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9" r:id="rId2"/>
  </p:sldMasterIdLst>
  <p:sldIdLst>
    <p:sldId id="283" r:id="rId3"/>
    <p:sldId id="258" r:id="rId4"/>
    <p:sldId id="260" r:id="rId5"/>
    <p:sldId id="315" r:id="rId6"/>
    <p:sldId id="316" r:id="rId7"/>
    <p:sldId id="286" r:id="rId8"/>
    <p:sldId id="309" r:id="rId9"/>
    <p:sldId id="284" r:id="rId10"/>
    <p:sldId id="317" r:id="rId11"/>
    <p:sldId id="293" r:id="rId12"/>
    <p:sldId id="308" r:id="rId13"/>
    <p:sldId id="299" r:id="rId14"/>
    <p:sldId id="301" r:id="rId15"/>
    <p:sldId id="290" r:id="rId16"/>
    <p:sldId id="268" r:id="rId17"/>
    <p:sldId id="318" r:id="rId18"/>
    <p:sldId id="319" r:id="rId19"/>
    <p:sldId id="320" r:id="rId20"/>
    <p:sldId id="325" r:id="rId21"/>
    <p:sldId id="281" r:id="rId22"/>
    <p:sldId id="323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9FF"/>
    <a:srgbClr val="FFFFFF"/>
    <a:srgbClr val="000000"/>
    <a:srgbClr val="00FFFF"/>
    <a:srgbClr val="92C9FF"/>
    <a:srgbClr val="FF3300"/>
    <a:srgbClr val="FF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4" autoAdjust="0"/>
    <p:restoredTop sz="94386" autoAdjust="0"/>
  </p:normalViewPr>
  <p:slideViewPr>
    <p:cSldViewPr>
      <p:cViewPr varScale="1">
        <p:scale>
          <a:sx n="94" d="100"/>
          <a:sy n="94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D7A3-33D7-41B1-A905-C94BFCC8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A935-DAE4-495E-8626-85CAFC4CD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F8F5-596F-4ADB-AADC-E4FDB13A0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E328F-92E3-4759-9644-139F30C11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55FA-371E-40AA-9CFA-DBC7B8E5A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B57E-EA0D-4701-A33F-202DE6925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2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ATLAS Tier 2/3 Meeting  20-Aug-09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7BB3C6D-3E36-406A-B749-CB042C5C9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2055" name="Picture 11" descr="slac-logo-237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3085" name="Rectangle 13" descr="Large confetti"/>
          <p:cNvSpPr>
            <a:spLocks noChangeArrowheads="1"/>
          </p:cNvSpPr>
          <p:nvPr userDrawn="1"/>
        </p:nvSpPr>
        <p:spPr bwMode="ltGray">
          <a:xfrm>
            <a:off x="381000" y="152400"/>
            <a:ext cx="152400" cy="16764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0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57200" y="1219200"/>
            <a:ext cx="8229600" cy="1371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9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Scalla/xrootd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23963" y="3581400"/>
            <a:ext cx="6777037" cy="2478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191919"/>
                </a:solidFill>
              </a:rPr>
              <a:t>Andrew </a:t>
            </a:r>
            <a:r>
              <a:rPr lang="en-US" sz="2400" dirty="0" err="1" smtClean="0">
                <a:solidFill>
                  <a:srgbClr val="191919"/>
                </a:solidFill>
              </a:rPr>
              <a:t>Hanushevsky</a:t>
            </a:r>
            <a:endParaRPr lang="en-US" sz="12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SLAC National Accelerator Laboratory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Stanford University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smtClean="0">
                <a:solidFill>
                  <a:srgbClr val="191919"/>
                </a:solidFill>
              </a:rPr>
              <a:t>19-August-2009</a:t>
            </a: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Atlas Tier 2/3 Meeting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lvl="1" indent="0" algn="ctr" eaLnBrk="1" hangingPunct="1">
              <a:spcBef>
                <a:spcPct val="0"/>
              </a:spcBef>
              <a:buClrTx/>
              <a:buSzPct val="85000"/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http://xrootd.slac.stanford.edu/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b="1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7FBC70A-C428-4FDB-994B-DC3468282DD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Stability &amp; Scalability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xrootd has a 5+ year production history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Numerous high-stress environments</a:t>
            </a:r>
          </a:p>
          <a:p>
            <a:pPr lvl="2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BNL, FZK, IN2P3, INFN, RAL, SLAC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Stability has been vetted</a:t>
            </a:r>
          </a:p>
          <a:p>
            <a:pPr lvl="2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Changes are now very focused</a:t>
            </a:r>
          </a:p>
          <a:p>
            <a:pPr lvl="3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Functionality improvements </a:t>
            </a:r>
          </a:p>
          <a:p>
            <a:pPr lvl="3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Hardware/OS edge effect limitations</a:t>
            </a:r>
          </a:p>
          <a:p>
            <a:pPr lvl="3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Esoteric bugs in low use paths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Scalability is already at the theoretical maximum</a:t>
            </a:r>
          </a:p>
          <a:p>
            <a:pPr lvl="2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E.g., STAR/BNL runs a 400+ server production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9E537C6-01B0-405B-9D27-76750F4041D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Performance I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10600" cy="4495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800" dirty="0" smtClean="0">
                <a:solidFill>
                  <a:srgbClr val="191919"/>
                </a:solidFill>
              </a:rPr>
              <a:t>Following figures are based on actual measurements</a:t>
            </a: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400" dirty="0" smtClean="0">
                <a:solidFill>
                  <a:srgbClr val="191919"/>
                </a:solidFill>
              </a:rPr>
              <a:t>These have also been observed by many </a:t>
            </a:r>
            <a:r>
              <a:rPr lang="en-US" sz="2400" i="1" dirty="0" smtClean="0">
                <a:solidFill>
                  <a:srgbClr val="191919"/>
                </a:solidFill>
              </a:rPr>
              <a:t>production</a:t>
            </a:r>
            <a:r>
              <a:rPr lang="en-US" sz="2400" dirty="0" smtClean="0">
                <a:solidFill>
                  <a:srgbClr val="191919"/>
                </a:solidFill>
              </a:rPr>
              <a:t> sites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000" dirty="0" smtClean="0">
                <a:solidFill>
                  <a:srgbClr val="191919"/>
                </a:solidFill>
              </a:rPr>
              <a:t>E.G., BNL, IN2P3, INFN, FZK, RAL , SLAC</a:t>
            </a:r>
          </a:p>
          <a:p>
            <a:pPr eaLnBrk="1" hangingPunct="1">
              <a:lnSpc>
                <a:spcPts val="3000"/>
              </a:lnSpc>
              <a:spcBef>
                <a:spcPct val="5000"/>
              </a:spcBef>
              <a:defRPr/>
            </a:pPr>
            <a:endParaRPr lang="en-US" dirty="0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Figures apply only to the </a:t>
            </a:r>
            <a:r>
              <a:rPr lang="en-US" i="1" dirty="0" smtClean="0">
                <a:solidFill>
                  <a:srgbClr val="005C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</a:t>
            </a:r>
            <a:r>
              <a:rPr lang="en-US" dirty="0" smtClean="0">
                <a:solidFill>
                  <a:srgbClr val="191919"/>
                </a:solidFill>
              </a:rPr>
              <a:t> implementation</a:t>
            </a: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Other implementations vary significantly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Castor + xrootd protocol driver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err="1" smtClean="0">
                <a:solidFill>
                  <a:srgbClr val="191919"/>
                </a:solidFill>
              </a:rPr>
              <a:t>dCache</a:t>
            </a:r>
            <a:r>
              <a:rPr lang="en-US" dirty="0" smtClean="0">
                <a:solidFill>
                  <a:srgbClr val="191919"/>
                </a:solidFill>
              </a:rPr>
              <a:t> + native xrootd protocol implementation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DPM + xrootd protocol driver + </a:t>
            </a:r>
            <a:r>
              <a:rPr lang="en-US" dirty="0" err="1" smtClean="0">
                <a:solidFill>
                  <a:srgbClr val="191919"/>
                </a:solidFill>
              </a:rPr>
              <a:t>cmsd</a:t>
            </a:r>
            <a:r>
              <a:rPr lang="en-US" dirty="0" smtClean="0">
                <a:solidFill>
                  <a:srgbClr val="191919"/>
                </a:solidFill>
              </a:rPr>
              <a:t> XMI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HDFS + xrootd protocol driver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endParaRPr lang="en-US" dirty="0" smtClean="0">
              <a:solidFill>
                <a:srgbClr val="1919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431" y="2947987"/>
            <a:ext cx="194796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CAVEAT!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A7D2B37-D530-4855-B691-CB04DDFFE88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339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00"/>
                </a:solidFill>
              </a:rPr>
              <a:t>Performance II</a:t>
            </a:r>
          </a:p>
        </p:txBody>
      </p:sp>
      <p:pic>
        <p:nvPicPr>
          <p:cNvPr id="14340" name="Picture 3" descr="and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1417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063750" y="1600200"/>
            <a:ext cx="92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Latency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1600200"/>
            <a:ext cx="1858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Capacity vs. Load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620713" y="5181600"/>
            <a:ext cx="7577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xrootd latency &lt; 10µs </a:t>
            </a:r>
            <a:r>
              <a:rPr lang="en-US" sz="2400">
                <a:solidFill>
                  <a:srgbClr val="000000"/>
                </a:solidFill>
                <a:latin typeface="Symbol" pitchFamily="18" charset="2"/>
              </a:rPr>
              <a:t>®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network or disk latency dominates</a:t>
            </a:r>
          </a:p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Practically, at least </a:t>
            </a:r>
            <a:r>
              <a:rPr lang="en-US" sz="2400">
                <a:solidFill>
                  <a:srgbClr val="000000"/>
                </a:solidFill>
              </a:rPr>
              <a:t>≈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10,000 Ops/Second with linear scaling</a:t>
            </a:r>
          </a:p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xrootd+cmsd latency 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1200" i="1">
                <a:solidFill>
                  <a:srgbClr val="000000"/>
                </a:solidFill>
                <a:latin typeface="Times New Roman" pitchFamily="18" charset="0"/>
              </a:rPr>
              <a:t>not shown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350µs </a:t>
            </a:r>
            <a:r>
              <a:rPr lang="en-US" sz="2400">
                <a:solidFill>
                  <a:srgbClr val="000000"/>
                </a:solidFill>
              </a:rPr>
              <a:t>→»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1000 opens/second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3581400"/>
            <a:ext cx="32766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Sun V20z 1.86 GHz dual </a:t>
            </a:r>
            <a:r>
              <a:rPr lang="en-US" sz="1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Opteron</a:t>
            </a: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2GB RAM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1Gb on board Broadcom NIC (same subnet)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Linux RHEL3 2.4.21-2.7.8ELsmp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BB761CA-B03A-4899-ABC2-A4F4A1A9D39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Performance &amp; Bottlenecks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10600" cy="4495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High performance + linear scaling</a:t>
            </a: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Makes client/server software virtually transparent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50% faster xrootd yields 3% overall improvement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Disk subsystem and network become determinants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is actually excellent for planning and funding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Transparency makes other bottlenecks apparent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Hardware, Network, Filesystem, or Application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Requires deft trade-off between CPU &amp; Storage resources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But, bottlenecks usually due to unruly applications 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Such as ATLAS analysis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158" y="3682425"/>
            <a:ext cx="230704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/>
                <a:solidFill>
                  <a:schemeClr val="accent6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However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53E3733-1D2B-4614-97D7-F9319BCAB9B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ATLAS Data Access Pattern</a:t>
            </a:r>
          </a:p>
        </p:txBody>
      </p:sp>
      <p:pic>
        <p:nvPicPr>
          <p:cNvPr id="16388" name="Picture 4" descr="atlas block 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4538" y="2057400"/>
            <a:ext cx="44370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atlas-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8C0DD931-5B61-4D1F-86EC-6EE1F37A15B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ATLAS Data Access Problem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en-US" sz="2800" smtClean="0">
                <a:solidFill>
                  <a:srgbClr val="191919"/>
                </a:solidFill>
              </a:rPr>
              <a:t>Atlas analysis is fundamentally indulgent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smtClean="0">
                <a:solidFill>
                  <a:srgbClr val="191919"/>
                </a:solidFill>
              </a:rPr>
              <a:t>While xrootd can sustain the request load the H/W cannot</a:t>
            </a:r>
          </a:p>
          <a:p>
            <a:pPr eaLnBrk="1" hangingPunct="1">
              <a:lnSpc>
                <a:spcPts val="2600"/>
              </a:lnSpc>
            </a:pPr>
            <a:r>
              <a:rPr lang="en-US" sz="2800" smtClean="0">
                <a:solidFill>
                  <a:srgbClr val="191919"/>
                </a:solidFill>
              </a:rPr>
              <a:t>Replication?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smtClean="0">
                <a:solidFill>
                  <a:srgbClr val="191919"/>
                </a:solidFill>
              </a:rPr>
              <a:t>Except for some files this is not a universal solution</a:t>
            </a:r>
          </a:p>
          <a:p>
            <a:pPr lvl="2" eaLnBrk="1" hangingPunct="1">
              <a:lnSpc>
                <a:spcPts val="2600"/>
              </a:lnSpc>
            </a:pPr>
            <a:r>
              <a:rPr lang="en-US" sz="2000" smtClean="0">
                <a:solidFill>
                  <a:srgbClr val="191919"/>
                </a:solidFill>
              </a:rPr>
              <a:t>The experiment is already disk space insufficient</a:t>
            </a:r>
          </a:p>
          <a:p>
            <a:pPr eaLnBrk="1" hangingPunct="1">
              <a:lnSpc>
                <a:spcPts val="2600"/>
              </a:lnSpc>
            </a:pPr>
            <a:r>
              <a:rPr lang="en-US" sz="2800" smtClean="0">
                <a:solidFill>
                  <a:srgbClr val="191919"/>
                </a:solidFill>
              </a:rPr>
              <a:t>Copy files to local node for analysis?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smtClean="0">
                <a:solidFill>
                  <a:srgbClr val="191919"/>
                </a:solidFill>
              </a:rPr>
              <a:t>Inefficient, high impact, and may overload the LAN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smtClean="0">
                <a:solidFill>
                  <a:srgbClr val="191919"/>
                </a:solidFill>
              </a:rPr>
              <a:t>Job will still run slowly and no better than local disk</a:t>
            </a:r>
          </a:p>
          <a:p>
            <a:pPr eaLnBrk="1" hangingPunct="1">
              <a:lnSpc>
                <a:spcPts val="2600"/>
              </a:lnSpc>
            </a:pPr>
            <a:r>
              <a:rPr lang="en-US" sz="2800" smtClean="0">
                <a:solidFill>
                  <a:srgbClr val="191919"/>
                </a:solidFill>
              </a:rPr>
              <a:t>Faster hardware (e.g., SSD)?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smtClean="0">
                <a:solidFill>
                  <a:srgbClr val="191919"/>
                </a:solidFill>
              </a:rPr>
              <a:t>This appears to be generally cost-prohibitive</a:t>
            </a:r>
          </a:p>
          <a:p>
            <a:pPr lvl="2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 </a:t>
            </a:r>
            <a:r>
              <a:rPr lang="en-US" sz="2000" smtClean="0">
                <a:solidFill>
                  <a:srgbClr val="191919"/>
                </a:solidFill>
              </a:rPr>
              <a:t>That said, we are experimenting with smart SSD handling</a:t>
            </a:r>
          </a:p>
          <a:p>
            <a:pPr lvl="1" eaLnBrk="1" hangingPunct="1">
              <a:lnSpc>
                <a:spcPts val="2600"/>
              </a:lnSpc>
            </a:pPr>
            <a:endParaRPr lang="en-US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D96A020-BA63-4866-89A7-19B6D557B5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 descr="Large confetti"/>
          <p:cNvSpPr>
            <a:spLocks noGrp="1"/>
          </p:cNvSpPr>
          <p:nvPr>
            <p:ph type="title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Faster </a:t>
            </a:r>
            <a:r>
              <a:rPr lang="en-US" sz="4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Scalla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I/O </a:t>
            </a:r>
            <a:r>
              <a:rPr lang="en-US" sz="2400" dirty="0" smtClean="0">
                <a:solidFill>
                  <a:srgbClr val="000000"/>
                </a:solidFill>
              </a:rPr>
              <a:t>(The SSD Option)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828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400"/>
              </a:lnSpc>
              <a:spcBef>
                <a:spcPct val="20000"/>
              </a:spcBef>
              <a:buSzPct val="85000"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Latency only as good as the hardware</a:t>
            </a:r>
            <a:r>
              <a:rPr lang="en-US" sz="2400" kern="0" dirty="0">
                <a:latin typeface="+mn-lt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200" kern="0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xrootd</a:t>
            </a:r>
            <a:r>
              <a:rPr lang="en-US" sz="1200" kern="0" dirty="0">
                <a:latin typeface="+mn-lt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+mn-lt"/>
              </a:rPr>
              <a:t>adds &lt; 10µs latency)</a:t>
            </a:r>
          </a:p>
          <a:p>
            <a:pPr marL="800100" lvl="1" indent="-342900" eaLnBrk="0" hangingPunct="0">
              <a:lnSpc>
                <a:spcPts val="2400"/>
              </a:lnSpc>
              <a:spcBef>
                <a:spcPts val="0"/>
              </a:spcBef>
              <a:buClr>
                <a:schemeClr val="bg2"/>
              </a:buClr>
              <a:buSzPct val="85000"/>
              <a:buFont typeface="Wingdings" pitchFamily="2" charset="2"/>
              <a:buBlip>
                <a:blip r:embed="rId2"/>
              </a:buBlip>
              <a:defRPr/>
            </a:pPr>
            <a:r>
              <a:rPr lang="en-US" sz="2000" b="1" kern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Scalla</a:t>
            </a:r>
            <a:r>
              <a:rPr lang="en-US" sz="2000" b="1" kern="0" dirty="0">
                <a:latin typeface="+mn-lt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+mn-lt"/>
              </a:rPr>
              <a:t>component architecture fosters experimentation</a:t>
            </a:r>
          </a:p>
          <a:p>
            <a:pPr marL="1257300" lvl="2" indent="-342900" eaLnBrk="0" hangingPunct="0">
              <a:lnSpc>
                <a:spcPts val="2400"/>
              </a:lnSpc>
              <a:spcBef>
                <a:spcPts val="0"/>
              </a:spcBef>
              <a:buSzPct val="85000"/>
              <a:buFont typeface="Wingdings" pitchFamily="2" charset="2"/>
              <a:buBlip>
                <a:blip r:embed="rId2"/>
              </a:buBlip>
              <a:defRPr/>
            </a:pPr>
            <a:r>
              <a:rPr lang="en-US" kern="0" dirty="0">
                <a:solidFill>
                  <a:srgbClr val="000000"/>
                </a:solidFill>
                <a:latin typeface="+mn-lt"/>
              </a:rPr>
              <a:t>Research on intelligently using SSD devices</a:t>
            </a:r>
          </a:p>
        </p:txBody>
      </p:sp>
      <p:sp>
        <p:nvSpPr>
          <p:cNvPr id="9" name="Down Arrow 8"/>
          <p:cNvSpPr/>
          <p:nvPr/>
        </p:nvSpPr>
        <p:spPr>
          <a:xfrm>
            <a:off x="1143000" y="52435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5867400" y="4176713"/>
            <a:ext cx="228600" cy="12954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rved Up Arrow 10"/>
          <p:cNvSpPr/>
          <p:nvPr/>
        </p:nvSpPr>
        <p:spPr>
          <a:xfrm flipH="1">
            <a:off x="5257800" y="4100513"/>
            <a:ext cx="533400" cy="6096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flipV="1">
            <a:off x="1752600" y="52435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029200" y="50149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371600" y="37195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1295400" y="3186113"/>
            <a:ext cx="762000" cy="685800"/>
          </a:xfrm>
          <a:prstGeom prst="can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</a:t>
            </a:r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914400" y="5091113"/>
            <a:ext cx="990600" cy="400050"/>
            <a:chOff x="1066800" y="5238690"/>
            <a:chExt cx="990600" cy="400110"/>
          </a:xfrm>
        </p:grpSpPr>
        <p:sp>
          <p:nvSpPr>
            <p:cNvPr id="18466" name="Rectangle 215"/>
            <p:cNvSpPr>
              <a:spLocks noChangeArrowheads="1"/>
            </p:cNvSpPr>
            <p:nvPr/>
          </p:nvSpPr>
          <p:spPr bwMode="auto">
            <a:xfrm>
              <a:off x="1073585" y="5312405"/>
              <a:ext cx="977030" cy="304800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216"/>
            <p:cNvSpPr txBox="1">
              <a:spLocks noChangeArrowheads="1"/>
            </p:cNvSpPr>
            <p:nvPr/>
          </p:nvSpPr>
          <p:spPr bwMode="auto">
            <a:xfrm>
              <a:off x="1066800" y="5238690"/>
              <a:ext cx="990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Xrootd</a:t>
              </a:r>
              <a:endParaRPr lang="en-US" sz="2000" b="1" baseline="-25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9" name="Can 18"/>
          <p:cNvSpPr/>
          <p:nvPr/>
        </p:nvSpPr>
        <p:spPr>
          <a:xfrm>
            <a:off x="5638800" y="3490913"/>
            <a:ext cx="762000" cy="685800"/>
          </a:xfrm>
          <a:prstGeom prst="can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</a:t>
            </a:r>
          </a:p>
        </p:txBody>
      </p:sp>
      <p:grpSp>
        <p:nvGrpSpPr>
          <p:cNvPr id="18446" name="Group 16"/>
          <p:cNvGrpSpPr>
            <a:grpSpLocks/>
          </p:cNvGrpSpPr>
          <p:nvPr/>
        </p:nvGrpSpPr>
        <p:grpSpPr bwMode="auto">
          <a:xfrm>
            <a:off x="4800600" y="3460750"/>
            <a:ext cx="862013" cy="639763"/>
            <a:chOff x="1176337" y="4161610"/>
            <a:chExt cx="862289" cy="638991"/>
          </a:xfrm>
        </p:grpSpPr>
        <p:sp>
          <p:nvSpPr>
            <p:cNvPr id="21" name="Cube 20"/>
            <p:cNvSpPr/>
            <p:nvPr/>
          </p:nvSpPr>
          <p:spPr>
            <a:xfrm>
              <a:off x="1176337" y="4267845"/>
              <a:ext cx="762244" cy="532756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Lightning Bolt 21"/>
            <p:cNvSpPr/>
            <p:nvPr/>
          </p:nvSpPr>
          <p:spPr>
            <a:xfrm>
              <a:off x="1176337" y="4420061"/>
              <a:ext cx="609795" cy="380540"/>
            </a:xfrm>
            <a:prstGeom prst="lightningBolt">
              <a:avLst/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21197077">
              <a:off x="1216362" y="4161610"/>
              <a:ext cx="822264" cy="369332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Flash</a:t>
              </a:r>
              <a:endPara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24" name="Down Arrow 23"/>
          <p:cNvSpPr/>
          <p:nvPr/>
        </p:nvSpPr>
        <p:spPr>
          <a:xfrm flipV="1">
            <a:off x="1752600" y="3871913"/>
            <a:ext cx="228600" cy="11430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143000" y="45577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449" name="Group 22"/>
          <p:cNvGrpSpPr>
            <a:grpSpLocks/>
          </p:cNvGrpSpPr>
          <p:nvPr/>
        </p:nvGrpSpPr>
        <p:grpSpPr bwMode="auto">
          <a:xfrm>
            <a:off x="914400" y="4070350"/>
            <a:ext cx="862013" cy="639763"/>
            <a:chOff x="1176337" y="4161610"/>
            <a:chExt cx="862289" cy="638991"/>
          </a:xfrm>
        </p:grpSpPr>
        <p:sp>
          <p:nvSpPr>
            <p:cNvPr id="27" name="Cube 26"/>
            <p:cNvSpPr/>
            <p:nvPr/>
          </p:nvSpPr>
          <p:spPr>
            <a:xfrm>
              <a:off x="1176337" y="4267845"/>
              <a:ext cx="762244" cy="532756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1176337" y="4420061"/>
              <a:ext cx="609795" cy="380540"/>
            </a:xfrm>
            <a:prstGeom prst="lightningBolt">
              <a:avLst/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rot="21197077">
              <a:off x="1216362" y="4161610"/>
              <a:ext cx="822264" cy="369332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Flash</a:t>
              </a:r>
              <a:endPara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8450" name="Group 26"/>
          <p:cNvGrpSpPr>
            <a:grpSpLocks/>
          </p:cNvGrpSpPr>
          <p:nvPr/>
        </p:nvGrpSpPr>
        <p:grpSpPr bwMode="auto">
          <a:xfrm>
            <a:off x="4953000" y="4786313"/>
            <a:ext cx="990600" cy="400050"/>
            <a:chOff x="1066800" y="5238690"/>
            <a:chExt cx="990600" cy="400110"/>
          </a:xfrm>
        </p:grpSpPr>
        <p:sp>
          <p:nvSpPr>
            <p:cNvPr id="18458" name="Rectangle 215"/>
            <p:cNvSpPr>
              <a:spLocks noChangeArrowheads="1"/>
            </p:cNvSpPr>
            <p:nvPr/>
          </p:nvSpPr>
          <p:spPr bwMode="auto">
            <a:xfrm>
              <a:off x="1073585" y="5312405"/>
              <a:ext cx="977030" cy="304800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216"/>
            <p:cNvSpPr txBox="1">
              <a:spLocks noChangeArrowheads="1"/>
            </p:cNvSpPr>
            <p:nvPr/>
          </p:nvSpPr>
          <p:spPr bwMode="auto">
            <a:xfrm>
              <a:off x="1066800" y="5238690"/>
              <a:ext cx="990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Xrootd</a:t>
              </a:r>
              <a:endParaRPr lang="en-US" sz="2000" b="1" baseline="-25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3" name="Down Arrow 32"/>
          <p:cNvSpPr/>
          <p:nvPr/>
        </p:nvSpPr>
        <p:spPr>
          <a:xfrm>
            <a:off x="5029200" y="4100513"/>
            <a:ext cx="228600" cy="6096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209800" y="5091113"/>
            <a:ext cx="21510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R/O Disk Block Cache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3490913"/>
            <a:ext cx="19812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R/O Disk File Cache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2475" y="3170238"/>
            <a:ext cx="2549525" cy="153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ZFS Specific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   ZFS </a:t>
            </a:r>
            <a:r>
              <a:rPr lang="en-US" sz="1600" b="1" dirty="0">
                <a:latin typeface="+mn-lt"/>
              </a:rPr>
              <a:t>caches disk blocks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       </a:t>
            </a:r>
            <a:r>
              <a:rPr lang="en-US" sz="1400" b="1" dirty="0">
                <a:latin typeface="+mn-lt"/>
              </a:rPr>
              <a:t>Xrootd I/O: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sent from RAM/Flash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received sent to Disk</a:t>
            </a:r>
          </a:p>
          <a:p>
            <a:pPr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4252913"/>
            <a:ext cx="25908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FS Agnostic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   Xrootd </a:t>
            </a:r>
            <a:r>
              <a:rPr lang="en-US" sz="1600" b="1" dirty="0">
                <a:latin typeface="+mn-lt"/>
              </a:rPr>
              <a:t>caches files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       </a:t>
            </a:r>
            <a:r>
              <a:rPr lang="en-US" sz="1400" b="1" dirty="0">
                <a:latin typeface="+mn-lt"/>
              </a:rPr>
              <a:t>Xrootd I/O: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sent from RAM/Flash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received sent to Disk</a:t>
            </a:r>
          </a:p>
          <a:p>
            <a:pPr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600" y="3033713"/>
            <a:ext cx="3886200" cy="2743200"/>
          </a:xfrm>
          <a:prstGeom prst="rect">
            <a:avLst/>
          </a:pr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72000" y="3033713"/>
            <a:ext cx="3886200" cy="2743200"/>
          </a:xfrm>
          <a:prstGeom prst="rect">
            <a:avLst/>
          </a:pr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The ZFS SSD Option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3434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Decided against this option </a:t>
            </a:r>
            <a:r>
              <a:rPr lang="en-US" sz="1800" smtClean="0">
                <a:solidFill>
                  <a:srgbClr val="000000"/>
                </a:solidFill>
              </a:rPr>
              <a:t>(for now)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Too narrow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OpenSolaris now or Solaris 10 Update 8 </a:t>
            </a:r>
            <a:r>
              <a:rPr lang="en-US" sz="1200" smtClean="0">
                <a:solidFill>
                  <a:srgbClr val="000000"/>
                </a:solidFill>
              </a:rPr>
              <a:t>(likely 12/09)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Linux support requires ZFS adoption</a:t>
            </a:r>
          </a:p>
          <a:p>
            <a:pPr lvl="3"/>
            <a:r>
              <a:rPr lang="en-US" smtClean="0">
                <a:solidFill>
                  <a:srgbClr val="000000"/>
                </a:solidFill>
              </a:rPr>
              <a:t>Licensing issues stand in the way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Current caching algorithm is a bad fit for HEP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Optimized for small SSD’s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Assumes large hot/cold differential</a:t>
            </a:r>
          </a:p>
          <a:p>
            <a:pPr lvl="3"/>
            <a:r>
              <a:rPr lang="en-US" smtClean="0">
                <a:solidFill>
                  <a:srgbClr val="000000"/>
                </a:solidFill>
              </a:rPr>
              <a:t>Not the HEP analysis data access profile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6366B48-3523-45D2-A21E-1192CF068B9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The xrootd SSD Option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Currently architecting appropriate solution</a:t>
            </a:r>
          </a:p>
          <a:p>
            <a:pPr lvl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Fast track is to use staging infrastructure</a:t>
            </a:r>
          </a:p>
          <a:p>
            <a:pPr lvl="2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Whole files are cached</a:t>
            </a:r>
          </a:p>
          <a:p>
            <a:pPr lvl="2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Hierarchy: SSD, Disk, Real MSS, Virtual MSS</a:t>
            </a:r>
          </a:p>
          <a:p>
            <a:pPr lvl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Slower track is more elegant</a:t>
            </a:r>
          </a:p>
          <a:p>
            <a:pPr lvl="2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Parts of files are cached</a:t>
            </a:r>
          </a:p>
          <a:p>
            <a:pPr lvl="3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Can provide parallel mixed mode (SSD/Disk) access</a:t>
            </a:r>
          </a:p>
          <a:p>
            <a:pPr lvl="2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Basic code already present</a:t>
            </a:r>
          </a:p>
          <a:p>
            <a:pPr lvl="3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But needs to be expanded</a:t>
            </a:r>
          </a:p>
          <a:p>
            <a:pPr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Will it be effective?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C6AAA9C-FEDA-4B01-832A-D9625B7F7BC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0" y="2460625"/>
            <a:ext cx="4191000" cy="340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1865313"/>
            <a:ext cx="4191000" cy="4002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3622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Disk vs SSD With 323 Clients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A3F4A56-36C0-47F0-9AC8-601AC386D3C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5878513"/>
            <a:ext cx="1066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Disk I/O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5878513"/>
            <a:ext cx="1066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SSD I/O 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572000" y="1676400"/>
            <a:ext cx="992188" cy="706438"/>
            <a:chOff x="3962400" y="5742801"/>
            <a:chExt cx="992180" cy="706398"/>
          </a:xfrm>
        </p:grpSpPr>
        <p:sp>
          <p:nvSpPr>
            <p:cNvPr id="10" name="Left-Up Arrow 9"/>
            <p:cNvSpPr/>
            <p:nvPr/>
          </p:nvSpPr>
          <p:spPr>
            <a:xfrm flipH="1">
              <a:off x="4094162" y="5968213"/>
              <a:ext cx="457196" cy="457174"/>
            </a:xfrm>
            <a:prstGeom prst="leftUpArrow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796" y="6172990"/>
              <a:ext cx="4587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Min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5742801"/>
              <a:ext cx="5349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MB/s</a:t>
              </a:r>
            </a:p>
          </p:txBody>
        </p:sp>
      </p:grpSp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52600"/>
            <a:ext cx="487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4800" y="3048000"/>
            <a:ext cx="6858000" cy="657225"/>
            <a:chOff x="304800" y="3152001"/>
            <a:chExt cx="6858000" cy="657999"/>
          </a:xfrm>
        </p:grpSpPr>
        <p:grpSp>
          <p:nvGrpSpPr>
            <p:cNvPr id="21516" name="Group 22"/>
            <p:cNvGrpSpPr>
              <a:grpSpLocks/>
            </p:cNvGrpSpPr>
            <p:nvPr/>
          </p:nvGrpSpPr>
          <p:grpSpPr bwMode="auto">
            <a:xfrm>
              <a:off x="304800" y="3152001"/>
              <a:ext cx="2590800" cy="657999"/>
              <a:chOff x="304800" y="3152001"/>
              <a:chExt cx="2590800" cy="657999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04800" y="3352262"/>
                <a:ext cx="2590800" cy="457738"/>
              </a:xfrm>
              <a:prstGeom prst="ellipse">
                <a:avLst/>
              </a:prstGeom>
              <a:solidFill>
                <a:srgbClr val="D4E9FF">
                  <a:alpha val="30196"/>
                </a:srgb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46138" y="3152001"/>
                <a:ext cx="1592262" cy="2765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200" b="1" i="1" dirty="0">
                    <a:latin typeface="+mn-lt"/>
                  </a:rPr>
                  <a:t>CPU/Net Bottleneck?</a:t>
                </a:r>
              </a:p>
            </p:txBody>
          </p:sp>
        </p:grpSp>
        <p:grpSp>
          <p:nvGrpSpPr>
            <p:cNvPr id="21517" name="Group 23"/>
            <p:cNvGrpSpPr>
              <a:grpSpLocks/>
            </p:cNvGrpSpPr>
            <p:nvPr/>
          </p:nvGrpSpPr>
          <p:grpSpPr bwMode="auto">
            <a:xfrm>
              <a:off x="4572000" y="3152001"/>
              <a:ext cx="2590800" cy="657999"/>
              <a:chOff x="304800" y="3152001"/>
              <a:chExt cx="2590800" cy="65799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04800" y="3352262"/>
                <a:ext cx="2590800" cy="457738"/>
              </a:xfrm>
              <a:prstGeom prst="ellipse">
                <a:avLst/>
              </a:prstGeom>
              <a:solidFill>
                <a:srgbClr val="D4E9FF">
                  <a:alpha val="30196"/>
                </a:srgb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46138" y="3152001"/>
                <a:ext cx="1592262" cy="2765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200" b="1" i="1" dirty="0">
                    <a:latin typeface="+mn-lt"/>
                  </a:rPr>
                  <a:t>CPU/Net Bottleneck?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35382F8-E43A-41EB-8B47-98B5B45E84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9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00"/>
                </a:solidFill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05800" cy="4343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System Component Summary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Recent Developments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Scalability, Stability, &amp; Performance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ATLAS Specific Performance Issues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Faster I/O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The SSD Option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5A23B18-BBEE-4F6A-A0EC-FF22CDFB663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What Does This Mean?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Well tuned disk can equal SSD Performance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True when number of well-behaved clients </a:t>
            </a:r>
            <a:r>
              <a:rPr lang="en-US" b="1" smtClean="0">
                <a:solidFill>
                  <a:srgbClr val="000000"/>
                </a:solidFill>
              </a:rPr>
              <a:t>&lt;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i="1" smtClean="0">
                <a:solidFill>
                  <a:srgbClr val="000000"/>
                </a:solidFill>
              </a:rPr>
              <a:t>small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n</a:t>
            </a:r>
          </a:p>
          <a:p>
            <a:pPr lvl="2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Either 343 </a:t>
            </a:r>
            <a:r>
              <a:rPr lang="en-US" u="sng" smtClean="0">
                <a:solidFill>
                  <a:srgbClr val="000000"/>
                </a:solidFill>
              </a:rPr>
              <a:t>Fermi/GLAST</a:t>
            </a:r>
            <a:r>
              <a:rPr lang="en-US" smtClean="0">
                <a:solidFill>
                  <a:srgbClr val="000000"/>
                </a:solidFill>
              </a:rPr>
              <a:t> clients not enough or</a:t>
            </a:r>
          </a:p>
          <a:p>
            <a:pPr lvl="2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Hitting some undiscovered bottleneck</a:t>
            </a:r>
          </a:p>
          <a:p>
            <a:pPr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Huh? What about ATLAS clients?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Difficult if not impossible to get</a:t>
            </a:r>
          </a:p>
          <a:p>
            <a:pPr lvl="2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Current grid scheme </a:t>
            </a:r>
            <a:r>
              <a:rPr lang="en-US" i="1" smtClean="0">
                <a:solidFill>
                  <a:srgbClr val="000000"/>
                </a:solidFill>
              </a:rPr>
              <a:t>prevents</a:t>
            </a:r>
            <a:r>
              <a:rPr lang="en-US" smtClean="0">
                <a:solidFill>
                  <a:srgbClr val="000000"/>
                </a:solidFill>
              </a:rPr>
              <a:t> local tuning &amp; analysis</a:t>
            </a:r>
          </a:p>
          <a:p>
            <a:pPr lvl="3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Desperately need a “send </a:t>
            </a:r>
            <a:r>
              <a:rPr lang="en-US" i="1" smtClean="0">
                <a:solidFill>
                  <a:srgbClr val="000000"/>
                </a:solidFill>
              </a:rPr>
              <a:t>n</a:t>
            </a:r>
            <a:r>
              <a:rPr lang="en-US" smtClean="0">
                <a:solidFill>
                  <a:srgbClr val="000000"/>
                </a:solidFill>
              </a:rPr>
              <a:t> test jobs” button</a:t>
            </a:r>
          </a:p>
          <a:p>
            <a:pPr lvl="1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We used what we could easily get</a:t>
            </a:r>
          </a:p>
          <a:p>
            <a:pPr lvl="2" eaLnBrk="1" hangingPunct="1">
              <a:lnSpc>
                <a:spcPts val="2800"/>
              </a:lnSpc>
            </a:pPr>
            <a:r>
              <a:rPr lang="en-US" smtClean="0">
                <a:solidFill>
                  <a:srgbClr val="000000"/>
                </a:solidFill>
              </a:rPr>
              <a:t>Fermi read size about 1K and somewhat CPU intensive</a:t>
            </a:r>
          </a:p>
          <a:p>
            <a:pPr lvl="2" eaLnBrk="1" hangingPunct="1">
              <a:lnSpc>
                <a:spcPts val="2800"/>
              </a:lnSpc>
            </a:pP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220003C-443D-4C9C-B3B8-038CF91361E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5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Conclusion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82000" cy="4343400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en-US" dirty="0" err="1">
                <a:solidFill>
                  <a:srgbClr val="000000"/>
                </a:solidFill>
              </a:rPr>
              <a:t>Xrootd</a:t>
            </a:r>
            <a:r>
              <a:rPr lang="en-US" dirty="0">
                <a:solidFill>
                  <a:srgbClr val="000000"/>
                </a:solidFill>
              </a:rPr>
              <a:t> is a lightweight data access system</a:t>
            </a:r>
          </a:p>
          <a:p>
            <a:pPr lvl="1" eaLnBrk="1" hangingPunct="1">
              <a:lnSpc>
                <a:spcPts val="3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Suitable for resource constrained environments</a:t>
            </a:r>
          </a:p>
          <a:p>
            <a:pPr lvl="2" eaLnBrk="1" hangingPunct="1">
              <a:lnSpc>
                <a:spcPts val="3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Human as well as hardware</a:t>
            </a:r>
          </a:p>
          <a:p>
            <a:pPr lvl="1" eaLnBrk="1" hangingPunct="1">
              <a:lnSpc>
                <a:spcPts val="3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Rugged enough to scale to large installations</a:t>
            </a:r>
          </a:p>
          <a:p>
            <a:pPr lvl="2" eaLnBrk="1" hangingPunct="1">
              <a:lnSpc>
                <a:spcPts val="3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CERN analysis &amp; reconstruction </a:t>
            </a:r>
            <a:r>
              <a:rPr lang="en-US" dirty="0" smtClean="0">
                <a:solidFill>
                  <a:srgbClr val="000000"/>
                </a:solidFill>
              </a:rPr>
              <a:t>farms</a:t>
            </a:r>
          </a:p>
          <a:p>
            <a:pPr lvl="1" eaLnBrk="1" hangingPunct="1">
              <a:lnSpc>
                <a:spcPts val="3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Flexible enough to make good use of new H/W</a:t>
            </a:r>
          </a:p>
          <a:p>
            <a:pPr lvl="2" eaLnBrk="1" hangingPunct="1">
              <a:lnSpc>
                <a:spcPts val="3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Smart SSD</a:t>
            </a:r>
            <a:endParaRPr lang="en-US" dirty="0">
              <a:solidFill>
                <a:srgbClr val="000000"/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Available in OSG VDT &amp; CERN root package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Visit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web site for more information</a:t>
            </a: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http://xrootd.slac.stanford.edu/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3911A5C-F0F1-434B-931F-BA3FAB9DE04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54626" name="Rectangle 2" descr="Large confetti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tx2">
                    <a:lumMod val="50000"/>
                  </a:schemeClr>
                </a:solidFill>
              </a:rPr>
              <a:t>Acknowledgements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7924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Software Contributors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Alice: Derek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Feichtinger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CERN: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Fabrizio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Furano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, Andreas Peters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Fermi/GLAST: Tony Johnson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(Java)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Root: Gerri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Ganis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Beterand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Bellenet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Fons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Rademakers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SLAC: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Tofigh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Azemoon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Jacek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Becla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Andrew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Hanushevsky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	 	        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Wilko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Kroeger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LBNL: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Operational Collaborators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BNL, CERN, FZK, IN2P3, RAL, SLAC, UVIC, UTA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Partial Funding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 Department of Energy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Contract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DE-AC02-76SF00515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with 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F5EA67E-E80A-4D84-8646-262B06178F6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3954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Components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xrootd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actual data access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cmsd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xrootd’s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into a cluster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cnsd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name spaces into one name space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BeStMan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SRM v2+ interface and functions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FUSE</a:t>
            </a: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Exports xrootd as a file system for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BeStMan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GridFTP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Grid data access either via FUSE or POSIX Preload Library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4BED4A8-907C-453A-8E28-543AA073CA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191919"/>
                </a:solidFill>
              </a:rPr>
              <a:t>Recent Developments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File Residency Manager (FRM)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April, 2009</a:t>
            </a:r>
          </a:p>
          <a:p>
            <a:pPr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Torrent WAN transfers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May, 2009</a:t>
            </a:r>
          </a:p>
          <a:p>
            <a:pPr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Auto-reporting summary monitoring data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June, 2009</a:t>
            </a:r>
          </a:p>
          <a:p>
            <a:pPr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Ephemeral files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July, 2009</a:t>
            </a:r>
          </a:p>
          <a:p>
            <a:pPr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Simple Server Inventory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r>
              <a:rPr lang="en-US" smtClean="0">
                <a:solidFill>
                  <a:srgbClr val="000000"/>
                </a:solidFill>
              </a:rPr>
              <a:t>August, 2009</a:t>
            </a:r>
          </a:p>
          <a:p>
            <a:pPr lvl="1" eaLnBrk="1" hangingPunct="1">
              <a:lnSpc>
                <a:spcPts val="3000"/>
              </a:lnSpc>
              <a:spcBef>
                <a:spcPct val="15000"/>
              </a:spcBef>
            </a:pP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DD9F1C7-0769-441E-B756-2BBB2FE5090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609600" y="284163"/>
            <a:ext cx="83058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File Residency Manager (FRM)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Functional replacement for MPS scripts</a:t>
            </a:r>
            <a:endParaRPr lang="en-US" b="1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Currently, includes…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Pre-staging daemon </a:t>
            </a:r>
            <a:r>
              <a:rPr lang="en-US" b="1" smtClean="0">
                <a:solidFill>
                  <a:srgbClr val="000000"/>
                </a:solidFill>
              </a:rPr>
              <a:t>frm_pstgd</a:t>
            </a:r>
            <a:r>
              <a:rPr lang="en-US" smtClean="0">
                <a:solidFill>
                  <a:srgbClr val="000000"/>
                </a:solidFill>
              </a:rPr>
              <a:t> and agent </a:t>
            </a:r>
            <a:r>
              <a:rPr lang="en-US" b="1" smtClean="0">
                <a:solidFill>
                  <a:srgbClr val="000000"/>
                </a:solidFill>
              </a:rPr>
              <a:t>frm_pstga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Distributed copy-in prioritized queue of requests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Can copy from any source using any transfer agent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Used to interface to real and virtual MSS’s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</a:rPr>
              <a:t>frm_admin</a:t>
            </a:r>
            <a:r>
              <a:rPr lang="en-US" smtClean="0">
                <a:solidFill>
                  <a:srgbClr val="000000"/>
                </a:solidFill>
              </a:rPr>
              <a:t> command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Audit, correct, obtain space information</a:t>
            </a:r>
          </a:p>
          <a:p>
            <a:pPr lvl="4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Space token names, utilization, etc.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smtClean="0">
                <a:solidFill>
                  <a:srgbClr val="000000"/>
                </a:solidFill>
              </a:rPr>
              <a:t>Can run on a live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B0EAD9DB-B595-4310-B207-E03141AACB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Title 1" descr="Large confetti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Torrent WAN Transfers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The xrootd already supports parallel TCP paths</a:t>
            </a:r>
            <a:endParaRPr lang="en-US" b="1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Significant improvement in WAN transfer rate 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Specified as xrdcp –S </a:t>
            </a:r>
            <a:r>
              <a:rPr lang="en-US" i="1" smtClean="0">
                <a:solidFill>
                  <a:srgbClr val="191919"/>
                </a:solidFill>
              </a:rPr>
              <a:t>num</a:t>
            </a:r>
          </a:p>
          <a:p>
            <a:pPr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New Xtreme copy mode option</a:t>
            </a: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Uses multiple data sources bit torrent-style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Specified as xrdcp –x</a:t>
            </a: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Transfers to CERN; examples: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1 source </a:t>
            </a:r>
            <a:r>
              <a:rPr lang="en-US" sz="1800" smtClean="0">
                <a:solidFill>
                  <a:srgbClr val="191919"/>
                </a:solidFill>
              </a:rPr>
              <a:t>(.de):</a:t>
            </a:r>
            <a:r>
              <a:rPr lang="en-US" smtClean="0">
                <a:solidFill>
                  <a:srgbClr val="191919"/>
                </a:solidFill>
              </a:rPr>
              <a:t>	 		12MB/sec </a:t>
            </a:r>
            <a:r>
              <a:rPr lang="en-US" sz="1800" smtClean="0">
                <a:solidFill>
                  <a:srgbClr val="191919"/>
                </a:solidFill>
              </a:rPr>
              <a:t>(   1 stream)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1 source </a:t>
            </a:r>
            <a:r>
              <a:rPr lang="en-US" sz="1800" smtClean="0">
                <a:solidFill>
                  <a:srgbClr val="191919"/>
                </a:solidFill>
              </a:rPr>
              <a:t>(.us):</a:t>
            </a:r>
            <a:r>
              <a:rPr lang="en-US" smtClean="0">
                <a:solidFill>
                  <a:srgbClr val="191919"/>
                </a:solidFill>
              </a:rPr>
              <a:t>	 		19MB/sec </a:t>
            </a:r>
            <a:r>
              <a:rPr lang="en-US" sz="1800" smtClean="0">
                <a:solidFill>
                  <a:srgbClr val="191919"/>
                </a:solidFill>
              </a:rPr>
              <a:t>( 15 streams)</a:t>
            </a:r>
            <a:endParaRPr lang="en-US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4 sources </a:t>
            </a:r>
            <a:r>
              <a:rPr lang="en-US" sz="1800" smtClean="0">
                <a:solidFill>
                  <a:srgbClr val="191919"/>
                </a:solidFill>
              </a:rPr>
              <a:t>(3 x .de + .ru):</a:t>
            </a:r>
            <a:r>
              <a:rPr lang="en-US" smtClean="0">
                <a:solidFill>
                  <a:srgbClr val="191919"/>
                </a:solidFill>
              </a:rPr>
              <a:t>	27MB/sec </a:t>
            </a:r>
            <a:r>
              <a:rPr lang="en-US" sz="1800" smtClean="0">
                <a:solidFill>
                  <a:srgbClr val="191919"/>
                </a:solidFill>
              </a:rPr>
              <a:t>(   1 stream   each)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4 sources + || streams:	42MB/Sec </a:t>
            </a:r>
            <a:r>
              <a:rPr lang="en-US" sz="1800" smtClean="0">
                <a:solidFill>
                  <a:srgbClr val="191919"/>
                </a:solidFill>
              </a:rPr>
              <a:t>(15 streams each)</a:t>
            </a:r>
            <a:endParaRPr lang="en-US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5 sources </a:t>
            </a:r>
            <a:r>
              <a:rPr lang="en-US" sz="1800" smtClean="0">
                <a:solidFill>
                  <a:srgbClr val="191919"/>
                </a:solidFill>
              </a:rPr>
              <a:t>(3 x .de + .it + .ro): </a:t>
            </a:r>
            <a:r>
              <a:rPr lang="en-US" smtClean="0">
                <a:solidFill>
                  <a:srgbClr val="191919"/>
                </a:solidFill>
              </a:rPr>
              <a:t>	54MB/Sec </a:t>
            </a:r>
            <a:r>
              <a:rPr lang="en-US" sz="1800" smtClean="0">
                <a:solidFill>
                  <a:srgbClr val="191919"/>
                </a:solidFill>
              </a:rPr>
              <a:t>(15 streams each)</a:t>
            </a:r>
            <a:endParaRPr lang="en-US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endParaRPr lang="en-US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1B2458B-26CB-4F34-B41F-9E2FA78A3BD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Summary Monitoring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xrootd has built-in summary monitoring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In addition to full detailed monitoring</a:t>
            </a:r>
          </a:p>
          <a:p>
            <a:pPr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Can auto-report summary statistics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xrd.report configuration directive</a:t>
            </a:r>
          </a:p>
          <a:p>
            <a:pPr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Data sent to up to two central locations</a:t>
            </a:r>
          </a:p>
          <a:p>
            <a:pPr lvl="1" eaLnBrk="1" hangingPunct="1">
              <a:lnSpc>
                <a:spcPts val="2900"/>
              </a:lnSpc>
            </a:pPr>
            <a:r>
              <a:rPr lang="en-US" smtClean="0">
                <a:solidFill>
                  <a:srgbClr val="000000"/>
                </a:solidFill>
              </a:rPr>
              <a:t>Accommodates most current monitoring tools</a:t>
            </a:r>
          </a:p>
          <a:p>
            <a:pPr lvl="2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Ganglia, GRIS, Nagios, MonALISA, and perhaps more</a:t>
            </a:r>
          </a:p>
          <a:p>
            <a:pPr lvl="3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Requires external xml-to-monitor data convertor</a:t>
            </a:r>
          </a:p>
          <a:p>
            <a:pPr lvl="3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Can use provided stream multiplexing and xml parsing tool</a:t>
            </a:r>
          </a:p>
          <a:p>
            <a:pPr lvl="4" eaLnBrk="1" hangingPunct="1">
              <a:lnSpc>
                <a:spcPts val="2400"/>
              </a:lnSpc>
            </a:pPr>
            <a:r>
              <a:rPr lang="en-US" smtClean="0">
                <a:solidFill>
                  <a:srgbClr val="000000"/>
                </a:solidFill>
              </a:rPr>
              <a:t>Outputs simple key-value pairs to feed a monitor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9136B7B-F5C5-45A8-A08C-FE638D716BF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243" name="Title 1" descr="Large confetti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Ephemeral Files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86800" cy="4343400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Files that persist only when successfully closed</a:t>
            </a:r>
          </a:p>
          <a:p>
            <a:pPr lvl="1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Excellent safeguard against leaving partial files</a:t>
            </a:r>
          </a:p>
          <a:p>
            <a:pPr lvl="2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Application, server, or network failures</a:t>
            </a:r>
          </a:p>
          <a:p>
            <a:pPr lvl="3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E.g., GridFTP failures</a:t>
            </a:r>
          </a:p>
          <a:p>
            <a:pPr lvl="1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Server provides grace period after failure</a:t>
            </a:r>
          </a:p>
          <a:p>
            <a:pPr lvl="2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Allows application to complete creating the file</a:t>
            </a:r>
          </a:p>
          <a:p>
            <a:pPr lvl="3" eaLnBrk="1" hangingPunct="1">
              <a:lnSpc>
                <a:spcPts val="2200"/>
              </a:lnSpc>
            </a:pPr>
            <a:r>
              <a:rPr lang="en-US" smtClean="0">
                <a:solidFill>
                  <a:srgbClr val="191919"/>
                </a:solidFill>
              </a:rPr>
              <a:t>Normal xrootd error recovery protocol </a:t>
            </a:r>
          </a:p>
          <a:p>
            <a:pPr lvl="3" eaLnBrk="1" hangingPunct="1">
              <a:lnSpc>
                <a:spcPts val="2200"/>
              </a:lnSpc>
            </a:pPr>
            <a:r>
              <a:rPr lang="en-US" smtClean="0">
                <a:solidFill>
                  <a:srgbClr val="191919"/>
                </a:solidFill>
              </a:rPr>
              <a:t>Clients asking for read access are delayed</a:t>
            </a:r>
          </a:p>
          <a:p>
            <a:pPr lvl="3" eaLnBrk="1" hangingPunct="1">
              <a:lnSpc>
                <a:spcPts val="2200"/>
              </a:lnSpc>
            </a:pPr>
            <a:r>
              <a:rPr lang="en-US" smtClean="0">
                <a:solidFill>
                  <a:srgbClr val="191919"/>
                </a:solidFill>
              </a:rPr>
              <a:t>Clients asking for write access are usually denied</a:t>
            </a:r>
          </a:p>
          <a:p>
            <a:pPr lvl="4" eaLnBrk="1" hangingPunct="1">
              <a:lnSpc>
                <a:spcPts val="2200"/>
              </a:lnSpc>
            </a:pPr>
            <a:r>
              <a:rPr lang="en-US" smtClean="0">
                <a:solidFill>
                  <a:srgbClr val="191919"/>
                </a:solidFill>
              </a:rPr>
              <a:t>Obviously, original creator is allowed write access</a:t>
            </a:r>
          </a:p>
          <a:p>
            <a:pPr lvl="1" eaLnBrk="1" hangingPunct="1">
              <a:lnSpc>
                <a:spcPts val="2600"/>
              </a:lnSpc>
            </a:pPr>
            <a:r>
              <a:rPr lang="en-US" smtClean="0">
                <a:solidFill>
                  <a:srgbClr val="191919"/>
                </a:solidFill>
              </a:rPr>
              <a:t>Enabled via xrdcp</a:t>
            </a:r>
            <a:r>
              <a:rPr lang="en-US" b="1" smtClean="0">
                <a:solidFill>
                  <a:srgbClr val="191919"/>
                </a:solidFill>
              </a:rPr>
              <a:t> –P</a:t>
            </a:r>
            <a:r>
              <a:rPr lang="en-US" smtClean="0">
                <a:solidFill>
                  <a:srgbClr val="191919"/>
                </a:solidFill>
              </a:rPr>
              <a:t> option or </a:t>
            </a:r>
            <a:r>
              <a:rPr lang="en-US" b="1" smtClean="0">
                <a:solidFill>
                  <a:srgbClr val="191919"/>
                </a:solidFill>
              </a:rPr>
              <a:t>ofs.posc</a:t>
            </a:r>
            <a:r>
              <a:rPr lang="en-US" smtClean="0">
                <a:solidFill>
                  <a:srgbClr val="191919"/>
                </a:solidFill>
              </a:rPr>
              <a:t> CGI element</a:t>
            </a:r>
          </a:p>
          <a:p>
            <a:pPr lvl="2" eaLnBrk="1" hangingPunct="1">
              <a:lnSpc>
                <a:spcPts val="2600"/>
              </a:lnSpc>
            </a:pPr>
            <a:endParaRPr lang="en-US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</a:pPr>
            <a:endParaRPr lang="en-US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E509D3F-D61B-43B2-A136-E8B5A499423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191919"/>
                </a:solidFill>
              </a:rPr>
              <a:t>Simple Server Inventory </a:t>
            </a:r>
            <a:r>
              <a:rPr lang="en-US" sz="3200" b="1" smtClean="0">
                <a:solidFill>
                  <a:srgbClr val="191919"/>
                </a:solidFill>
              </a:rPr>
              <a:t>(SSI)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8006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A central file inventory of each data server</a:t>
            </a:r>
          </a:p>
          <a:p>
            <a:pPr lvl="1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Does </a:t>
            </a:r>
            <a:r>
              <a:rPr lang="en-US" i="1" smtClean="0">
                <a:solidFill>
                  <a:srgbClr val="191919"/>
                </a:solidFill>
              </a:rPr>
              <a:t>not</a:t>
            </a:r>
            <a:r>
              <a:rPr lang="en-US" smtClean="0">
                <a:solidFill>
                  <a:srgbClr val="191919"/>
                </a:solidFill>
              </a:rPr>
              <a:t> replace PQ2 tools </a:t>
            </a:r>
            <a:r>
              <a:rPr lang="en-US" sz="1200" smtClean="0">
                <a:solidFill>
                  <a:srgbClr val="191919"/>
                </a:solidFill>
              </a:rPr>
              <a:t>(Neng Xu, Univerity of Wisconsin)</a:t>
            </a:r>
            <a:endParaRPr lang="en-US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Good for uncomplicated sites needing a server inventory</a:t>
            </a:r>
          </a:p>
          <a:p>
            <a:pPr lvl="1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Inventory normally maintained on </a:t>
            </a:r>
            <a:r>
              <a:rPr lang="en-US" i="1" smtClean="0">
                <a:solidFill>
                  <a:srgbClr val="191919"/>
                </a:solidFill>
              </a:rPr>
              <a:t>each</a:t>
            </a:r>
            <a:r>
              <a:rPr lang="en-US" smtClean="0">
                <a:solidFill>
                  <a:srgbClr val="191919"/>
                </a:solidFill>
              </a:rPr>
              <a:t> redirector</a:t>
            </a:r>
          </a:p>
          <a:p>
            <a:pPr lvl="2" eaLnBrk="1" hangingPunct="1">
              <a:lnSpc>
                <a:spcPts val="24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But, can be centralized on a single server</a:t>
            </a:r>
          </a:p>
          <a:p>
            <a:pPr lvl="2" eaLnBrk="1" hangingPunct="1">
              <a:lnSpc>
                <a:spcPts val="24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Automatically recreated when lost</a:t>
            </a:r>
          </a:p>
          <a:p>
            <a:pPr lvl="2" eaLnBrk="1" hangingPunct="1">
              <a:lnSpc>
                <a:spcPts val="24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Updated using rolling log files</a:t>
            </a:r>
          </a:p>
          <a:p>
            <a:pPr lvl="3" eaLnBrk="1" hangingPunct="1">
              <a:lnSpc>
                <a:spcPts val="24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Effectively no performance impact</a:t>
            </a:r>
          </a:p>
          <a:p>
            <a:pPr lvl="1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Flat text file format</a:t>
            </a:r>
          </a:p>
          <a:p>
            <a:pPr lvl="2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LFN, Mode, Physical partition, Size, Space token</a:t>
            </a:r>
          </a:p>
          <a:p>
            <a:pPr lvl="3" eaLnBrk="1" hangingPunct="1">
              <a:lnSpc>
                <a:spcPts val="2800"/>
              </a:lnSpc>
              <a:spcBef>
                <a:spcPct val="15000"/>
              </a:spcBef>
            </a:pPr>
            <a:r>
              <a:rPr lang="en-US" smtClean="0">
                <a:solidFill>
                  <a:srgbClr val="191919"/>
                </a:solidFill>
              </a:rPr>
              <a:t>“cns_ssi list” command provides formatted output</a:t>
            </a:r>
          </a:p>
          <a:p>
            <a:pPr lvl="1" eaLnBrk="1" hangingPunct="1">
              <a:lnSpc>
                <a:spcPts val="2800"/>
              </a:lnSpc>
              <a:spcBef>
                <a:spcPct val="15000"/>
              </a:spcBef>
            </a:pPr>
            <a:endParaRPr lang="en-US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cepaper">
  <a:themeElements>
    <a:clrScheme name="1_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1_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1260</Words>
  <Application>Microsoft Office PowerPoint</Application>
  <PresentationFormat>On-screen Show (4:3)</PresentationFormat>
  <Paragraphs>266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Times New Roman</vt:lpstr>
      <vt:lpstr>Wingdings</vt:lpstr>
      <vt:lpstr>Calibri</vt:lpstr>
      <vt:lpstr>Symbol</vt:lpstr>
      <vt:lpstr>宋体</vt:lpstr>
      <vt:lpstr>1_Ricepaper</vt:lpstr>
      <vt:lpstr>Ricepaper</vt:lpstr>
      <vt:lpstr>Scalla/xrootd</vt:lpstr>
      <vt:lpstr>Outline</vt:lpstr>
      <vt:lpstr>The Components</vt:lpstr>
      <vt:lpstr>Recent Developments</vt:lpstr>
      <vt:lpstr>File Residency Manager (FRM)</vt:lpstr>
      <vt:lpstr>Torrent WAN Transfers</vt:lpstr>
      <vt:lpstr>Summary Monitoring</vt:lpstr>
      <vt:lpstr>Ephemeral Files</vt:lpstr>
      <vt:lpstr>Simple Server Inventory (SSI)</vt:lpstr>
      <vt:lpstr>Stability &amp; Scalability</vt:lpstr>
      <vt:lpstr>Performance I</vt:lpstr>
      <vt:lpstr>Performance II</vt:lpstr>
      <vt:lpstr>Performance &amp; Bottlenecks</vt:lpstr>
      <vt:lpstr>ATLAS Data Access Pattern</vt:lpstr>
      <vt:lpstr>ATLAS Data Access Problem</vt:lpstr>
      <vt:lpstr>Faster Scalla I/O (The SSD Option)</vt:lpstr>
      <vt:lpstr>The ZFS SSD Option</vt:lpstr>
      <vt:lpstr>The xrootd SSD Option</vt:lpstr>
      <vt:lpstr>Disk vs SSD With 323 Clients</vt:lpstr>
      <vt:lpstr>What Does This Mean?</vt:lpstr>
      <vt:lpstr>Conclusion</vt:lpstr>
      <vt:lpstr>Acknowledgements</vt:lpstr>
    </vt:vector>
  </TitlesOfParts>
  <Company>Stanford Linear Accelerator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Scalla/xrootd</dc:title>
  <dc:creator>abh</dc:creator>
  <cp:lastModifiedBy>Andrew Hanushevsky</cp:lastModifiedBy>
  <cp:revision>143</cp:revision>
  <dcterms:created xsi:type="dcterms:W3CDTF">2009-06-04T21:42:47Z</dcterms:created>
  <dcterms:modified xsi:type="dcterms:W3CDTF">2009-11-02T23:18:24Z</dcterms:modified>
</cp:coreProperties>
</file>