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  <p:sldMasterId id="2147483649" r:id="rId2"/>
  </p:sldMasterIdLst>
  <p:sldIdLst>
    <p:sldId id="283" r:id="rId3"/>
    <p:sldId id="258" r:id="rId4"/>
    <p:sldId id="288" r:id="rId5"/>
    <p:sldId id="260" r:id="rId6"/>
    <p:sldId id="314" r:id="rId7"/>
    <p:sldId id="261" r:id="rId8"/>
    <p:sldId id="262" r:id="rId9"/>
    <p:sldId id="263" r:id="rId10"/>
    <p:sldId id="264" r:id="rId11"/>
    <p:sldId id="265" r:id="rId12"/>
    <p:sldId id="267" r:id="rId13"/>
    <p:sldId id="320" r:id="rId14"/>
    <p:sldId id="321" r:id="rId15"/>
    <p:sldId id="332" r:id="rId16"/>
    <p:sldId id="333" r:id="rId17"/>
    <p:sldId id="334" r:id="rId18"/>
    <p:sldId id="313" r:id="rId19"/>
    <p:sldId id="335" r:id="rId20"/>
    <p:sldId id="322" r:id="rId21"/>
    <p:sldId id="286" r:id="rId22"/>
    <p:sldId id="323" r:id="rId23"/>
    <p:sldId id="338" r:id="rId24"/>
    <p:sldId id="324" r:id="rId25"/>
    <p:sldId id="330" r:id="rId26"/>
    <p:sldId id="336" r:id="rId27"/>
    <p:sldId id="339" r:id="rId28"/>
    <p:sldId id="281" r:id="rId29"/>
    <p:sldId id="282" r:id="rId3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3300"/>
    <a:srgbClr val="009900"/>
    <a:srgbClr val="CCFFFF"/>
    <a:srgbClr val="00FFFF"/>
    <a:srgbClr val="92C9FF"/>
    <a:srgbClr val="FFFF00"/>
    <a:srgbClr val="66FF66"/>
    <a:srgbClr val="CC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91" autoAdjust="0"/>
    <p:restoredTop sz="94386" autoAdjust="0"/>
  </p:normalViewPr>
  <p:slideViewPr>
    <p:cSldViewPr>
      <p:cViewPr varScale="1">
        <p:scale>
          <a:sx n="71" d="100"/>
          <a:sy n="71" d="100"/>
        </p:scale>
        <p:origin x="-67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57B4BC-5B76-47E8-A92A-453DE2B5D6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 txBox="1">
            <a:spLocks noChangeArrowheads="1"/>
          </p:cNvSpPr>
          <p:nvPr userDrawn="1"/>
        </p:nvSpPr>
        <p:spPr bwMode="auto">
          <a:xfrm>
            <a:off x="609600" y="6477000"/>
            <a:ext cx="2971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ATLAS Tier 3 Meeting 29-Oct-09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409714-0477-4B05-B95F-0FEBB1F573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477000"/>
            <a:ext cx="2971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ATLAS Tier 3 Meeting 29-Oct-09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6B8779-1A98-491D-A589-8900206481A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77000"/>
            <a:ext cx="2971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ATLAS Tier 3 Meeting 29-Oct-09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05000"/>
            <a:ext cx="3810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905000"/>
            <a:ext cx="3810000" cy="4343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E5C1A3-6616-4353-BBBC-C0D55D5F3F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 bwMode="auto">
          <a:xfrm>
            <a:off x="609600" y="6477000"/>
            <a:ext cx="2971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ATLAS Tier 3 Meeting 29-Oct-09</a:t>
            </a:r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AF11DF7-FA7B-4F1B-9043-3EA04B6ED8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2"/>
          </p:nvPr>
        </p:nvSpPr>
        <p:spPr bwMode="auto">
          <a:xfrm>
            <a:off x="457200" y="6477000"/>
            <a:ext cx="2971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ATLAS Tier 3 Meeting 29-Oct-09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02658C-FEE9-4430-A76C-A1E52D01BF3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77000"/>
            <a:ext cx="2971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ATLAS Tier 3 Meeting 29-Oct-09</a:t>
            </a:r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ATLAS Tier 3 Meeting 29-Oct-09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A92FE-A7C6-4C0D-B740-F4EF177E3E5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EC3A27-8EE3-4447-A8FB-5DD800F6995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 bwMode="auto">
          <a:xfrm>
            <a:off x="457200" y="6477000"/>
            <a:ext cx="2971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ATLAS Tier 3 Meeting 29-Oct-09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8FD4D6-F035-40B5-A893-E05EE404CA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2"/>
          </p:nvPr>
        </p:nvSpPr>
        <p:spPr bwMode="auto">
          <a:xfrm>
            <a:off x="533400" y="6477000"/>
            <a:ext cx="2971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ATLAS Tier 3 Meeting 29-Oct-09</a:t>
            </a:r>
            <a:endParaRPr lang="en-US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38E49B-0735-4CEA-8F91-1016CD2EFD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77000"/>
            <a:ext cx="2971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ATLAS Tier 3 Meeting 29-Oct-09</a:t>
            </a:r>
            <a:endParaRPr lang="en-US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38900" y="284163"/>
            <a:ext cx="1943100" cy="59642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84163"/>
            <a:ext cx="5676900" cy="59642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A7E5F9-DF17-41B5-B2D0-FBD1EEDD46D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477000"/>
            <a:ext cx="2971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ATLAS Tier 3 Meeting 29-Oct-09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2"/>
          <p:cNvSpPr>
            <a:spLocks noChangeArrowheads="1"/>
          </p:cNvSpPr>
          <p:nvPr/>
        </p:nvSpPr>
        <p:spPr bwMode="ltGray">
          <a:xfrm>
            <a:off x="484188" y="1065213"/>
            <a:ext cx="8158162" cy="1689100"/>
          </a:xfrm>
          <a:prstGeom prst="rect">
            <a:avLst/>
          </a:prstGeom>
          <a:solidFill>
            <a:srgbClr val="777777">
              <a:alpha val="50000"/>
            </a:srgb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imes New Roman" pitchFamily="18" charset="0"/>
            </a:endParaRPr>
          </a:p>
        </p:txBody>
      </p:sp>
      <p:sp>
        <p:nvSpPr>
          <p:cNvPr id="11" name="AutoShape 3"/>
          <p:cNvSpPr>
            <a:spLocks noChangeArrowheads="1"/>
          </p:cNvSpPr>
          <p:nvPr/>
        </p:nvSpPr>
        <p:spPr bwMode="ltGray">
          <a:xfrm>
            <a:off x="228600" y="2722563"/>
            <a:ext cx="8686800" cy="77787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imes New Roman" pitchFamily="18" charset="0"/>
            </a:endParaRPr>
          </a:p>
        </p:txBody>
      </p:sp>
      <p:sp>
        <p:nvSpPr>
          <p:cNvPr id="12" name="AutoShape 4"/>
          <p:cNvSpPr>
            <a:spLocks noChangeArrowheads="1"/>
          </p:cNvSpPr>
          <p:nvPr/>
        </p:nvSpPr>
        <p:spPr bwMode="ltGray">
          <a:xfrm>
            <a:off x="228600" y="998538"/>
            <a:ext cx="8686800" cy="77787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imes New Roman" pitchFamily="18" charset="0"/>
            </a:endParaRPr>
          </a:p>
        </p:txBody>
      </p:sp>
      <p:sp>
        <p:nvSpPr>
          <p:cNvPr id="13" name="AutoShape 5"/>
          <p:cNvSpPr>
            <a:spLocks noChangeArrowheads="1"/>
          </p:cNvSpPr>
          <p:nvPr/>
        </p:nvSpPr>
        <p:spPr bwMode="ltGray">
          <a:xfrm>
            <a:off x="8623300" y="762000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imes New Roman" pitchFamily="18" charset="0"/>
            </a:endParaRPr>
          </a:p>
        </p:txBody>
      </p:sp>
      <p:sp>
        <p:nvSpPr>
          <p:cNvPr id="14" name="AutoShape 6"/>
          <p:cNvSpPr>
            <a:spLocks noChangeArrowheads="1"/>
          </p:cNvSpPr>
          <p:nvPr/>
        </p:nvSpPr>
        <p:spPr bwMode="ltGray">
          <a:xfrm>
            <a:off x="434975" y="768350"/>
            <a:ext cx="77788" cy="2235200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imes New Roman" pitchFamily="18" charset="0"/>
            </a:endParaRPr>
          </a:p>
        </p:txBody>
      </p:sp>
      <p:sp>
        <p:nvSpPr>
          <p:cNvPr id="15" name="AutoShape 7"/>
          <p:cNvSpPr>
            <a:spLocks noChangeArrowheads="1"/>
          </p:cNvSpPr>
          <p:nvPr/>
        </p:nvSpPr>
        <p:spPr bwMode="ltGray">
          <a:xfrm>
            <a:off x="2830513" y="5535613"/>
            <a:ext cx="3481387" cy="77787"/>
          </a:xfrm>
          <a:prstGeom prst="roundRect">
            <a:avLst>
              <a:gd name="adj" fmla="val 50000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imes New Roman" pitchFamily="18" charset="0"/>
            </a:endParaRPr>
          </a:p>
        </p:txBody>
      </p:sp>
      <p:sp>
        <p:nvSpPr>
          <p:cNvPr id="16" name="Rectangle 8" descr="Large confetti"/>
          <p:cNvSpPr>
            <a:spLocks noChangeArrowheads="1"/>
          </p:cNvSpPr>
          <p:nvPr/>
        </p:nvSpPr>
        <p:spPr bwMode="ltGray">
          <a:xfrm>
            <a:off x="4095750" y="5486400"/>
            <a:ext cx="949325" cy="176213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85000"/>
        <a:buBlip>
          <a:blip r:embed="rId14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 descr="Large confetti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84163"/>
            <a:ext cx="7646988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905000"/>
            <a:ext cx="777240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77000"/>
            <a:ext cx="29718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en-US" dirty="0" smtClean="0"/>
              <a:t>ATLAS Tier 3 Meeting 29-Oct-09</a:t>
            </a: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b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pPr>
              <a:defRPr/>
            </a:pPr>
            <a:fld id="{8AB3D502-895B-4478-9F49-19AD7530E56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>
            <a:off x="0" y="1512888"/>
            <a:ext cx="8458200" cy="87312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imes New Roman" pitchFamily="18" charset="0"/>
            </a:endParaRPr>
          </a:p>
        </p:txBody>
      </p:sp>
      <p:pic>
        <p:nvPicPr>
          <p:cNvPr id="2055" name="Picture 11" descr="slac-logo-237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924800" y="6391275"/>
            <a:ext cx="1219200" cy="466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84" name="Rectangle 12"/>
          <p:cNvSpPr>
            <a:spLocks noChangeArrowheads="1"/>
          </p:cNvSpPr>
          <p:nvPr userDrawn="1"/>
        </p:nvSpPr>
        <p:spPr bwMode="auto">
          <a:xfrm>
            <a:off x="7924800" y="6324600"/>
            <a:ext cx="1219200" cy="762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imes New Roman" pitchFamily="18" charset="0"/>
            </a:endParaRPr>
          </a:p>
        </p:txBody>
      </p:sp>
      <p:sp>
        <p:nvSpPr>
          <p:cNvPr id="3085" name="Rectangle 13" descr="Large confetti"/>
          <p:cNvSpPr>
            <a:spLocks noChangeArrowheads="1"/>
          </p:cNvSpPr>
          <p:nvPr userDrawn="1"/>
        </p:nvSpPr>
        <p:spPr bwMode="ltGray">
          <a:xfrm>
            <a:off x="381000" y="152400"/>
            <a:ext cx="152400" cy="1676400"/>
          </a:xfrm>
          <a:prstGeom prst="rect">
            <a:avLst/>
          </a:prstGeom>
          <a:pattFill prst="lgConfetti">
            <a:fgClr>
              <a:schemeClr val="accent2"/>
            </a:fgClr>
            <a:bgClr>
              <a:schemeClr val="folHlink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sz="240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sldNum="0"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85000"/>
        <a:buBlip>
          <a:blip r:embed="rId15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7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indico.cern.ch/getFile.py/access?contribId=10&amp;sessionId=0&amp;resId=0&amp;materialId=slides&amp;confId=38991" TargetMode="Externa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" Target="slide9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 descr="Large confetti"/>
          <p:cNvSpPr>
            <a:spLocks noGrp="1" noChangeArrowheads="1"/>
          </p:cNvSpPr>
          <p:nvPr>
            <p:ph type="ctrTitle" idx="4294967295"/>
          </p:nvPr>
        </p:nvSpPr>
        <p:spPr bwMode="auto">
          <a:xfrm>
            <a:off x="457200" y="1219200"/>
            <a:ext cx="8229600" cy="13716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anchor="ctr"/>
          <a:lstStyle/>
          <a:p>
            <a:pPr algn="ctr" eaLnBrk="1" hangingPunct="1">
              <a:defRPr/>
            </a:pPr>
            <a:r>
              <a:rPr lang="en-US" sz="9600" b="1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Scalla/xrootd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4294967295"/>
          </p:nvPr>
        </p:nvSpPr>
        <p:spPr bwMode="auto">
          <a:xfrm>
            <a:off x="1223963" y="3581400"/>
            <a:ext cx="6777037" cy="2478088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endParaRPr lang="en-US" sz="2400" dirty="0" smtClean="0">
              <a:solidFill>
                <a:srgbClr val="191919"/>
              </a:solidFill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sz="2400" dirty="0" smtClean="0">
                <a:solidFill>
                  <a:srgbClr val="191919"/>
                </a:solidFill>
              </a:rPr>
              <a:t>Andrew </a:t>
            </a:r>
            <a:r>
              <a:rPr lang="en-US" sz="2400" dirty="0" err="1" smtClean="0">
                <a:solidFill>
                  <a:srgbClr val="191919"/>
                </a:solidFill>
              </a:rPr>
              <a:t>Hanushevsky</a:t>
            </a:r>
            <a:endParaRPr lang="en-US" sz="1200" dirty="0" smtClean="0">
              <a:solidFill>
                <a:srgbClr val="191919"/>
              </a:solidFill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sz="1800" dirty="0" smtClean="0">
                <a:solidFill>
                  <a:srgbClr val="191919"/>
                </a:solidFill>
              </a:rPr>
              <a:t>SLAC National Accelerator Laboratory</a:t>
            </a: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sz="1800" dirty="0" smtClean="0">
                <a:solidFill>
                  <a:srgbClr val="191919"/>
                </a:solidFill>
              </a:rPr>
              <a:t>Stanford University</a:t>
            </a: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sz="1800" dirty="0" smtClean="0">
                <a:solidFill>
                  <a:srgbClr val="191919"/>
                </a:solidFill>
              </a:rPr>
              <a:t>29-October-09</a:t>
            </a: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r>
              <a:rPr lang="en-US" sz="1800" dirty="0" smtClean="0">
                <a:solidFill>
                  <a:srgbClr val="191919"/>
                </a:solidFill>
              </a:rPr>
              <a:t>ATLAS Tier 3 Meeting at ANL</a:t>
            </a: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endParaRPr lang="en-US" sz="1800" dirty="0" smtClean="0">
              <a:solidFill>
                <a:srgbClr val="191919"/>
              </a:solidFill>
            </a:endParaRPr>
          </a:p>
          <a:p>
            <a:pPr marL="0" lvl="1" indent="0" algn="ctr" eaLnBrk="1" hangingPunct="1">
              <a:spcBef>
                <a:spcPct val="0"/>
              </a:spcBef>
              <a:buClrTx/>
              <a:buSzPct val="85000"/>
              <a:buFont typeface="Wingdings" pitchFamily="2" charset="2"/>
              <a:buNone/>
              <a:defRPr/>
            </a:pPr>
            <a:r>
              <a:rPr lang="en-US" sz="1600" dirty="0" smtClean="0">
                <a:solidFill>
                  <a:schemeClr val="tx2">
                    <a:lumMod val="50000"/>
                  </a:schemeClr>
                </a:solidFill>
              </a:rPr>
              <a:t>http://xrootd.slac.stanford.edu/</a:t>
            </a: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endParaRPr lang="en-US" sz="1800" dirty="0" smtClean="0">
              <a:solidFill>
                <a:srgbClr val="191919"/>
              </a:solidFill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endParaRPr lang="en-US" sz="1800" dirty="0" smtClean="0">
              <a:solidFill>
                <a:srgbClr val="191919"/>
              </a:solidFill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endParaRPr lang="en-US" sz="2400" dirty="0" smtClean="0">
              <a:solidFill>
                <a:srgbClr val="191919"/>
              </a:solidFill>
            </a:endParaRPr>
          </a:p>
          <a:p>
            <a:pPr marL="0" indent="0" algn="ctr" eaLnBrk="1" hangingPunct="1">
              <a:spcBef>
                <a:spcPct val="0"/>
              </a:spcBef>
              <a:buFontTx/>
              <a:buNone/>
              <a:defRPr/>
            </a:pPr>
            <a:endParaRPr lang="en-US" sz="2400" b="1" dirty="0" smtClean="0">
              <a:solidFill>
                <a:srgbClr val="19191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96A229BB-E25C-4848-BE2A-DE77B4680E4A}" type="slidenum">
              <a:rPr lang="en-US"/>
              <a:pPr>
                <a:defRPr/>
              </a:pPr>
              <a:t>10</a:t>
            </a:fld>
            <a:endParaRPr lang="en-US"/>
          </a:p>
        </p:txBody>
      </p:sp>
      <p:sp>
        <p:nvSpPr>
          <p:cNvPr id="259074" name="Rectangle 2" descr="Large confetti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28416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Missing File Considerations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905000"/>
            <a:ext cx="8229600" cy="43434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System optimized for “file exists” case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!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This is the classic analysis situation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Penalty for going after missing files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Aren’t </a:t>
            </a:r>
            <a:r>
              <a:rPr lang="en-US" i="1" dirty="0">
                <a:solidFill>
                  <a:schemeClr val="tx2">
                    <a:lumMod val="50000"/>
                  </a:schemeClr>
                </a:solidFill>
              </a:rPr>
              <a:t>new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files, by definition, missing?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Yes, but that involves writing data! 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The system is optimized for reading data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So, creating a new file </a:t>
            </a:r>
            <a:r>
              <a:rPr lang="en-US" i="1" dirty="0">
                <a:solidFill>
                  <a:schemeClr val="tx2">
                    <a:lumMod val="50000"/>
                  </a:schemeClr>
                </a:solidFill>
              </a:rPr>
              <a:t>will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suffer a 5 second delay</a:t>
            </a:r>
          </a:p>
          <a:p>
            <a:pPr lvl="2"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Can minimize the delay by using the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</a:rPr>
              <a:t>xprep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 command</a:t>
            </a:r>
          </a:p>
          <a:p>
            <a:pPr lvl="3" eaLnBrk="1" hangingPunct="1">
              <a:lnSpc>
                <a:spcPct val="90000"/>
              </a:lnSpc>
              <a:defRPr/>
            </a:pPr>
            <a:r>
              <a:rPr lang="en-US" dirty="0">
                <a:solidFill>
                  <a:schemeClr val="tx2">
                    <a:lumMod val="50000"/>
                  </a:schemeClr>
                </a:solidFill>
              </a:rPr>
              <a:t>Primes the redirector’s file memory cache ahead of 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</a:rPr>
              <a:t>time</a:t>
            </a:r>
            <a:endParaRPr lang="en-US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F1A1B121-2192-4F58-BD8C-8D64D056D3FD}" type="slidenum">
              <a:rPr lang="en-US"/>
              <a:pPr>
                <a:defRPr/>
              </a:pPr>
              <a:t>11</a:t>
            </a:fld>
            <a:endParaRPr lang="en-US"/>
          </a:p>
        </p:txBody>
      </p:sp>
      <p:sp>
        <p:nvSpPr>
          <p:cNvPr id="262146" name="Rectangle 2" descr="Large confetti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284163"/>
            <a:ext cx="8534400" cy="1143000"/>
          </a:xfrm>
        </p:spPr>
        <p:txBody>
          <a:bodyPr/>
          <a:lstStyle/>
          <a:p>
            <a:pPr eaLnBrk="1" hangingPunct="1"/>
            <a:r>
              <a:rPr lang="en-US" sz="4800" b="1" dirty="0" smtClean="0">
                <a:solidFill>
                  <a:srgbClr val="191919"/>
                </a:solidFill>
              </a:rPr>
              <a:t>Why Do It This Way?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76400"/>
            <a:ext cx="8229600" cy="45720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solidFill>
                  <a:srgbClr val="191919"/>
                </a:solidFill>
              </a:rPr>
              <a:t>Simple, lightweight, and ultra-scalable</a:t>
            </a:r>
          </a:p>
          <a:p>
            <a:pPr lvl="1" eaLnBrk="1" hangingPunct="1">
              <a:spcBef>
                <a:spcPct val="0"/>
              </a:spcBef>
            </a:pPr>
            <a:r>
              <a:rPr lang="en-US" dirty="0" smtClean="0">
                <a:solidFill>
                  <a:srgbClr val="191919"/>
                </a:solidFill>
              </a:rPr>
              <a:t>Ideal for opportunistic clustering</a:t>
            </a:r>
          </a:p>
          <a:p>
            <a:pPr lvl="2" eaLnBrk="1" hangingPunct="1">
              <a:spcBef>
                <a:spcPct val="0"/>
              </a:spcBef>
            </a:pPr>
            <a:r>
              <a:rPr lang="en-US" dirty="0" smtClean="0">
                <a:solidFill>
                  <a:srgbClr val="191919"/>
                </a:solidFill>
              </a:rPr>
              <a:t>E.g., leveraging batch worker disk space</a:t>
            </a:r>
          </a:p>
          <a:p>
            <a:pPr lvl="1" eaLnBrk="1" hangingPunct="1">
              <a:spcBef>
                <a:spcPct val="0"/>
              </a:spcBef>
            </a:pPr>
            <a:r>
              <a:rPr lang="en-US" dirty="0" smtClean="0">
                <a:solidFill>
                  <a:srgbClr val="191919"/>
                </a:solidFill>
              </a:rPr>
              <a:t>Ideal fit with PROOF analysis</a:t>
            </a:r>
          </a:p>
          <a:p>
            <a:pPr marL="342900" lvl="1" indent="-342900" eaLnBrk="1" hangingPunct="1">
              <a:spcBef>
                <a:spcPct val="0"/>
              </a:spcBef>
              <a:buClrTx/>
              <a:buSzPct val="85000"/>
              <a:buBlip>
                <a:blip r:embed="rId2"/>
              </a:buBlip>
            </a:pPr>
            <a:r>
              <a:rPr lang="en-US" dirty="0" smtClean="0">
                <a:solidFill>
                  <a:srgbClr val="191919"/>
                </a:solidFill>
              </a:rPr>
              <a:t>Has the R</a:t>
            </a:r>
            <a:r>
              <a:rPr lang="en-US" baseline="30000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3</a:t>
            </a:r>
            <a:r>
              <a:rPr lang="en-US" dirty="0" smtClean="0">
                <a:solidFill>
                  <a:srgbClr val="191919"/>
                </a:solidFill>
              </a:rPr>
              <a:t> property </a:t>
            </a:r>
            <a:r>
              <a:rPr lang="en-US" sz="1800" dirty="0" smtClean="0">
                <a:solidFill>
                  <a:srgbClr val="191919"/>
                </a:solidFill>
              </a:rPr>
              <a:t>(</a:t>
            </a:r>
            <a:r>
              <a:rPr lang="en-US" sz="1800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R</a:t>
            </a:r>
            <a:r>
              <a:rPr lang="en-US" sz="1800" dirty="0" smtClean="0">
                <a:solidFill>
                  <a:srgbClr val="191919"/>
                </a:solidFill>
              </a:rPr>
              <a:t>eal-Time </a:t>
            </a:r>
            <a:r>
              <a:rPr lang="en-US" sz="1800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R</a:t>
            </a:r>
            <a:r>
              <a:rPr lang="en-US" sz="1800" dirty="0" smtClean="0">
                <a:solidFill>
                  <a:srgbClr val="191919"/>
                </a:solidFill>
              </a:rPr>
              <a:t>eality </a:t>
            </a:r>
            <a:r>
              <a:rPr lang="en-US" sz="1800" dirty="0" smtClean="0">
                <a:solidFill>
                  <a:schemeClr val="accent4">
                    <a:lumMod val="75000"/>
                    <a:lumOff val="25000"/>
                  </a:schemeClr>
                </a:solidFill>
              </a:rPr>
              <a:t>R</a:t>
            </a:r>
            <a:r>
              <a:rPr lang="en-US" sz="1800" dirty="0" smtClean="0">
                <a:solidFill>
                  <a:srgbClr val="191919"/>
                </a:solidFill>
              </a:rPr>
              <a:t>epresentation)</a:t>
            </a:r>
            <a:endParaRPr lang="en-US" dirty="0" smtClean="0">
              <a:solidFill>
                <a:srgbClr val="191919"/>
              </a:solidFill>
            </a:endParaRPr>
          </a:p>
          <a:p>
            <a:pPr lvl="1" eaLnBrk="1" hangingPunct="1">
              <a:spcBef>
                <a:spcPct val="0"/>
              </a:spcBef>
            </a:pPr>
            <a:r>
              <a:rPr lang="en-US" dirty="0" smtClean="0">
                <a:solidFill>
                  <a:srgbClr val="191919"/>
                </a:solidFill>
              </a:rPr>
              <a:t>Allows for ad hoc changes</a:t>
            </a:r>
          </a:p>
          <a:p>
            <a:pPr lvl="2" eaLnBrk="1" hangingPunct="1">
              <a:spcBef>
                <a:spcPct val="0"/>
              </a:spcBef>
            </a:pPr>
            <a:r>
              <a:rPr lang="en-US" dirty="0" smtClean="0">
                <a:solidFill>
                  <a:srgbClr val="191919"/>
                </a:solidFill>
              </a:rPr>
              <a:t>Add and remove servers and files without fussing</a:t>
            </a:r>
          </a:p>
          <a:p>
            <a:pPr lvl="2" eaLnBrk="1" hangingPunct="1">
              <a:spcBef>
                <a:spcPct val="0"/>
              </a:spcBef>
            </a:pPr>
            <a:r>
              <a:rPr lang="en-US" dirty="0" smtClean="0">
                <a:solidFill>
                  <a:srgbClr val="191919"/>
                </a:solidFill>
              </a:rPr>
              <a:t>Restart anything in any order at any time</a:t>
            </a:r>
          </a:p>
          <a:p>
            <a:pPr lvl="1" eaLnBrk="1" hangingPunct="1">
              <a:spcBef>
                <a:spcPct val="0"/>
              </a:spcBef>
            </a:pPr>
            <a:r>
              <a:rPr lang="en-US" dirty="0" smtClean="0">
                <a:solidFill>
                  <a:srgbClr val="191919"/>
                </a:solidFill>
              </a:rPr>
              <a:t>Ideal for expansive clustering</a:t>
            </a:r>
          </a:p>
          <a:p>
            <a:pPr lvl="2" eaLnBrk="1" hangingPunct="1">
              <a:spcBef>
                <a:spcPct val="0"/>
              </a:spcBef>
            </a:pPr>
            <a:r>
              <a:rPr lang="en-US" dirty="0" smtClean="0">
                <a:solidFill>
                  <a:srgbClr val="191919"/>
                </a:solidFill>
              </a:rPr>
              <a:t>E.g., cluster federation &amp; globalization</a:t>
            </a:r>
          </a:p>
          <a:p>
            <a:pPr lvl="3" eaLnBrk="1" hangingPunct="1">
              <a:spcBef>
                <a:spcPct val="0"/>
              </a:spcBef>
            </a:pPr>
            <a:r>
              <a:rPr lang="en-US" dirty="0" smtClean="0">
                <a:solidFill>
                  <a:srgbClr val="191919"/>
                </a:solidFill>
              </a:rPr>
              <a:t>Virtual mass storage systems and torrent transfers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0" name="Group 49"/>
          <p:cNvGrpSpPr/>
          <p:nvPr/>
        </p:nvGrpSpPr>
        <p:grpSpPr>
          <a:xfrm>
            <a:off x="1295400" y="3124200"/>
            <a:ext cx="6400800" cy="3200400"/>
            <a:chOff x="1295400" y="3124200"/>
            <a:chExt cx="6400800" cy="3200400"/>
          </a:xfrm>
        </p:grpSpPr>
        <p:sp>
          <p:nvSpPr>
            <p:cNvPr id="43" name="Rounded Rectangle 42"/>
            <p:cNvSpPr/>
            <p:nvPr/>
          </p:nvSpPr>
          <p:spPr>
            <a:xfrm>
              <a:off x="1295400" y="3124200"/>
              <a:ext cx="6400800" cy="3200400"/>
            </a:xfrm>
            <a:prstGeom prst="round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accent4">
                  <a:lumMod val="50000"/>
                  <a:lumOff val="50000"/>
                </a:schemeClr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1524000" y="5955268"/>
              <a:ext cx="598112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i="1" dirty="0" smtClean="0">
                  <a:solidFill>
                    <a:schemeClr val="accent4">
                      <a:lumMod val="50000"/>
                      <a:lumOff val="50000"/>
                    </a:schemeClr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Clustered Storage System Leveraging Batch Node Disks</a:t>
              </a:r>
              <a:endParaRPr lang="en-US" i="1" dirty="0">
                <a:solidFill>
                  <a:schemeClr val="accent4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Opportunistic Clustering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382000" cy="1447800"/>
          </a:xfrm>
        </p:spPr>
        <p:txBody>
          <a:bodyPr/>
          <a:lstStyle/>
          <a:p>
            <a:pPr eaLnBrk="1" hangingPunct="1">
              <a:lnSpc>
                <a:spcPts val="3000"/>
              </a:lnSpc>
              <a:spcBef>
                <a:spcPct val="0"/>
              </a:spcBef>
            </a:pPr>
            <a:r>
              <a:rPr lang="en-US" dirty="0" smtClean="0">
                <a:solidFill>
                  <a:srgbClr val="191919"/>
                </a:solidFill>
              </a:rPr>
              <a:t>Xrootd </a:t>
            </a:r>
            <a:r>
              <a:rPr lang="en-US" i="1" dirty="0" smtClean="0">
                <a:solidFill>
                  <a:srgbClr val="191919"/>
                </a:solidFill>
              </a:rPr>
              <a:t>extremely</a:t>
            </a:r>
            <a:r>
              <a:rPr lang="en-US" dirty="0" smtClean="0">
                <a:solidFill>
                  <a:srgbClr val="191919"/>
                </a:solidFill>
              </a:rPr>
              <a:t> efficient of machine resources</a:t>
            </a:r>
          </a:p>
          <a:p>
            <a:pPr lvl="1" eaLnBrk="1" hangingPunct="1">
              <a:lnSpc>
                <a:spcPts val="3000"/>
              </a:lnSpc>
              <a:spcBef>
                <a:spcPct val="0"/>
              </a:spcBef>
            </a:pPr>
            <a:r>
              <a:rPr lang="en-US" sz="2400" dirty="0" smtClean="0">
                <a:solidFill>
                  <a:srgbClr val="191919"/>
                </a:solidFill>
              </a:rPr>
              <a:t>Ultra low CPU usage with a memory footprint </a:t>
            </a:r>
            <a:r>
              <a:rPr lang="en-US" sz="2400" dirty="0" smtClean="0">
                <a:solidFill>
                  <a:srgbClr val="000000"/>
                </a:solidFill>
              </a:rPr>
              <a:t>20 ≈ </a:t>
            </a:r>
            <a:r>
              <a:rPr lang="en-US" sz="2400" dirty="0" smtClean="0">
                <a:solidFill>
                  <a:srgbClr val="191919"/>
                </a:solidFill>
              </a:rPr>
              <a:t>80MB</a:t>
            </a:r>
          </a:p>
          <a:p>
            <a:pPr lvl="2" eaLnBrk="1" hangingPunct="1">
              <a:lnSpc>
                <a:spcPts val="3000"/>
              </a:lnSpc>
              <a:spcBef>
                <a:spcPct val="0"/>
              </a:spcBef>
            </a:pPr>
            <a:r>
              <a:rPr lang="en-US" sz="2000" dirty="0" smtClean="0">
                <a:solidFill>
                  <a:srgbClr val="191919"/>
                </a:solidFill>
              </a:rPr>
              <a:t>Ideal to cluster just about anything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63409714-0477-4B05-B95F-0FEBB1F573E5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pSp>
        <p:nvGrpSpPr>
          <p:cNvPr id="51" name="Group 50"/>
          <p:cNvGrpSpPr/>
          <p:nvPr/>
        </p:nvGrpSpPr>
        <p:grpSpPr>
          <a:xfrm>
            <a:off x="1600200" y="3124200"/>
            <a:ext cx="5791200" cy="2667000"/>
            <a:chOff x="1524000" y="3124200"/>
            <a:chExt cx="5791200" cy="2667000"/>
          </a:xfrm>
        </p:grpSpPr>
        <p:sp>
          <p:nvSpPr>
            <p:cNvPr id="19" name="Rectangle 18"/>
            <p:cNvSpPr/>
            <p:nvPr/>
          </p:nvSpPr>
          <p:spPr>
            <a:xfrm>
              <a:off x="1752600" y="3505200"/>
              <a:ext cx="1143000" cy="1676400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905000" y="3657600"/>
              <a:ext cx="1143000" cy="1676400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Rectangle 16"/>
            <p:cNvSpPr/>
            <p:nvPr/>
          </p:nvSpPr>
          <p:spPr>
            <a:xfrm>
              <a:off x="2057400" y="3810000"/>
              <a:ext cx="1143000" cy="1676400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Rectangle 15"/>
            <p:cNvSpPr/>
            <p:nvPr/>
          </p:nvSpPr>
          <p:spPr>
            <a:xfrm>
              <a:off x="2209800" y="3962400"/>
              <a:ext cx="1143000" cy="1676400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2362200" y="4114800"/>
              <a:ext cx="1143000" cy="1676400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Flowchart: Magnetic Disk 6"/>
            <p:cNvSpPr/>
            <p:nvPr/>
          </p:nvSpPr>
          <p:spPr>
            <a:xfrm>
              <a:off x="2438400" y="4419600"/>
              <a:ext cx="381000" cy="381000"/>
            </a:xfrm>
            <a:prstGeom prst="flowChartMagneticDisk">
              <a:avLst/>
            </a:prstGeom>
            <a:solidFill>
              <a:srgbClr val="FFFF00"/>
            </a:solidFill>
            <a:ln w="1905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Cube 8"/>
            <p:cNvSpPr/>
            <p:nvPr/>
          </p:nvSpPr>
          <p:spPr>
            <a:xfrm>
              <a:off x="2895600" y="4495800"/>
              <a:ext cx="533400" cy="457200"/>
            </a:xfrm>
            <a:prstGeom prst="cube">
              <a:avLst/>
            </a:prstGeom>
            <a:gradFill flip="none" rotWithShape="1">
              <a:gsLst>
                <a:gs pos="0">
                  <a:srgbClr val="00B050">
                    <a:shade val="30000"/>
                    <a:satMod val="115000"/>
                  </a:srgbClr>
                </a:gs>
                <a:gs pos="50000">
                  <a:srgbClr val="00B050">
                    <a:shade val="67500"/>
                    <a:satMod val="115000"/>
                  </a:srgbClr>
                </a:gs>
                <a:gs pos="100000">
                  <a:srgbClr val="00B05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 w="127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Cube 7"/>
            <p:cNvSpPr/>
            <p:nvPr/>
          </p:nvSpPr>
          <p:spPr>
            <a:xfrm>
              <a:off x="2895600" y="4267200"/>
              <a:ext cx="533400" cy="381000"/>
            </a:xfrm>
            <a:prstGeom prst="cube">
              <a:avLst/>
            </a:prstGeom>
            <a:gradFill flip="none" rotWithShape="1">
              <a:gsLst>
                <a:gs pos="0">
                  <a:schemeClr val="accent4">
                    <a:lumMod val="50000"/>
                    <a:lumOff val="50000"/>
                    <a:shade val="30000"/>
                    <a:satMod val="115000"/>
                  </a:schemeClr>
                </a:gs>
                <a:gs pos="50000">
                  <a:schemeClr val="accent4">
                    <a:lumMod val="50000"/>
                    <a:lumOff val="50000"/>
                    <a:shade val="67500"/>
                    <a:satMod val="115000"/>
                  </a:schemeClr>
                </a:gs>
                <a:gs pos="100000">
                  <a:schemeClr val="accent4">
                    <a:lumMod val="50000"/>
                    <a:lumOff val="50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 w="127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845186" y="4648200"/>
              <a:ext cx="58381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err="1" smtClean="0">
                  <a:solidFill>
                    <a:schemeClr val="bg1"/>
                  </a:solidFill>
                </a:rPr>
                <a:t>cmsd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2819400" y="4419601"/>
              <a:ext cx="58381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</a:rPr>
                <a:t>xrootd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2" name="Cube 11"/>
            <p:cNvSpPr/>
            <p:nvPr/>
          </p:nvSpPr>
          <p:spPr>
            <a:xfrm>
              <a:off x="2971800" y="5392579"/>
              <a:ext cx="426720" cy="304800"/>
            </a:xfrm>
            <a:prstGeom prst="cube">
              <a:avLst/>
            </a:prstGeom>
            <a:gradFill flip="none" rotWithShape="1">
              <a:gsLst>
                <a:gs pos="0">
                  <a:schemeClr val="accent6">
                    <a:lumMod val="50000"/>
                    <a:lumOff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lumOff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lumOff val="50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 w="127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2971800" y="5468779"/>
              <a:ext cx="457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</a:rPr>
                <a:t>job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14" name="Cube 13"/>
            <p:cNvSpPr/>
            <p:nvPr/>
          </p:nvSpPr>
          <p:spPr>
            <a:xfrm>
              <a:off x="2514600" y="5105400"/>
              <a:ext cx="426720" cy="304800"/>
            </a:xfrm>
            <a:prstGeom prst="cube">
              <a:avLst/>
            </a:prstGeom>
            <a:gradFill flip="none" rotWithShape="1">
              <a:gsLst>
                <a:gs pos="0">
                  <a:schemeClr val="accent6">
                    <a:lumMod val="50000"/>
                    <a:lumOff val="50000"/>
                    <a:shade val="30000"/>
                    <a:satMod val="115000"/>
                  </a:schemeClr>
                </a:gs>
                <a:gs pos="50000">
                  <a:schemeClr val="accent6">
                    <a:lumMod val="50000"/>
                    <a:lumOff val="50000"/>
                    <a:shade val="67500"/>
                    <a:satMod val="115000"/>
                  </a:schemeClr>
                </a:gs>
                <a:gs pos="100000">
                  <a:schemeClr val="accent6">
                    <a:lumMod val="50000"/>
                    <a:lumOff val="50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 w="127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2514600" y="5181600"/>
              <a:ext cx="457200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</a:rPr>
                <a:t>job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4038600" y="4114800"/>
              <a:ext cx="1143000" cy="1676400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Cube 20"/>
            <p:cNvSpPr/>
            <p:nvPr/>
          </p:nvSpPr>
          <p:spPr>
            <a:xfrm>
              <a:off x="4343400" y="4800600"/>
              <a:ext cx="533400" cy="457200"/>
            </a:xfrm>
            <a:prstGeom prst="cube">
              <a:avLst/>
            </a:prstGeom>
            <a:gradFill flip="none" rotWithShape="1">
              <a:gsLst>
                <a:gs pos="0">
                  <a:srgbClr val="00B050">
                    <a:shade val="30000"/>
                    <a:satMod val="115000"/>
                  </a:srgbClr>
                </a:gs>
                <a:gs pos="50000">
                  <a:srgbClr val="00B050">
                    <a:shade val="67500"/>
                    <a:satMod val="115000"/>
                  </a:srgbClr>
                </a:gs>
                <a:gs pos="100000">
                  <a:srgbClr val="00B05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 w="127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Cube 21"/>
            <p:cNvSpPr/>
            <p:nvPr/>
          </p:nvSpPr>
          <p:spPr>
            <a:xfrm>
              <a:off x="4343400" y="4572000"/>
              <a:ext cx="533400" cy="381000"/>
            </a:xfrm>
            <a:prstGeom prst="cube">
              <a:avLst/>
            </a:prstGeom>
            <a:gradFill flip="none" rotWithShape="1">
              <a:gsLst>
                <a:gs pos="0">
                  <a:schemeClr val="accent4">
                    <a:lumMod val="50000"/>
                    <a:lumOff val="50000"/>
                    <a:shade val="30000"/>
                    <a:satMod val="115000"/>
                  </a:schemeClr>
                </a:gs>
                <a:gs pos="50000">
                  <a:schemeClr val="accent4">
                    <a:lumMod val="50000"/>
                    <a:lumOff val="50000"/>
                    <a:shade val="67500"/>
                    <a:satMod val="115000"/>
                  </a:schemeClr>
                </a:gs>
                <a:gs pos="100000">
                  <a:schemeClr val="accent4">
                    <a:lumMod val="50000"/>
                    <a:lumOff val="50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 w="127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292986" y="4953000"/>
              <a:ext cx="58381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err="1" smtClean="0">
                  <a:solidFill>
                    <a:schemeClr val="bg1"/>
                  </a:solidFill>
                </a:rPr>
                <a:t>cmsd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24" name="TextBox 23"/>
            <p:cNvSpPr txBox="1"/>
            <p:nvPr/>
          </p:nvSpPr>
          <p:spPr>
            <a:xfrm>
              <a:off x="4267200" y="4724401"/>
              <a:ext cx="58381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</a:rPr>
                <a:t>xrootd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27" name="Rectangle 26"/>
            <p:cNvSpPr/>
            <p:nvPr/>
          </p:nvSpPr>
          <p:spPr>
            <a:xfrm>
              <a:off x="6019800" y="3810000"/>
              <a:ext cx="1143000" cy="1676400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Rectangle 27"/>
            <p:cNvSpPr/>
            <p:nvPr/>
          </p:nvSpPr>
          <p:spPr>
            <a:xfrm>
              <a:off x="5867400" y="3962400"/>
              <a:ext cx="1143000" cy="1676400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28"/>
            <p:cNvSpPr/>
            <p:nvPr/>
          </p:nvSpPr>
          <p:spPr>
            <a:xfrm>
              <a:off x="5715000" y="4114800"/>
              <a:ext cx="1143000" cy="1676400"/>
            </a:xfrm>
            <a:prstGeom prst="rect">
              <a:avLst/>
            </a:prstGeom>
            <a:solidFill>
              <a:schemeClr val="accent3"/>
            </a:solidFill>
            <a:ln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lowchart: Magnetic Disk 29"/>
            <p:cNvSpPr/>
            <p:nvPr/>
          </p:nvSpPr>
          <p:spPr>
            <a:xfrm>
              <a:off x="5791200" y="4267200"/>
              <a:ext cx="381000" cy="381000"/>
            </a:xfrm>
            <a:prstGeom prst="flowChartMagneticDisk">
              <a:avLst/>
            </a:prstGeom>
            <a:solidFill>
              <a:srgbClr val="FFFF00"/>
            </a:solidFill>
            <a:ln w="1905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Cube 30"/>
            <p:cNvSpPr/>
            <p:nvPr/>
          </p:nvSpPr>
          <p:spPr>
            <a:xfrm>
              <a:off x="6019800" y="5105400"/>
              <a:ext cx="533400" cy="457200"/>
            </a:xfrm>
            <a:prstGeom prst="cube">
              <a:avLst/>
            </a:prstGeom>
            <a:gradFill flip="none" rotWithShape="1">
              <a:gsLst>
                <a:gs pos="0">
                  <a:srgbClr val="00B050">
                    <a:shade val="30000"/>
                    <a:satMod val="115000"/>
                  </a:srgbClr>
                </a:gs>
                <a:gs pos="50000">
                  <a:srgbClr val="00B050">
                    <a:shade val="67500"/>
                    <a:satMod val="115000"/>
                  </a:srgbClr>
                </a:gs>
                <a:gs pos="100000">
                  <a:srgbClr val="00B050">
                    <a:shade val="100000"/>
                    <a:satMod val="115000"/>
                  </a:srgbClr>
                </a:gs>
              </a:gsLst>
              <a:lin ang="13500000" scaled="1"/>
              <a:tileRect/>
            </a:gradFill>
            <a:ln w="127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Cube 31"/>
            <p:cNvSpPr/>
            <p:nvPr/>
          </p:nvSpPr>
          <p:spPr>
            <a:xfrm>
              <a:off x="6019800" y="4876800"/>
              <a:ext cx="533400" cy="381000"/>
            </a:xfrm>
            <a:prstGeom prst="cube">
              <a:avLst/>
            </a:prstGeom>
            <a:gradFill flip="none" rotWithShape="1">
              <a:gsLst>
                <a:gs pos="0">
                  <a:schemeClr val="accent4">
                    <a:lumMod val="50000"/>
                    <a:lumOff val="50000"/>
                    <a:shade val="30000"/>
                    <a:satMod val="115000"/>
                  </a:schemeClr>
                </a:gs>
                <a:gs pos="50000">
                  <a:schemeClr val="accent4">
                    <a:lumMod val="50000"/>
                    <a:lumOff val="50000"/>
                    <a:shade val="67500"/>
                    <a:satMod val="115000"/>
                  </a:schemeClr>
                </a:gs>
                <a:gs pos="100000">
                  <a:schemeClr val="accent4">
                    <a:lumMod val="50000"/>
                    <a:lumOff val="50000"/>
                    <a:shade val="100000"/>
                    <a:satMod val="115000"/>
                  </a:schemeClr>
                </a:gs>
              </a:gsLst>
              <a:lin ang="13500000" scaled="1"/>
              <a:tileRect/>
            </a:gradFill>
            <a:ln w="1270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5969386" y="5257800"/>
              <a:ext cx="58381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err="1" smtClean="0">
                  <a:solidFill>
                    <a:schemeClr val="bg1"/>
                  </a:solidFill>
                </a:rPr>
                <a:t>cmsd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34" name="TextBox 33"/>
            <p:cNvSpPr txBox="1"/>
            <p:nvPr/>
          </p:nvSpPr>
          <p:spPr>
            <a:xfrm>
              <a:off x="5943600" y="5029201"/>
              <a:ext cx="583814" cy="2462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000" b="1" dirty="0" smtClean="0">
                  <a:solidFill>
                    <a:schemeClr val="bg1"/>
                  </a:solidFill>
                </a:rPr>
                <a:t>xrootd</a:t>
              </a:r>
              <a:endParaRPr lang="en-US" sz="1000" b="1" dirty="0">
                <a:solidFill>
                  <a:schemeClr val="bg1"/>
                </a:solidFill>
              </a:endParaRPr>
            </a:p>
          </p:txBody>
        </p:sp>
        <p:sp>
          <p:nvSpPr>
            <p:cNvPr id="39" name="Flowchart: Magnetic Disk 38"/>
            <p:cNvSpPr/>
            <p:nvPr/>
          </p:nvSpPr>
          <p:spPr>
            <a:xfrm>
              <a:off x="6400800" y="4267200"/>
              <a:ext cx="381000" cy="381000"/>
            </a:xfrm>
            <a:prstGeom prst="flowChartMagneticDisk">
              <a:avLst/>
            </a:prstGeom>
            <a:solidFill>
              <a:srgbClr val="FFFF00"/>
            </a:solidFill>
            <a:ln w="19050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TextBox 39"/>
            <p:cNvSpPr txBox="1"/>
            <p:nvPr/>
          </p:nvSpPr>
          <p:spPr>
            <a:xfrm>
              <a:off x="1524000" y="3124200"/>
              <a:ext cx="159530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Batch Nodes</a:t>
              </a:r>
              <a:endParaRPr lang="en-US" b="1" i="1" dirty="0"/>
            </a:p>
          </p:txBody>
        </p:sp>
        <p:sp>
          <p:nvSpPr>
            <p:cNvPr id="41" name="TextBox 40"/>
            <p:cNvSpPr txBox="1"/>
            <p:nvPr/>
          </p:nvSpPr>
          <p:spPr>
            <a:xfrm>
              <a:off x="5822484" y="3440668"/>
              <a:ext cx="149271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File Servers</a:t>
              </a:r>
              <a:endParaRPr lang="en-US" b="1" i="1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3995172" y="3733800"/>
              <a:ext cx="133882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b="1" i="1" dirty="0" smtClean="0"/>
                <a:t>Redirector</a:t>
              </a:r>
              <a:endParaRPr lang="en-US" b="1" i="1" dirty="0"/>
            </a:p>
          </p:txBody>
        </p:sp>
        <p:cxnSp>
          <p:nvCxnSpPr>
            <p:cNvPr id="46" name="Straight Arrow Connector 45"/>
            <p:cNvCxnSpPr>
              <a:stCxn id="11" idx="3"/>
              <a:endCxn id="23" idx="1"/>
            </p:cNvCxnSpPr>
            <p:nvPr/>
          </p:nvCxnSpPr>
          <p:spPr>
            <a:xfrm>
              <a:off x="3429000" y="4771311"/>
              <a:ext cx="863986" cy="3048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/>
            <p:cNvCxnSpPr>
              <a:stCxn id="33" idx="1"/>
              <a:endCxn id="23" idx="3"/>
            </p:cNvCxnSpPr>
            <p:nvPr/>
          </p:nvCxnSpPr>
          <p:spPr>
            <a:xfrm rot="10800000">
              <a:off x="4876800" y="5076111"/>
              <a:ext cx="1092586" cy="30480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84163"/>
            <a:ext cx="8382000" cy="1143000"/>
          </a:xfrm>
        </p:spPr>
        <p:txBody>
          <a:bodyPr/>
          <a:lstStyle/>
          <a:p>
            <a:r>
              <a:rPr lang="en-US" b="1" dirty="0" smtClean="0"/>
              <a:t>Opportunistic Clustering Caveats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686800" cy="4191000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US" dirty="0" smtClean="0">
                <a:solidFill>
                  <a:srgbClr val="191919"/>
                </a:solidFill>
              </a:rPr>
              <a:t>Using batch worker node storage is problematic</a:t>
            </a:r>
          </a:p>
          <a:p>
            <a:pPr lvl="1" eaLnBrk="1" hangingPunct="1">
              <a:spcBef>
                <a:spcPct val="0"/>
              </a:spcBef>
            </a:pPr>
            <a:r>
              <a:rPr lang="en-US" sz="2400" dirty="0" smtClean="0">
                <a:solidFill>
                  <a:srgbClr val="191919"/>
                </a:solidFill>
              </a:rPr>
              <a:t>Storage services must compete with actual batch jobs</a:t>
            </a:r>
          </a:p>
          <a:p>
            <a:pPr lvl="2" eaLnBrk="1" hangingPunct="1">
              <a:spcBef>
                <a:spcPct val="0"/>
              </a:spcBef>
            </a:pPr>
            <a:r>
              <a:rPr lang="en-US" sz="2000" dirty="0" smtClean="0">
                <a:solidFill>
                  <a:srgbClr val="191919"/>
                </a:solidFill>
              </a:rPr>
              <a:t>At best, may lead to highly variable response time</a:t>
            </a:r>
          </a:p>
          <a:p>
            <a:pPr lvl="2" eaLnBrk="1" hangingPunct="1">
              <a:spcBef>
                <a:spcPct val="0"/>
              </a:spcBef>
            </a:pPr>
            <a:r>
              <a:rPr lang="en-US" sz="2000" dirty="0" smtClean="0">
                <a:solidFill>
                  <a:srgbClr val="191919"/>
                </a:solidFill>
              </a:rPr>
              <a:t>At worst, may lead to erroneous redirector responses</a:t>
            </a:r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solidFill>
                  <a:srgbClr val="191919"/>
                </a:solidFill>
              </a:rPr>
              <a:t>Additional tuning will be required</a:t>
            </a:r>
          </a:p>
          <a:p>
            <a:pPr lvl="1" eaLnBrk="1" hangingPunct="1">
              <a:spcBef>
                <a:spcPct val="0"/>
              </a:spcBef>
            </a:pPr>
            <a:r>
              <a:rPr lang="en-US" dirty="0" smtClean="0">
                <a:solidFill>
                  <a:srgbClr val="191919"/>
                </a:solidFill>
              </a:rPr>
              <a:t> </a:t>
            </a:r>
            <a:r>
              <a:rPr lang="en-US" dirty="0" smtClean="0">
                <a:solidFill>
                  <a:srgbClr val="191919"/>
                </a:solidFill>
              </a:rPr>
              <a:t>Normally need </a:t>
            </a:r>
            <a:r>
              <a:rPr lang="en-US" dirty="0" smtClean="0">
                <a:solidFill>
                  <a:srgbClr val="191919"/>
                </a:solidFill>
              </a:rPr>
              <a:t>to </a:t>
            </a:r>
            <a:r>
              <a:rPr lang="en-US" dirty="0" err="1" smtClean="0">
                <a:solidFill>
                  <a:srgbClr val="191919"/>
                </a:solidFill>
              </a:rPr>
              <a:t>renice</a:t>
            </a:r>
            <a:r>
              <a:rPr lang="en-US" dirty="0" smtClean="0">
                <a:solidFill>
                  <a:srgbClr val="191919"/>
                </a:solidFill>
              </a:rPr>
              <a:t> the </a:t>
            </a:r>
            <a:r>
              <a:rPr lang="en-US" dirty="0" err="1" smtClean="0">
                <a:solidFill>
                  <a:srgbClr val="191919"/>
                </a:solidFill>
              </a:rPr>
              <a:t>cmsd</a:t>
            </a:r>
            <a:r>
              <a:rPr lang="en-US" dirty="0" smtClean="0">
                <a:solidFill>
                  <a:srgbClr val="191919"/>
                </a:solidFill>
              </a:rPr>
              <a:t> and xrootd</a:t>
            </a:r>
          </a:p>
          <a:p>
            <a:pPr lvl="2" eaLnBrk="1" hangingPunct="1">
              <a:spcBef>
                <a:spcPct val="0"/>
              </a:spcBef>
            </a:pPr>
            <a:r>
              <a:rPr lang="en-US" dirty="0" smtClean="0"/>
              <a:t>As root: </a:t>
            </a:r>
            <a:r>
              <a:rPr lang="en-US" dirty="0" err="1" smtClean="0"/>
              <a:t>renice</a:t>
            </a:r>
            <a:r>
              <a:rPr lang="en-US" dirty="0" smtClean="0"/>
              <a:t> –n -10 –p </a:t>
            </a:r>
            <a:r>
              <a:rPr lang="en-US" i="1" dirty="0" err="1" smtClean="0"/>
              <a:t>cmsd_pid</a:t>
            </a:r>
            <a:endParaRPr lang="en-US" i="1" dirty="0" smtClean="0"/>
          </a:p>
          <a:p>
            <a:pPr lvl="2" eaLnBrk="1" hangingPunct="1">
              <a:spcBef>
                <a:spcPct val="0"/>
              </a:spcBef>
            </a:pPr>
            <a:r>
              <a:rPr lang="en-US" dirty="0" smtClean="0"/>
              <a:t>As root: </a:t>
            </a:r>
            <a:r>
              <a:rPr lang="en-US" dirty="0" err="1" smtClean="0"/>
              <a:t>renice</a:t>
            </a:r>
            <a:r>
              <a:rPr lang="en-US" dirty="0" smtClean="0"/>
              <a:t> –n   -5 –p </a:t>
            </a:r>
            <a:r>
              <a:rPr lang="en-US" i="1" dirty="0" err="1" smtClean="0"/>
              <a:t>xroot_pid</a:t>
            </a:r>
            <a:endParaRPr lang="en-US" i="1" dirty="0" smtClean="0"/>
          </a:p>
          <a:p>
            <a:pPr eaLnBrk="1" hangingPunct="1">
              <a:spcBef>
                <a:spcPct val="0"/>
              </a:spcBef>
            </a:pPr>
            <a:r>
              <a:rPr lang="en-US" dirty="0" smtClean="0">
                <a:solidFill>
                  <a:srgbClr val="191919"/>
                </a:solidFill>
              </a:rPr>
              <a:t>You must not overload the batch worker node</a:t>
            </a:r>
          </a:p>
          <a:p>
            <a:pPr lvl="1" eaLnBrk="1" hangingPunct="1">
              <a:spcBef>
                <a:spcPct val="0"/>
              </a:spcBef>
            </a:pPr>
            <a:r>
              <a:rPr lang="en-US" dirty="0" smtClean="0">
                <a:solidFill>
                  <a:srgbClr val="191919"/>
                </a:solidFill>
              </a:rPr>
              <a:t>Especially true if exporting local work space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63409714-0477-4B05-B95F-0FEBB1F573E5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84163"/>
            <a:ext cx="8153400" cy="1143000"/>
          </a:xfrm>
        </p:spPr>
        <p:txBody>
          <a:bodyPr/>
          <a:lstStyle/>
          <a:p>
            <a:r>
              <a:rPr lang="en-US" sz="4000" b="1" dirty="0" smtClean="0">
                <a:solidFill>
                  <a:schemeClr val="bg1">
                    <a:lumMod val="10000"/>
                  </a:schemeClr>
                </a:solidFill>
              </a:rPr>
              <a:t>Opportunistic Clustering &amp; PROOF</a:t>
            </a:r>
            <a:endParaRPr lang="en-US" sz="4000" b="1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772400" cy="4343400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10000"/>
                  </a:schemeClr>
                </a:solidFill>
              </a:rPr>
              <a:t>Parallel Root Facility layered on xrootd</a:t>
            </a:r>
          </a:p>
          <a:p>
            <a:pPr lvl="1"/>
            <a:r>
              <a:rPr lang="en-US" dirty="0" smtClean="0">
                <a:solidFill>
                  <a:schemeClr val="bg1">
                    <a:lumMod val="10000"/>
                  </a:schemeClr>
                </a:solidFill>
              </a:rPr>
              <a:t>Good architecture for “map/reduce” processing</a:t>
            </a:r>
          </a:p>
          <a:p>
            <a:r>
              <a:rPr lang="en-US" dirty="0" smtClean="0">
                <a:solidFill>
                  <a:schemeClr val="bg1">
                    <a:lumMod val="10000"/>
                  </a:schemeClr>
                </a:solidFill>
              </a:rPr>
              <a:t>Batch-nodes provide PROOF infrastructure</a:t>
            </a:r>
          </a:p>
          <a:p>
            <a:pPr lvl="1"/>
            <a:r>
              <a:rPr lang="en-US" dirty="0" smtClean="0">
                <a:solidFill>
                  <a:schemeClr val="bg1">
                    <a:lumMod val="10000"/>
                  </a:schemeClr>
                </a:solidFill>
              </a:rPr>
              <a:t>Reserve and use for interactive PROOF</a:t>
            </a:r>
          </a:p>
          <a:p>
            <a:pPr lvl="2"/>
            <a:r>
              <a:rPr lang="en-US" dirty="0" smtClean="0">
                <a:solidFill>
                  <a:schemeClr val="bg1">
                    <a:lumMod val="10000"/>
                  </a:schemeClr>
                </a:solidFill>
              </a:rPr>
              <a:t>Batch scheduler must have a drain/reserve feature</a:t>
            </a:r>
          </a:p>
          <a:p>
            <a:pPr lvl="1"/>
            <a:r>
              <a:rPr lang="en-US" dirty="0" smtClean="0">
                <a:solidFill>
                  <a:schemeClr val="bg1">
                    <a:lumMod val="10000"/>
                  </a:schemeClr>
                </a:solidFill>
              </a:rPr>
              <a:t>Use nodes as a parallel batch facility</a:t>
            </a:r>
          </a:p>
          <a:p>
            <a:pPr lvl="2"/>
            <a:r>
              <a:rPr lang="en-US" dirty="0" smtClean="0">
                <a:solidFill>
                  <a:schemeClr val="bg1">
                    <a:lumMod val="10000"/>
                  </a:schemeClr>
                </a:solidFill>
              </a:rPr>
              <a:t>Good for co-locating application with data</a:t>
            </a:r>
          </a:p>
          <a:p>
            <a:pPr lvl="1"/>
            <a:r>
              <a:rPr lang="en-US" dirty="0" smtClean="0">
                <a:solidFill>
                  <a:schemeClr val="bg1">
                    <a:lumMod val="10000"/>
                  </a:schemeClr>
                </a:solidFill>
              </a:rPr>
              <a:t>Use nodes as data providers for other purposes</a:t>
            </a:r>
            <a:endParaRPr lang="en-US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63409714-0477-4B05-B95F-0FEBB1F573E5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ATLAS Tier 3 Meeting 29-Oct-09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533400" y="381000"/>
            <a:ext cx="7646988" cy="1143000"/>
          </a:xfrm>
        </p:spPr>
        <p:txBody>
          <a:bodyPr/>
          <a:lstStyle/>
          <a:p>
            <a:r>
              <a:rPr lang="en-US" b="1" dirty="0" smtClean="0"/>
              <a:t>PROOF Analysis Results</a:t>
            </a:r>
          </a:p>
        </p:txBody>
      </p:sp>
      <p:pic>
        <p:nvPicPr>
          <p:cNvPr id="3075" name="Content Placeholder 4" descr="Akira_PROOF_test_Jambore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rcRect l="12437" t="14334" r="11407" b="4723"/>
          <a:stretch>
            <a:fillRect/>
          </a:stretch>
        </p:blipFill>
        <p:spPr>
          <a:xfrm>
            <a:off x="1968500" y="1676400"/>
            <a:ext cx="5194300" cy="4044950"/>
          </a:xfrm>
        </p:spPr>
      </p:pic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pPr algn="l">
              <a:defRPr/>
            </a:pPr>
            <a:r>
              <a:rPr lang="en-GB" dirty="0"/>
              <a:t> Sergey Panitkin</a:t>
            </a:r>
          </a:p>
        </p:txBody>
      </p:sp>
      <p:sp>
        <p:nvSpPr>
          <p:cNvPr id="3078" name="TextBox 6"/>
          <p:cNvSpPr txBox="1">
            <a:spLocks noChangeArrowheads="1"/>
          </p:cNvSpPr>
          <p:nvPr/>
        </p:nvSpPr>
        <p:spPr bwMode="auto">
          <a:xfrm>
            <a:off x="838200" y="5715000"/>
            <a:ext cx="7502064" cy="560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82936" tIns="41469" rIns="82936" bIns="41469">
            <a:spAutoFit/>
          </a:bodyPr>
          <a:lstStyle/>
          <a:p>
            <a:pPr algn="ctr"/>
            <a:r>
              <a:rPr lang="en-US" dirty="0">
                <a:latin typeface="Calibri" pitchFamily="34" charset="0"/>
              </a:rPr>
              <a:t>Akira’s talk about </a:t>
            </a:r>
            <a:r>
              <a:rPr lang="en-US" dirty="0" smtClean="0">
                <a:latin typeface="Calibri" pitchFamily="34" charset="0"/>
              </a:rPr>
              <a:t>“Panda oriented” ROOT </a:t>
            </a:r>
            <a:r>
              <a:rPr lang="en-US" dirty="0">
                <a:latin typeface="Calibri" pitchFamily="34" charset="0"/>
              </a:rPr>
              <a:t>analysis comparison at the Jamboree</a:t>
            </a:r>
          </a:p>
          <a:p>
            <a:pPr algn="ctr"/>
            <a:r>
              <a:rPr lang="en-US" sz="1300" dirty="0">
                <a:latin typeface="Calibri" pitchFamily="34" charset="0"/>
                <a:hlinkClick r:id="rId3"/>
              </a:rPr>
              <a:t>http://</a:t>
            </a:r>
            <a:r>
              <a:rPr lang="en-US" sz="1100" dirty="0">
                <a:latin typeface="Calibri" pitchFamily="34" charset="0"/>
                <a:hlinkClick r:id="rId3"/>
              </a:rPr>
              <a:t>indico.cern.ch/getFile.py/access?contribId=10&amp;sessionId=0&amp;resId=0&amp;materialId=slides&amp;confId=38991</a:t>
            </a:r>
            <a:endParaRPr lang="en-US" dirty="0">
              <a:latin typeface="Calibri" pitchFamily="34" charset="0"/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4294967295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algn="ctr">
              <a:defRPr/>
            </a:pPr>
            <a:fld id="{3D809B9C-1FFA-4A31-B9EB-A5B312DC2A28}" type="slidenum">
              <a:rPr lang="en-GB" sz="1400">
                <a:latin typeface="+mn-lt"/>
              </a:rPr>
              <a:pPr algn="ctr">
                <a:defRPr/>
              </a:pPr>
              <a:t>15</a:t>
            </a:fld>
            <a:endParaRPr lang="en-GB" sz="1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chemeClr val="bg1">
                    <a:lumMod val="10000"/>
                  </a:schemeClr>
                </a:solidFill>
              </a:rPr>
              <a:t>Expansive Clustering</a:t>
            </a:r>
            <a:endParaRPr lang="en-US" b="1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229600" cy="4343400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10000"/>
                  </a:schemeClr>
                </a:solidFill>
              </a:rPr>
              <a:t>Xrootd can create ad hoc cross domain clusters</a:t>
            </a:r>
          </a:p>
          <a:p>
            <a:pPr lvl="1"/>
            <a:r>
              <a:rPr lang="en-US" dirty="0" smtClean="0">
                <a:solidFill>
                  <a:schemeClr val="bg1">
                    <a:lumMod val="10000"/>
                  </a:schemeClr>
                </a:solidFill>
              </a:rPr>
              <a:t>Good for easily federating multiple sites</a:t>
            </a:r>
          </a:p>
          <a:p>
            <a:pPr lvl="2"/>
            <a:r>
              <a:rPr lang="en-US" dirty="0" smtClean="0">
                <a:solidFill>
                  <a:schemeClr val="bg1">
                    <a:lumMod val="10000"/>
                  </a:schemeClr>
                </a:solidFill>
              </a:rPr>
              <a:t>This is the ALICE model of data management</a:t>
            </a:r>
          </a:p>
          <a:p>
            <a:pPr lvl="1"/>
            <a:r>
              <a:rPr lang="en-US" dirty="0" smtClean="0">
                <a:solidFill>
                  <a:schemeClr val="bg1">
                    <a:lumMod val="10000"/>
                  </a:schemeClr>
                </a:solidFill>
              </a:rPr>
              <a:t>Provides a mechanism for “regional” data sharing</a:t>
            </a:r>
          </a:p>
          <a:p>
            <a:pPr lvl="2"/>
            <a:r>
              <a:rPr lang="en-US" dirty="0" smtClean="0">
                <a:solidFill>
                  <a:schemeClr val="bg1">
                    <a:lumMod val="10000"/>
                  </a:schemeClr>
                </a:solidFill>
              </a:rPr>
              <a:t>Get missing data from close by before using dq2get</a:t>
            </a:r>
          </a:p>
          <a:p>
            <a:pPr lvl="3"/>
            <a:r>
              <a:rPr lang="en-US" dirty="0" smtClean="0">
                <a:solidFill>
                  <a:schemeClr val="bg1">
                    <a:lumMod val="10000"/>
                  </a:schemeClr>
                </a:solidFill>
              </a:rPr>
              <a:t>Architecture allows this to be automated &amp; demand driven</a:t>
            </a:r>
          </a:p>
          <a:p>
            <a:pPr lvl="1"/>
            <a:r>
              <a:rPr lang="en-US" dirty="0" smtClean="0">
                <a:solidFill>
                  <a:schemeClr val="bg1">
                    <a:lumMod val="10000"/>
                  </a:schemeClr>
                </a:solidFill>
              </a:rPr>
              <a:t>This implements a Virtual Mass Storage System</a:t>
            </a:r>
            <a:endParaRPr lang="en-US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63409714-0477-4B05-B95F-0FEBB1F573E5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ATLAS Tier 3 Meeting 29-Oct-09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D54361F5-BE85-4A1F-867B-493DD1C6EE8C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15364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533400" y="284163"/>
            <a:ext cx="8077200" cy="1143000"/>
          </a:xfrm>
        </p:spPr>
        <p:txBody>
          <a:bodyPr/>
          <a:lstStyle/>
          <a:p>
            <a:r>
              <a:rPr lang="en-US" sz="4800" b="1" dirty="0" smtClean="0">
                <a:solidFill>
                  <a:srgbClr val="000000"/>
                </a:solidFill>
              </a:rPr>
              <a:t>Virtual Mass Storage System</a:t>
            </a:r>
          </a:p>
        </p:txBody>
      </p:sp>
      <p:grpSp>
        <p:nvGrpSpPr>
          <p:cNvPr id="2" name="Group 35"/>
          <p:cNvGrpSpPr>
            <a:grpSpLocks/>
          </p:cNvGrpSpPr>
          <p:nvPr/>
        </p:nvGrpSpPr>
        <p:grpSpPr bwMode="auto">
          <a:xfrm>
            <a:off x="6248400" y="4495800"/>
            <a:ext cx="2286000" cy="1371600"/>
            <a:chOff x="3936" y="2832"/>
            <a:chExt cx="1440" cy="864"/>
          </a:xfrm>
        </p:grpSpPr>
        <p:sp>
          <p:nvSpPr>
            <p:cNvPr id="15407" name="Oval 10"/>
            <p:cNvSpPr>
              <a:spLocks noChangeArrowheads="1"/>
            </p:cNvSpPr>
            <p:nvPr/>
          </p:nvSpPr>
          <p:spPr bwMode="auto">
            <a:xfrm rot="-2791068">
              <a:off x="4320" y="2640"/>
              <a:ext cx="672" cy="144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rgbClr val="FF9900"/>
              </a:solidFill>
              <a:prstDash val="dash"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en-US">
                <a:solidFill>
                  <a:srgbClr val="FF9900"/>
                </a:solidFill>
              </a:endParaRPr>
            </a:p>
          </p:txBody>
        </p:sp>
        <p:grpSp>
          <p:nvGrpSpPr>
            <p:cNvPr id="15408" name="Group 5"/>
            <p:cNvGrpSpPr>
              <a:grpSpLocks/>
            </p:cNvGrpSpPr>
            <p:nvPr/>
          </p:nvGrpSpPr>
          <p:grpSpPr bwMode="auto">
            <a:xfrm>
              <a:off x="4080" y="2832"/>
              <a:ext cx="528" cy="528"/>
              <a:chOff x="4704" y="3312"/>
              <a:chExt cx="528" cy="528"/>
            </a:xfrm>
          </p:grpSpPr>
          <p:sp>
            <p:nvSpPr>
              <p:cNvPr id="15410" name="Rectangle 6"/>
              <p:cNvSpPr>
                <a:spLocks noChangeArrowheads="1"/>
              </p:cNvSpPr>
              <p:nvPr/>
            </p:nvSpPr>
            <p:spPr bwMode="auto">
              <a:xfrm>
                <a:off x="4704" y="3576"/>
                <a:ext cx="528" cy="264"/>
              </a:xfrm>
              <a:prstGeom prst="rect">
                <a:avLst/>
              </a:prstGeom>
              <a:gradFill rotWithShape="1">
                <a:gsLst>
                  <a:gs pos="0">
                    <a:srgbClr val="0066FF"/>
                  </a:gs>
                  <a:gs pos="100000">
                    <a:srgbClr val="002F76"/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66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71015" name="Text Box 7"/>
              <p:cNvSpPr txBox="1">
                <a:spLocks noChangeArrowheads="1"/>
              </p:cNvSpPr>
              <p:nvPr/>
            </p:nvSpPr>
            <p:spPr bwMode="auto">
              <a:xfrm>
                <a:off x="4704" y="3600"/>
                <a:ext cx="52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  <a:flatTx/>
              </a:bodyPr>
              <a:lstStyle/>
              <a:p>
                <a:pPr>
                  <a:defRPr/>
                </a:pPr>
                <a:r>
                  <a:rPr lang="en-US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cmsd</a:t>
                </a:r>
              </a:p>
            </p:txBody>
          </p:sp>
          <p:sp>
            <p:nvSpPr>
              <p:cNvPr id="15412" name="Rectangle 8"/>
              <p:cNvSpPr>
                <a:spLocks noChangeArrowheads="1"/>
              </p:cNvSpPr>
              <p:nvPr/>
            </p:nvSpPr>
            <p:spPr bwMode="auto">
              <a:xfrm>
                <a:off x="4704" y="3312"/>
                <a:ext cx="528" cy="264"/>
              </a:xfrm>
              <a:prstGeom prst="rect">
                <a:avLst/>
              </a:prstGeom>
              <a:gradFill rotWithShape="1">
                <a:gsLst>
                  <a:gs pos="0">
                    <a:srgbClr val="00FF00"/>
                  </a:gs>
                  <a:gs pos="100000">
                    <a:srgbClr val="007600"/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FF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71017" name="Text Box 9"/>
              <p:cNvSpPr txBox="1">
                <a:spLocks noChangeArrowheads="1"/>
              </p:cNvSpPr>
              <p:nvPr/>
            </p:nvSpPr>
            <p:spPr bwMode="auto">
              <a:xfrm>
                <a:off x="4704" y="3312"/>
                <a:ext cx="52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  <a:flatTx/>
              </a:bodyPr>
              <a:lstStyle/>
              <a:p>
                <a:pPr>
                  <a:defRPr/>
                </a:pPr>
                <a:r>
                  <a:rPr lang="en-US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xrootd</a:t>
                </a:r>
              </a:p>
            </p:txBody>
          </p:sp>
        </p:grpSp>
        <p:sp>
          <p:nvSpPr>
            <p:cNvPr id="15409" name="Text Box 23"/>
            <p:cNvSpPr txBox="1">
              <a:spLocks noChangeArrowheads="1"/>
            </p:cNvSpPr>
            <p:nvPr/>
          </p:nvSpPr>
          <p:spPr bwMode="auto">
            <a:xfrm>
              <a:off x="4560" y="3408"/>
              <a:ext cx="522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UTA</a:t>
              </a:r>
            </a:p>
          </p:txBody>
        </p:sp>
      </p:grp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3429000" y="4495800"/>
            <a:ext cx="2286000" cy="1371600"/>
            <a:chOff x="2160" y="2832"/>
            <a:chExt cx="1440" cy="864"/>
          </a:xfrm>
        </p:grpSpPr>
        <p:sp>
          <p:nvSpPr>
            <p:cNvPr id="15400" name="Oval 11"/>
            <p:cNvSpPr>
              <a:spLocks noChangeArrowheads="1"/>
            </p:cNvSpPr>
            <p:nvPr/>
          </p:nvSpPr>
          <p:spPr bwMode="auto">
            <a:xfrm rot="-2791068">
              <a:off x="2544" y="2640"/>
              <a:ext cx="672" cy="144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rgbClr val="FF9900"/>
              </a:solidFill>
              <a:prstDash val="dash"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en-US">
                <a:solidFill>
                  <a:srgbClr val="FF9900"/>
                </a:solidFill>
              </a:endParaRPr>
            </a:p>
          </p:txBody>
        </p:sp>
        <p:grpSp>
          <p:nvGrpSpPr>
            <p:cNvPr id="15401" name="Group 12"/>
            <p:cNvGrpSpPr>
              <a:grpSpLocks/>
            </p:cNvGrpSpPr>
            <p:nvPr/>
          </p:nvGrpSpPr>
          <p:grpSpPr bwMode="auto">
            <a:xfrm>
              <a:off x="2304" y="2832"/>
              <a:ext cx="528" cy="528"/>
              <a:chOff x="4704" y="3312"/>
              <a:chExt cx="528" cy="528"/>
            </a:xfrm>
          </p:grpSpPr>
          <p:sp>
            <p:nvSpPr>
              <p:cNvPr id="15403" name="Rectangle 13"/>
              <p:cNvSpPr>
                <a:spLocks noChangeArrowheads="1"/>
              </p:cNvSpPr>
              <p:nvPr/>
            </p:nvSpPr>
            <p:spPr bwMode="auto">
              <a:xfrm>
                <a:off x="4704" y="3576"/>
                <a:ext cx="528" cy="264"/>
              </a:xfrm>
              <a:prstGeom prst="rect">
                <a:avLst/>
              </a:prstGeom>
              <a:gradFill rotWithShape="1">
                <a:gsLst>
                  <a:gs pos="0">
                    <a:srgbClr val="0066FF"/>
                  </a:gs>
                  <a:gs pos="100000">
                    <a:srgbClr val="002F76"/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66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71022" name="Text Box 14"/>
              <p:cNvSpPr txBox="1">
                <a:spLocks noChangeArrowheads="1"/>
              </p:cNvSpPr>
              <p:nvPr/>
            </p:nvSpPr>
            <p:spPr bwMode="auto">
              <a:xfrm>
                <a:off x="4704" y="3600"/>
                <a:ext cx="52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  <a:flatTx/>
              </a:bodyPr>
              <a:lstStyle/>
              <a:p>
                <a:pPr>
                  <a:defRPr/>
                </a:pPr>
                <a:r>
                  <a:rPr lang="en-US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cmsd</a:t>
                </a:r>
              </a:p>
            </p:txBody>
          </p:sp>
          <p:sp>
            <p:nvSpPr>
              <p:cNvPr id="15405" name="Rectangle 15"/>
              <p:cNvSpPr>
                <a:spLocks noChangeArrowheads="1"/>
              </p:cNvSpPr>
              <p:nvPr/>
            </p:nvSpPr>
            <p:spPr bwMode="auto">
              <a:xfrm>
                <a:off x="4704" y="3312"/>
                <a:ext cx="528" cy="264"/>
              </a:xfrm>
              <a:prstGeom prst="rect">
                <a:avLst/>
              </a:prstGeom>
              <a:gradFill rotWithShape="1">
                <a:gsLst>
                  <a:gs pos="0">
                    <a:srgbClr val="00FF00"/>
                  </a:gs>
                  <a:gs pos="100000">
                    <a:srgbClr val="007600"/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FF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71024" name="Text Box 16"/>
              <p:cNvSpPr txBox="1">
                <a:spLocks noChangeArrowheads="1"/>
              </p:cNvSpPr>
              <p:nvPr/>
            </p:nvSpPr>
            <p:spPr bwMode="auto">
              <a:xfrm>
                <a:off x="4704" y="3312"/>
                <a:ext cx="52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  <a:flatTx/>
              </a:bodyPr>
              <a:lstStyle/>
              <a:p>
                <a:pPr>
                  <a:defRPr/>
                </a:pPr>
                <a:r>
                  <a:rPr lang="en-US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xrootd</a:t>
                </a:r>
              </a:p>
            </p:txBody>
          </p:sp>
        </p:grpSp>
        <p:sp>
          <p:nvSpPr>
            <p:cNvPr id="15402" name="Text Box 25"/>
            <p:cNvSpPr txBox="1">
              <a:spLocks noChangeArrowheads="1"/>
            </p:cNvSpPr>
            <p:nvPr/>
          </p:nvSpPr>
          <p:spPr bwMode="auto">
            <a:xfrm>
              <a:off x="2784" y="3408"/>
              <a:ext cx="58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UOM</a:t>
              </a:r>
            </a:p>
          </p:txBody>
        </p:sp>
      </p:grpSp>
      <p:grpSp>
        <p:nvGrpSpPr>
          <p:cNvPr id="6" name="Group 36"/>
          <p:cNvGrpSpPr>
            <a:grpSpLocks/>
          </p:cNvGrpSpPr>
          <p:nvPr/>
        </p:nvGrpSpPr>
        <p:grpSpPr bwMode="auto">
          <a:xfrm>
            <a:off x="2963863" y="1752600"/>
            <a:ext cx="1676400" cy="1295400"/>
            <a:chOff x="1867" y="1104"/>
            <a:chExt cx="1056" cy="816"/>
          </a:xfrm>
        </p:grpSpPr>
        <p:sp>
          <p:nvSpPr>
            <p:cNvPr id="15393" name="Oval 31" descr="Canvas"/>
            <p:cNvSpPr>
              <a:spLocks noChangeArrowheads="1"/>
            </p:cNvSpPr>
            <p:nvPr/>
          </p:nvSpPr>
          <p:spPr bwMode="auto">
            <a:xfrm rot="-2791068">
              <a:off x="2059" y="948"/>
              <a:ext cx="672" cy="1056"/>
            </a:xfrm>
            <a:prstGeom prst="ellipse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 algn="ctr">
              <a:solidFill>
                <a:srgbClr val="FF9900"/>
              </a:solidFill>
              <a:prstDash val="dash"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en-US">
                <a:solidFill>
                  <a:srgbClr val="FF9900"/>
                </a:solidFill>
              </a:endParaRPr>
            </a:p>
          </p:txBody>
        </p:sp>
        <p:grpSp>
          <p:nvGrpSpPr>
            <p:cNvPr id="15394" name="Group 26"/>
            <p:cNvGrpSpPr>
              <a:grpSpLocks/>
            </p:cNvGrpSpPr>
            <p:nvPr/>
          </p:nvGrpSpPr>
          <p:grpSpPr bwMode="auto">
            <a:xfrm>
              <a:off x="2304" y="1392"/>
              <a:ext cx="528" cy="528"/>
              <a:chOff x="4704" y="3312"/>
              <a:chExt cx="528" cy="528"/>
            </a:xfrm>
          </p:grpSpPr>
          <p:sp>
            <p:nvSpPr>
              <p:cNvPr id="15396" name="Rectangle 27"/>
              <p:cNvSpPr>
                <a:spLocks noChangeArrowheads="1"/>
              </p:cNvSpPr>
              <p:nvPr/>
            </p:nvSpPr>
            <p:spPr bwMode="auto">
              <a:xfrm>
                <a:off x="4704" y="3576"/>
                <a:ext cx="528" cy="264"/>
              </a:xfrm>
              <a:prstGeom prst="rect">
                <a:avLst/>
              </a:prstGeom>
              <a:gradFill rotWithShape="1">
                <a:gsLst>
                  <a:gs pos="0">
                    <a:srgbClr val="0066FF"/>
                  </a:gs>
                  <a:gs pos="100000">
                    <a:srgbClr val="002F76"/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66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71036" name="Text Box 28"/>
              <p:cNvSpPr txBox="1">
                <a:spLocks noChangeArrowheads="1"/>
              </p:cNvSpPr>
              <p:nvPr/>
            </p:nvSpPr>
            <p:spPr bwMode="auto">
              <a:xfrm>
                <a:off x="4704" y="3600"/>
                <a:ext cx="52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  <a:flatTx/>
              </a:bodyPr>
              <a:lstStyle/>
              <a:p>
                <a:pPr>
                  <a:defRPr/>
                </a:pPr>
                <a:r>
                  <a:rPr lang="en-US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cmsd</a:t>
                </a:r>
              </a:p>
            </p:txBody>
          </p:sp>
          <p:sp>
            <p:nvSpPr>
              <p:cNvPr id="15398" name="Rectangle 29"/>
              <p:cNvSpPr>
                <a:spLocks noChangeArrowheads="1"/>
              </p:cNvSpPr>
              <p:nvPr/>
            </p:nvSpPr>
            <p:spPr bwMode="auto">
              <a:xfrm>
                <a:off x="4704" y="3312"/>
                <a:ext cx="528" cy="264"/>
              </a:xfrm>
              <a:prstGeom prst="rect">
                <a:avLst/>
              </a:prstGeom>
              <a:gradFill rotWithShape="1">
                <a:gsLst>
                  <a:gs pos="0">
                    <a:srgbClr val="00FF00"/>
                  </a:gs>
                  <a:gs pos="100000">
                    <a:srgbClr val="007600"/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FF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71038" name="Text Box 30"/>
              <p:cNvSpPr txBox="1">
                <a:spLocks noChangeArrowheads="1"/>
              </p:cNvSpPr>
              <p:nvPr/>
            </p:nvSpPr>
            <p:spPr bwMode="auto">
              <a:xfrm>
                <a:off x="4704" y="3312"/>
                <a:ext cx="52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  <a:flatTx/>
              </a:bodyPr>
              <a:lstStyle/>
              <a:p>
                <a:pPr>
                  <a:defRPr/>
                </a:pPr>
                <a:r>
                  <a:rPr lang="en-US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xrootd</a:t>
                </a:r>
              </a:p>
            </p:txBody>
          </p:sp>
        </p:grpSp>
        <p:sp>
          <p:nvSpPr>
            <p:cNvPr id="15395" name="Text Box 32"/>
            <p:cNvSpPr txBox="1">
              <a:spLocks noChangeArrowheads="1"/>
            </p:cNvSpPr>
            <p:nvPr/>
          </p:nvSpPr>
          <p:spPr bwMode="auto">
            <a:xfrm>
              <a:off x="1920" y="1104"/>
              <a:ext cx="511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dirty="0"/>
                <a:t>BNL</a:t>
              </a:r>
            </a:p>
          </p:txBody>
        </p:sp>
      </p:grpSp>
      <p:grpSp>
        <p:nvGrpSpPr>
          <p:cNvPr id="8" name="Group 57"/>
          <p:cNvGrpSpPr>
            <a:grpSpLocks/>
          </p:cNvGrpSpPr>
          <p:nvPr/>
        </p:nvGrpSpPr>
        <p:grpSpPr bwMode="auto">
          <a:xfrm>
            <a:off x="1828800" y="3033713"/>
            <a:ext cx="4648200" cy="2103437"/>
            <a:chOff x="1152" y="1911"/>
            <a:chExt cx="2928" cy="1325"/>
          </a:xfrm>
        </p:grpSpPr>
        <p:sp>
          <p:nvSpPr>
            <p:cNvPr id="15390" name="Line 37"/>
            <p:cNvSpPr>
              <a:spLocks noChangeShapeType="1"/>
            </p:cNvSpPr>
            <p:nvPr/>
          </p:nvSpPr>
          <p:spPr bwMode="auto">
            <a:xfrm flipV="1">
              <a:off x="1152" y="1920"/>
              <a:ext cx="1152" cy="12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1" name="Line 38"/>
            <p:cNvSpPr>
              <a:spLocks noChangeShapeType="1"/>
            </p:cNvSpPr>
            <p:nvPr/>
          </p:nvSpPr>
          <p:spPr bwMode="auto">
            <a:xfrm flipH="1" flipV="1">
              <a:off x="2832" y="1920"/>
              <a:ext cx="1248" cy="12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15392" name="AutoShape 44"/>
            <p:cNvCxnSpPr>
              <a:cxnSpLocks noChangeShapeType="1"/>
              <a:stCxn id="171022" idx="1"/>
              <a:endCxn id="171036" idx="2"/>
            </p:cNvCxnSpPr>
            <p:nvPr/>
          </p:nvCxnSpPr>
          <p:spPr bwMode="auto">
            <a:xfrm rot="10800000" flipH="1">
              <a:off x="2304" y="1911"/>
              <a:ext cx="264" cy="1325"/>
            </a:xfrm>
            <a:prstGeom prst="curvedConnector4">
              <a:avLst>
                <a:gd name="adj1" fmla="val -54546"/>
                <a:gd name="adj2" fmla="val 54417"/>
              </a:avLst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171053" name="Text Box 45"/>
          <p:cNvSpPr txBox="1">
            <a:spLocks noChangeArrowheads="1"/>
          </p:cNvSpPr>
          <p:nvPr/>
        </p:nvSpPr>
        <p:spPr bwMode="auto">
          <a:xfrm>
            <a:off x="4724400" y="1773238"/>
            <a:ext cx="3490913" cy="584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>
                <a:solidFill>
                  <a:srgbClr val="000000"/>
                </a:solidFill>
              </a:rPr>
              <a:t>all.role meta manager</a:t>
            </a:r>
          </a:p>
          <a:p>
            <a:r>
              <a:rPr lang="en-US" sz="1600">
                <a:solidFill>
                  <a:srgbClr val="000000"/>
                </a:solidFill>
              </a:rPr>
              <a:t>all.manager meta atlas.bnl.gov:1312</a:t>
            </a:r>
          </a:p>
        </p:txBody>
      </p:sp>
      <p:grpSp>
        <p:nvGrpSpPr>
          <p:cNvPr id="9" name="Group 58"/>
          <p:cNvGrpSpPr>
            <a:grpSpLocks/>
          </p:cNvGrpSpPr>
          <p:nvPr/>
        </p:nvGrpSpPr>
        <p:grpSpPr bwMode="auto">
          <a:xfrm>
            <a:off x="152400" y="2009775"/>
            <a:ext cx="3048000" cy="1190625"/>
            <a:chOff x="0" y="1266"/>
            <a:chExt cx="1920" cy="750"/>
          </a:xfrm>
        </p:grpSpPr>
        <p:pic>
          <p:nvPicPr>
            <p:cNvPr id="15388" name="Picture 49" descr="MCDD00933_0000[1]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 flipH="1">
              <a:off x="1008" y="1344"/>
              <a:ext cx="912" cy="5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71058" name="Text Box 50"/>
            <p:cNvSpPr txBox="1">
              <a:spLocks noChangeArrowheads="1"/>
            </p:cNvSpPr>
            <p:nvPr/>
          </p:nvSpPr>
          <p:spPr bwMode="auto">
            <a:xfrm>
              <a:off x="0" y="1266"/>
              <a:ext cx="1316" cy="7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>
                  <a:solidFill>
                    <a:srgbClr val="00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root://atlas.bnl.gov/</a:t>
              </a:r>
            </a:p>
            <a:p>
              <a:pPr>
                <a:defRPr/>
              </a:pPr>
              <a:r>
                <a:rPr lang="en-US" i="1">
                  <a:solidFill>
                    <a:srgbClr val="008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includes</a:t>
              </a:r>
            </a:p>
            <a:p>
              <a:pPr>
                <a:defRPr/>
              </a:pPr>
              <a:r>
                <a:rPr lang="en-US">
                  <a:solidFill>
                    <a:srgbClr val="0033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SLAC, UOM, UTA</a:t>
              </a:r>
            </a:p>
            <a:p>
              <a:pPr>
                <a:defRPr/>
              </a:pPr>
              <a:r>
                <a:rPr lang="en-US">
                  <a:solidFill>
                    <a:srgbClr val="008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xroot clusters</a:t>
              </a:r>
            </a:p>
          </p:txBody>
        </p:sp>
      </p:grpSp>
      <p:sp>
        <p:nvSpPr>
          <p:cNvPr id="171068" name="Text Box 60"/>
          <p:cNvSpPr txBox="1">
            <a:spLocks noChangeArrowheads="1"/>
          </p:cNvSpPr>
          <p:nvPr/>
        </p:nvSpPr>
        <p:spPr bwMode="auto">
          <a:xfrm>
            <a:off x="4876800" y="2438400"/>
            <a:ext cx="1920875" cy="461963"/>
          </a:xfrm>
          <a:prstGeom prst="rect">
            <a:avLst/>
          </a:prstGeom>
          <a:noFill/>
          <a:ln w="38100" algn="ctr">
            <a:solidFill>
              <a:srgbClr val="33CC33"/>
            </a:solidFill>
            <a:prstDash val="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>
                <a:solidFill>
                  <a:srgbClr val="000000"/>
                </a:solidFill>
              </a:rPr>
              <a:t>Meta Managers can be </a:t>
            </a:r>
          </a:p>
          <a:p>
            <a:r>
              <a:rPr lang="en-US" sz="1200">
                <a:solidFill>
                  <a:srgbClr val="000000"/>
                </a:solidFill>
              </a:rPr>
              <a:t>geographically replicated!</a:t>
            </a:r>
          </a:p>
        </p:txBody>
      </p:sp>
      <p:grpSp>
        <p:nvGrpSpPr>
          <p:cNvPr id="10" name="Group 33"/>
          <p:cNvGrpSpPr>
            <a:grpSpLocks/>
          </p:cNvGrpSpPr>
          <p:nvPr/>
        </p:nvGrpSpPr>
        <p:grpSpPr bwMode="auto">
          <a:xfrm>
            <a:off x="609600" y="4495800"/>
            <a:ext cx="2286000" cy="1371600"/>
            <a:chOff x="384" y="2832"/>
            <a:chExt cx="1440" cy="864"/>
          </a:xfrm>
        </p:grpSpPr>
        <p:sp>
          <p:nvSpPr>
            <p:cNvPr id="15381" name="Oval 17"/>
            <p:cNvSpPr>
              <a:spLocks noChangeArrowheads="1"/>
            </p:cNvSpPr>
            <p:nvPr/>
          </p:nvSpPr>
          <p:spPr bwMode="auto">
            <a:xfrm rot="-2791068">
              <a:off x="768" y="2640"/>
              <a:ext cx="672" cy="144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rgbClr val="FF9900"/>
              </a:solidFill>
              <a:prstDash val="dash"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en-US">
                <a:solidFill>
                  <a:srgbClr val="FF9900"/>
                </a:solidFill>
              </a:endParaRPr>
            </a:p>
          </p:txBody>
        </p:sp>
        <p:grpSp>
          <p:nvGrpSpPr>
            <p:cNvPr id="15382" name="Group 18"/>
            <p:cNvGrpSpPr>
              <a:grpSpLocks/>
            </p:cNvGrpSpPr>
            <p:nvPr/>
          </p:nvGrpSpPr>
          <p:grpSpPr bwMode="auto">
            <a:xfrm>
              <a:off x="528" y="2832"/>
              <a:ext cx="528" cy="528"/>
              <a:chOff x="4704" y="3312"/>
              <a:chExt cx="528" cy="528"/>
            </a:xfrm>
          </p:grpSpPr>
          <p:sp>
            <p:nvSpPr>
              <p:cNvPr id="15384" name="Rectangle 19"/>
              <p:cNvSpPr>
                <a:spLocks noChangeArrowheads="1"/>
              </p:cNvSpPr>
              <p:nvPr/>
            </p:nvSpPr>
            <p:spPr bwMode="auto">
              <a:xfrm>
                <a:off x="4704" y="3576"/>
                <a:ext cx="528" cy="264"/>
              </a:xfrm>
              <a:prstGeom prst="rect">
                <a:avLst/>
              </a:prstGeom>
              <a:gradFill rotWithShape="1">
                <a:gsLst>
                  <a:gs pos="0">
                    <a:srgbClr val="0066FF"/>
                  </a:gs>
                  <a:gs pos="100000">
                    <a:srgbClr val="002F76"/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66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71028" name="Text Box 20"/>
              <p:cNvSpPr txBox="1">
                <a:spLocks noChangeArrowheads="1"/>
              </p:cNvSpPr>
              <p:nvPr/>
            </p:nvSpPr>
            <p:spPr bwMode="auto">
              <a:xfrm>
                <a:off x="4704" y="3600"/>
                <a:ext cx="52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  <a:flatTx/>
              </a:bodyPr>
              <a:lstStyle/>
              <a:p>
                <a:pPr>
                  <a:defRPr/>
                </a:pPr>
                <a:r>
                  <a:rPr lang="en-US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cmsd</a:t>
                </a:r>
              </a:p>
            </p:txBody>
          </p:sp>
          <p:sp>
            <p:nvSpPr>
              <p:cNvPr id="15386" name="Rectangle 21"/>
              <p:cNvSpPr>
                <a:spLocks noChangeArrowheads="1"/>
              </p:cNvSpPr>
              <p:nvPr/>
            </p:nvSpPr>
            <p:spPr bwMode="auto">
              <a:xfrm>
                <a:off x="4704" y="3312"/>
                <a:ext cx="528" cy="264"/>
              </a:xfrm>
              <a:prstGeom prst="rect">
                <a:avLst/>
              </a:prstGeom>
              <a:gradFill rotWithShape="1">
                <a:gsLst>
                  <a:gs pos="0">
                    <a:srgbClr val="00FF00"/>
                  </a:gs>
                  <a:gs pos="100000">
                    <a:srgbClr val="007600"/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FF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71030" name="Text Box 22"/>
              <p:cNvSpPr txBox="1">
                <a:spLocks noChangeArrowheads="1"/>
              </p:cNvSpPr>
              <p:nvPr/>
            </p:nvSpPr>
            <p:spPr bwMode="auto">
              <a:xfrm>
                <a:off x="4704" y="3312"/>
                <a:ext cx="52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  <a:flatTx/>
              </a:bodyPr>
              <a:lstStyle/>
              <a:p>
                <a:pPr>
                  <a:defRPr/>
                </a:pPr>
                <a:r>
                  <a:rPr lang="en-US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xrootd</a:t>
                </a:r>
              </a:p>
            </p:txBody>
          </p:sp>
        </p:grpSp>
        <p:sp>
          <p:nvSpPr>
            <p:cNvPr id="15383" name="Text Box 24"/>
            <p:cNvSpPr txBox="1">
              <a:spLocks noChangeArrowheads="1"/>
            </p:cNvSpPr>
            <p:nvPr/>
          </p:nvSpPr>
          <p:spPr bwMode="auto">
            <a:xfrm>
              <a:off x="960" y="3408"/>
              <a:ext cx="629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SLAC</a:t>
              </a:r>
            </a:p>
          </p:txBody>
        </p:sp>
      </p:grpSp>
      <p:grpSp>
        <p:nvGrpSpPr>
          <p:cNvPr id="12" name="Group 53"/>
          <p:cNvGrpSpPr>
            <a:grpSpLocks/>
          </p:cNvGrpSpPr>
          <p:nvPr/>
        </p:nvGrpSpPr>
        <p:grpSpPr bwMode="auto">
          <a:xfrm>
            <a:off x="457200" y="5715000"/>
            <a:ext cx="8310563" cy="461963"/>
            <a:chOff x="624" y="3600"/>
            <a:chExt cx="5235" cy="291"/>
          </a:xfrm>
        </p:grpSpPr>
        <p:sp>
          <p:nvSpPr>
            <p:cNvPr id="15378" name="Text Box 54"/>
            <p:cNvSpPr txBox="1">
              <a:spLocks noChangeArrowheads="1"/>
            </p:cNvSpPr>
            <p:nvPr/>
          </p:nvSpPr>
          <p:spPr bwMode="auto">
            <a:xfrm>
              <a:off x="624" y="3600"/>
              <a:ext cx="1673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1200">
                <a:solidFill>
                  <a:srgbClr val="000000"/>
                </a:solidFill>
              </a:endParaRPr>
            </a:p>
            <a:p>
              <a:r>
                <a:rPr lang="en-US" sz="1200">
                  <a:solidFill>
                    <a:srgbClr val="000000"/>
                  </a:solidFill>
                </a:rPr>
                <a:t>all.manager meta atlas.bnl.gov:1312</a:t>
              </a:r>
            </a:p>
          </p:txBody>
        </p:sp>
        <p:sp>
          <p:nvSpPr>
            <p:cNvPr id="15379" name="Text Box 55"/>
            <p:cNvSpPr txBox="1">
              <a:spLocks noChangeArrowheads="1"/>
            </p:cNvSpPr>
            <p:nvPr/>
          </p:nvSpPr>
          <p:spPr bwMode="auto">
            <a:xfrm>
              <a:off x="2429" y="3600"/>
              <a:ext cx="1673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1200">
                <a:solidFill>
                  <a:srgbClr val="000000"/>
                </a:solidFill>
              </a:endParaRPr>
            </a:p>
            <a:p>
              <a:r>
                <a:rPr lang="en-US" sz="1200">
                  <a:solidFill>
                    <a:srgbClr val="000000"/>
                  </a:solidFill>
                </a:rPr>
                <a:t>all.manager meta atlas.bnl.gov:1312</a:t>
              </a:r>
            </a:p>
          </p:txBody>
        </p:sp>
        <p:sp>
          <p:nvSpPr>
            <p:cNvPr id="15380" name="Text Box 56"/>
            <p:cNvSpPr txBox="1">
              <a:spLocks noChangeArrowheads="1"/>
            </p:cNvSpPr>
            <p:nvPr/>
          </p:nvSpPr>
          <p:spPr bwMode="auto">
            <a:xfrm>
              <a:off x="4186" y="3600"/>
              <a:ext cx="1673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1200">
                <a:solidFill>
                  <a:srgbClr val="000000"/>
                </a:solidFill>
              </a:endParaRPr>
            </a:p>
            <a:p>
              <a:r>
                <a:rPr lang="en-US" sz="1200">
                  <a:solidFill>
                    <a:srgbClr val="000000"/>
                  </a:solidFill>
                </a:rPr>
                <a:t>all.manager meta atlas.bnl.gov:1312</a:t>
              </a:r>
            </a:p>
          </p:txBody>
        </p:sp>
      </p:grpSp>
      <p:grpSp>
        <p:nvGrpSpPr>
          <p:cNvPr id="13" name="Group 52"/>
          <p:cNvGrpSpPr>
            <a:grpSpLocks/>
          </p:cNvGrpSpPr>
          <p:nvPr/>
        </p:nvGrpSpPr>
        <p:grpSpPr bwMode="auto">
          <a:xfrm>
            <a:off x="466725" y="5715000"/>
            <a:ext cx="6937375" cy="461963"/>
            <a:chOff x="624" y="3600"/>
            <a:chExt cx="4370" cy="291"/>
          </a:xfrm>
        </p:grpSpPr>
        <p:sp>
          <p:nvSpPr>
            <p:cNvPr id="15375" name="Text Box 46"/>
            <p:cNvSpPr txBox="1">
              <a:spLocks noChangeArrowheads="1"/>
            </p:cNvSpPr>
            <p:nvPr/>
          </p:nvSpPr>
          <p:spPr bwMode="auto">
            <a:xfrm>
              <a:off x="624" y="3600"/>
              <a:ext cx="808" cy="17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all.role manager</a:t>
              </a:r>
            </a:p>
          </p:txBody>
        </p:sp>
        <p:sp>
          <p:nvSpPr>
            <p:cNvPr id="15376" name="Text Box 47"/>
            <p:cNvSpPr txBox="1">
              <a:spLocks noChangeArrowheads="1"/>
            </p:cNvSpPr>
            <p:nvPr/>
          </p:nvSpPr>
          <p:spPr bwMode="auto">
            <a:xfrm>
              <a:off x="2429" y="3600"/>
              <a:ext cx="808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all.role manager</a:t>
              </a:r>
            </a:p>
            <a:p>
              <a:endParaRPr lang="en-US" sz="1200">
                <a:solidFill>
                  <a:srgbClr val="000000"/>
                </a:solidFill>
              </a:endParaRPr>
            </a:p>
          </p:txBody>
        </p:sp>
        <p:sp>
          <p:nvSpPr>
            <p:cNvPr id="15377" name="Text Box 48"/>
            <p:cNvSpPr txBox="1">
              <a:spLocks noChangeArrowheads="1"/>
            </p:cNvSpPr>
            <p:nvPr/>
          </p:nvSpPr>
          <p:spPr bwMode="auto">
            <a:xfrm>
              <a:off x="4186" y="3600"/>
              <a:ext cx="808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all.role manager</a:t>
              </a:r>
            </a:p>
            <a:p>
              <a:endParaRPr lang="en-US" sz="1200">
                <a:solidFill>
                  <a:srgbClr val="000000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7" presetClass="entr" presetSubtype="0" fill="hold" grpId="0" nodeType="afterEffect">
                                  <p:stCondLst>
                                    <p:cond delay="100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7" dur="100"/>
                                        <p:tgtEl>
                                          <p:spTgt spid="1710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8" dur="100"/>
                                        <p:tgtEl>
                                          <p:spTgt spid="1710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9" dur="100"/>
                                        <p:tgtEl>
                                          <p:spTgt spid="1710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000"/>
                            </p:stCondLst>
                            <p:childTnLst>
                              <p:par>
                                <p:cTn id="4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3000"/>
                            </p:stCondLst>
                            <p:childTnLst>
                              <p:par>
                                <p:cTn id="53" presetID="34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000"/>
                            </p:stCondLst>
                            <p:childTnLst>
                              <p:par>
                                <p:cTn id="60" presetID="51" presetClass="entr" presetSubtype="0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770" decel="100000"/>
                                        <p:tgtEl>
                                          <p:spTgt spid="1710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63" dur="770" decel="100000"/>
                                        <p:tgtEl>
                                          <p:spTgt spid="17106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6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106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65" dur="770" fill="hold"/>
                                        <p:tgtEl>
                                          <p:spTgt spid="171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6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1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67" dur="770" fill="hold"/>
                                        <p:tgtEl>
                                          <p:spTgt spid="171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1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53" grpId="0"/>
      <p:bldP spid="171068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905000"/>
            <a:ext cx="8153400" cy="4343400"/>
          </a:xfrm>
        </p:spPr>
        <p:txBody>
          <a:bodyPr/>
          <a:lstStyle/>
          <a:p>
            <a:r>
              <a:rPr lang="en-US" dirty="0" smtClean="0">
                <a:solidFill>
                  <a:schemeClr val="bg1">
                    <a:lumMod val="10000"/>
                  </a:schemeClr>
                </a:solidFill>
              </a:rPr>
              <a:t>Fetch missing files in a timely manner</a:t>
            </a:r>
          </a:p>
          <a:p>
            <a:pPr lvl="1"/>
            <a:r>
              <a:rPr lang="en-US" dirty="0" smtClean="0">
                <a:solidFill>
                  <a:schemeClr val="bg1">
                    <a:lumMod val="10000"/>
                  </a:schemeClr>
                </a:solidFill>
              </a:rPr>
              <a:t>Revert to dq2get when file not in regional cluster</a:t>
            </a:r>
          </a:p>
          <a:p>
            <a:r>
              <a:rPr lang="en-US" dirty="0" smtClean="0">
                <a:solidFill>
                  <a:schemeClr val="bg1">
                    <a:lumMod val="10000"/>
                  </a:schemeClr>
                </a:solidFill>
              </a:rPr>
              <a:t>Sites can participate in an ad hoc manner</a:t>
            </a:r>
          </a:p>
          <a:p>
            <a:pPr lvl="1"/>
            <a:r>
              <a:rPr lang="en-US" dirty="0" smtClean="0">
                <a:solidFill>
                  <a:schemeClr val="bg1">
                    <a:lumMod val="10000"/>
                  </a:schemeClr>
                </a:solidFill>
              </a:rPr>
              <a:t>The cluster manager sorts out what’s available</a:t>
            </a:r>
          </a:p>
          <a:p>
            <a:r>
              <a:rPr lang="en-US" dirty="0" smtClean="0">
                <a:solidFill>
                  <a:schemeClr val="bg1">
                    <a:lumMod val="10000"/>
                  </a:schemeClr>
                </a:solidFill>
              </a:rPr>
              <a:t>Can use R/T WAN access when appropriate</a:t>
            </a:r>
          </a:p>
          <a:p>
            <a:r>
              <a:rPr lang="en-US" dirty="0" smtClean="0">
                <a:solidFill>
                  <a:schemeClr val="bg1">
                    <a:lumMod val="10000"/>
                  </a:schemeClr>
                </a:solidFill>
              </a:rPr>
              <a:t>Can significantly increase WAN </a:t>
            </a:r>
            <a:r>
              <a:rPr lang="en-US" dirty="0" err="1" smtClean="0">
                <a:solidFill>
                  <a:schemeClr val="bg1">
                    <a:lumMod val="10000"/>
                  </a:schemeClr>
                </a:solidFill>
              </a:rPr>
              <a:t>xfer</a:t>
            </a:r>
            <a:r>
              <a:rPr lang="en-US" dirty="0" smtClean="0">
                <a:solidFill>
                  <a:schemeClr val="bg1">
                    <a:lumMod val="10000"/>
                  </a:schemeClr>
                </a:solidFill>
              </a:rPr>
              <a:t> rate</a:t>
            </a:r>
          </a:p>
          <a:p>
            <a:pPr lvl="1"/>
            <a:r>
              <a:rPr lang="en-US" dirty="0" smtClean="0">
                <a:solidFill>
                  <a:schemeClr val="bg1">
                    <a:lumMod val="10000"/>
                  </a:schemeClr>
                </a:solidFill>
              </a:rPr>
              <a:t>Using torrent-style copying</a:t>
            </a:r>
            <a:endParaRPr lang="en-US" dirty="0">
              <a:solidFill>
                <a:schemeClr val="bg1">
                  <a:lumMod val="1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63409714-0477-4B05-B95F-0FEBB1F573E5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ATLAS Tier 3 Meeting 29-Oct-09</a:t>
            </a:r>
            <a:endParaRPr lang="en-US" dirty="0"/>
          </a:p>
        </p:txBody>
      </p:sp>
      <p:sp>
        <p:nvSpPr>
          <p:cNvPr id="6" name="Rectangle 2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800" b="1" dirty="0" smtClean="0">
                <a:solidFill>
                  <a:schemeClr val="tx2">
                    <a:lumMod val="50000"/>
                  </a:schemeClr>
                </a:solidFill>
              </a:rPr>
              <a:t>What’s Good About This?</a:t>
            </a:r>
            <a:endParaRPr lang="en-US" sz="48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33"/>
          <p:cNvGrpSpPr>
            <a:grpSpLocks/>
          </p:cNvGrpSpPr>
          <p:nvPr/>
        </p:nvGrpSpPr>
        <p:grpSpPr bwMode="auto">
          <a:xfrm>
            <a:off x="609600" y="4495800"/>
            <a:ext cx="2286000" cy="1498600"/>
            <a:chOff x="384" y="2832"/>
            <a:chExt cx="1440" cy="944"/>
          </a:xfrm>
        </p:grpSpPr>
        <p:sp>
          <p:nvSpPr>
            <p:cNvPr id="15381" name="Oval 17"/>
            <p:cNvSpPr>
              <a:spLocks noChangeArrowheads="1"/>
            </p:cNvSpPr>
            <p:nvPr/>
          </p:nvSpPr>
          <p:spPr bwMode="auto">
            <a:xfrm rot="-2791068">
              <a:off x="768" y="2640"/>
              <a:ext cx="672" cy="144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rgbClr val="FF9900"/>
              </a:solidFill>
              <a:prstDash val="dash"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en-US">
                <a:solidFill>
                  <a:srgbClr val="FF9900"/>
                </a:solidFill>
              </a:endParaRPr>
            </a:p>
          </p:txBody>
        </p:sp>
        <p:grpSp>
          <p:nvGrpSpPr>
            <p:cNvPr id="3" name="Group 18"/>
            <p:cNvGrpSpPr>
              <a:grpSpLocks/>
            </p:cNvGrpSpPr>
            <p:nvPr/>
          </p:nvGrpSpPr>
          <p:grpSpPr bwMode="auto">
            <a:xfrm>
              <a:off x="528" y="2832"/>
              <a:ext cx="528" cy="528"/>
              <a:chOff x="4704" y="3312"/>
              <a:chExt cx="528" cy="528"/>
            </a:xfrm>
          </p:grpSpPr>
          <p:sp>
            <p:nvSpPr>
              <p:cNvPr id="15384" name="Rectangle 19"/>
              <p:cNvSpPr>
                <a:spLocks noChangeArrowheads="1"/>
              </p:cNvSpPr>
              <p:nvPr/>
            </p:nvSpPr>
            <p:spPr bwMode="auto">
              <a:xfrm>
                <a:off x="4704" y="3576"/>
                <a:ext cx="528" cy="264"/>
              </a:xfrm>
              <a:prstGeom prst="rect">
                <a:avLst/>
              </a:prstGeom>
              <a:gradFill rotWithShape="1">
                <a:gsLst>
                  <a:gs pos="0">
                    <a:srgbClr val="0066FF"/>
                  </a:gs>
                  <a:gs pos="100000">
                    <a:srgbClr val="002F76"/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66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71028" name="Text Box 20"/>
              <p:cNvSpPr txBox="1">
                <a:spLocks noChangeArrowheads="1"/>
              </p:cNvSpPr>
              <p:nvPr/>
            </p:nvSpPr>
            <p:spPr bwMode="auto">
              <a:xfrm>
                <a:off x="4704" y="3600"/>
                <a:ext cx="52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  <a:flatTx/>
              </a:bodyPr>
              <a:lstStyle/>
              <a:p>
                <a:pPr>
                  <a:defRPr/>
                </a:pPr>
                <a:r>
                  <a:rPr lang="en-US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cmsd</a:t>
                </a:r>
              </a:p>
            </p:txBody>
          </p:sp>
          <p:sp>
            <p:nvSpPr>
              <p:cNvPr id="15386" name="Rectangle 21"/>
              <p:cNvSpPr>
                <a:spLocks noChangeArrowheads="1"/>
              </p:cNvSpPr>
              <p:nvPr/>
            </p:nvSpPr>
            <p:spPr bwMode="auto">
              <a:xfrm>
                <a:off x="4704" y="3312"/>
                <a:ext cx="528" cy="264"/>
              </a:xfrm>
              <a:prstGeom prst="rect">
                <a:avLst/>
              </a:prstGeom>
              <a:gradFill rotWithShape="1">
                <a:gsLst>
                  <a:gs pos="0">
                    <a:srgbClr val="00FF00"/>
                  </a:gs>
                  <a:gs pos="100000">
                    <a:srgbClr val="007600"/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FF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71030" name="Text Box 22"/>
              <p:cNvSpPr txBox="1">
                <a:spLocks noChangeArrowheads="1"/>
              </p:cNvSpPr>
              <p:nvPr/>
            </p:nvSpPr>
            <p:spPr bwMode="auto">
              <a:xfrm>
                <a:off x="4704" y="3312"/>
                <a:ext cx="52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  <a:flatTx/>
              </a:bodyPr>
              <a:lstStyle/>
              <a:p>
                <a:pPr>
                  <a:defRPr/>
                </a:pPr>
                <a:r>
                  <a:rPr lang="en-US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xrootd</a:t>
                </a:r>
              </a:p>
            </p:txBody>
          </p:sp>
        </p:grpSp>
        <p:sp>
          <p:nvSpPr>
            <p:cNvPr id="15383" name="Text Box 24"/>
            <p:cNvSpPr txBox="1">
              <a:spLocks noChangeArrowheads="1"/>
            </p:cNvSpPr>
            <p:nvPr/>
          </p:nvSpPr>
          <p:spPr bwMode="auto">
            <a:xfrm>
              <a:off x="1000" y="3408"/>
              <a:ext cx="496" cy="3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/>
                <a:t>SLAC</a:t>
              </a:r>
            </a:p>
            <a:p>
              <a:pPr algn="ctr"/>
              <a:r>
                <a:rPr lang="en-US" sz="1400" dirty="0" smtClean="0"/>
                <a:t>Cluster</a:t>
              </a:r>
              <a:endParaRPr lang="en-US" sz="1400" dirty="0"/>
            </a:p>
          </p:txBody>
        </p:sp>
      </p:grpSp>
      <p:sp>
        <p:nvSpPr>
          <p:cNvPr id="5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F4E9CDD4-7D31-4916-92DD-4EF2E8F38F33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sp>
        <p:nvSpPr>
          <p:cNvPr id="15364" name="Rectangle 2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533400" y="284163"/>
            <a:ext cx="8458200" cy="1143000"/>
          </a:xfrm>
        </p:spPr>
        <p:txBody>
          <a:bodyPr/>
          <a:lstStyle/>
          <a:p>
            <a:r>
              <a:rPr lang="en-US" sz="4800" b="1" dirty="0" smtClean="0">
                <a:solidFill>
                  <a:srgbClr val="000000"/>
                </a:solidFill>
              </a:rPr>
              <a:t>Torrents &amp; Federated Clusters</a:t>
            </a:r>
          </a:p>
        </p:txBody>
      </p:sp>
      <p:grpSp>
        <p:nvGrpSpPr>
          <p:cNvPr id="4" name="Group 35"/>
          <p:cNvGrpSpPr>
            <a:grpSpLocks/>
          </p:cNvGrpSpPr>
          <p:nvPr/>
        </p:nvGrpSpPr>
        <p:grpSpPr bwMode="auto">
          <a:xfrm>
            <a:off x="6248400" y="4495800"/>
            <a:ext cx="2286000" cy="1498600"/>
            <a:chOff x="3936" y="2832"/>
            <a:chExt cx="1440" cy="944"/>
          </a:xfrm>
        </p:grpSpPr>
        <p:sp>
          <p:nvSpPr>
            <p:cNvPr id="15407" name="Oval 10"/>
            <p:cNvSpPr>
              <a:spLocks noChangeArrowheads="1"/>
            </p:cNvSpPr>
            <p:nvPr/>
          </p:nvSpPr>
          <p:spPr bwMode="auto">
            <a:xfrm rot="-2791068">
              <a:off x="4320" y="2640"/>
              <a:ext cx="672" cy="144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rgbClr val="FF9900"/>
              </a:solidFill>
              <a:prstDash val="dash"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en-US">
                <a:solidFill>
                  <a:srgbClr val="FF9900"/>
                </a:solidFill>
              </a:endParaRPr>
            </a:p>
          </p:txBody>
        </p:sp>
        <p:grpSp>
          <p:nvGrpSpPr>
            <p:cNvPr id="5" name="Group 5"/>
            <p:cNvGrpSpPr>
              <a:grpSpLocks/>
            </p:cNvGrpSpPr>
            <p:nvPr/>
          </p:nvGrpSpPr>
          <p:grpSpPr bwMode="auto">
            <a:xfrm>
              <a:off x="4080" y="2832"/>
              <a:ext cx="528" cy="528"/>
              <a:chOff x="4704" y="3312"/>
              <a:chExt cx="528" cy="528"/>
            </a:xfrm>
          </p:grpSpPr>
          <p:sp>
            <p:nvSpPr>
              <p:cNvPr id="15410" name="Rectangle 6"/>
              <p:cNvSpPr>
                <a:spLocks noChangeArrowheads="1"/>
              </p:cNvSpPr>
              <p:nvPr/>
            </p:nvSpPr>
            <p:spPr bwMode="auto">
              <a:xfrm>
                <a:off x="4704" y="3576"/>
                <a:ext cx="528" cy="264"/>
              </a:xfrm>
              <a:prstGeom prst="rect">
                <a:avLst/>
              </a:prstGeom>
              <a:gradFill rotWithShape="1">
                <a:gsLst>
                  <a:gs pos="0">
                    <a:srgbClr val="0066FF"/>
                  </a:gs>
                  <a:gs pos="100000">
                    <a:srgbClr val="002F76"/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66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71015" name="Text Box 7"/>
              <p:cNvSpPr txBox="1">
                <a:spLocks noChangeArrowheads="1"/>
              </p:cNvSpPr>
              <p:nvPr/>
            </p:nvSpPr>
            <p:spPr bwMode="auto">
              <a:xfrm>
                <a:off x="4704" y="3600"/>
                <a:ext cx="52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  <a:flatTx/>
              </a:bodyPr>
              <a:lstStyle/>
              <a:p>
                <a:pPr>
                  <a:defRPr/>
                </a:pPr>
                <a:r>
                  <a:rPr lang="en-US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cmsd</a:t>
                </a:r>
              </a:p>
            </p:txBody>
          </p:sp>
          <p:sp>
            <p:nvSpPr>
              <p:cNvPr id="15412" name="Rectangle 8"/>
              <p:cNvSpPr>
                <a:spLocks noChangeArrowheads="1"/>
              </p:cNvSpPr>
              <p:nvPr/>
            </p:nvSpPr>
            <p:spPr bwMode="auto">
              <a:xfrm>
                <a:off x="4704" y="3312"/>
                <a:ext cx="528" cy="264"/>
              </a:xfrm>
              <a:prstGeom prst="rect">
                <a:avLst/>
              </a:prstGeom>
              <a:gradFill rotWithShape="1">
                <a:gsLst>
                  <a:gs pos="0">
                    <a:srgbClr val="00FF00"/>
                  </a:gs>
                  <a:gs pos="100000">
                    <a:srgbClr val="007600"/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FF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71017" name="Text Box 9"/>
              <p:cNvSpPr txBox="1">
                <a:spLocks noChangeArrowheads="1"/>
              </p:cNvSpPr>
              <p:nvPr/>
            </p:nvSpPr>
            <p:spPr bwMode="auto">
              <a:xfrm>
                <a:off x="4704" y="3312"/>
                <a:ext cx="52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  <a:flatTx/>
              </a:bodyPr>
              <a:lstStyle/>
              <a:p>
                <a:pPr>
                  <a:defRPr/>
                </a:pPr>
                <a:r>
                  <a:rPr lang="en-US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xrootd</a:t>
                </a:r>
              </a:p>
            </p:txBody>
          </p:sp>
        </p:grpSp>
        <p:sp>
          <p:nvSpPr>
            <p:cNvPr id="15409" name="Text Box 23"/>
            <p:cNvSpPr txBox="1">
              <a:spLocks noChangeArrowheads="1"/>
            </p:cNvSpPr>
            <p:nvPr/>
          </p:nvSpPr>
          <p:spPr bwMode="auto">
            <a:xfrm>
              <a:off x="4611" y="3408"/>
              <a:ext cx="474" cy="3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/>
                <a:t>UTA</a:t>
              </a:r>
            </a:p>
            <a:p>
              <a:pPr algn="ctr"/>
              <a:r>
                <a:rPr lang="en-US" sz="1400" dirty="0" smtClean="0"/>
                <a:t>Cluster</a:t>
              </a:r>
              <a:endParaRPr lang="en-US" sz="1400" dirty="0"/>
            </a:p>
          </p:txBody>
        </p:sp>
      </p:grpSp>
      <p:grpSp>
        <p:nvGrpSpPr>
          <p:cNvPr id="6" name="Group 34"/>
          <p:cNvGrpSpPr>
            <a:grpSpLocks/>
          </p:cNvGrpSpPr>
          <p:nvPr/>
        </p:nvGrpSpPr>
        <p:grpSpPr bwMode="auto">
          <a:xfrm>
            <a:off x="3429000" y="4495800"/>
            <a:ext cx="2286000" cy="1498600"/>
            <a:chOff x="2160" y="2832"/>
            <a:chExt cx="1440" cy="944"/>
          </a:xfrm>
        </p:grpSpPr>
        <p:sp>
          <p:nvSpPr>
            <p:cNvPr id="15400" name="Oval 11"/>
            <p:cNvSpPr>
              <a:spLocks noChangeArrowheads="1"/>
            </p:cNvSpPr>
            <p:nvPr/>
          </p:nvSpPr>
          <p:spPr bwMode="auto">
            <a:xfrm rot="-2791068">
              <a:off x="2544" y="2640"/>
              <a:ext cx="672" cy="1440"/>
            </a:xfrm>
            <a:prstGeom prst="ellipse">
              <a:avLst/>
            </a:prstGeom>
            <a:solidFill>
              <a:schemeClr val="bg1"/>
            </a:solidFill>
            <a:ln w="9525" algn="ctr">
              <a:solidFill>
                <a:srgbClr val="FF9900"/>
              </a:solidFill>
              <a:prstDash val="dash"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en-US">
                <a:solidFill>
                  <a:srgbClr val="FF9900"/>
                </a:solidFill>
              </a:endParaRPr>
            </a:p>
          </p:txBody>
        </p:sp>
        <p:grpSp>
          <p:nvGrpSpPr>
            <p:cNvPr id="7" name="Group 12"/>
            <p:cNvGrpSpPr>
              <a:grpSpLocks/>
            </p:cNvGrpSpPr>
            <p:nvPr/>
          </p:nvGrpSpPr>
          <p:grpSpPr bwMode="auto">
            <a:xfrm>
              <a:off x="2304" y="2832"/>
              <a:ext cx="528" cy="528"/>
              <a:chOff x="4704" y="3312"/>
              <a:chExt cx="528" cy="528"/>
            </a:xfrm>
          </p:grpSpPr>
          <p:sp>
            <p:nvSpPr>
              <p:cNvPr id="15403" name="Rectangle 13"/>
              <p:cNvSpPr>
                <a:spLocks noChangeArrowheads="1"/>
              </p:cNvSpPr>
              <p:nvPr/>
            </p:nvSpPr>
            <p:spPr bwMode="auto">
              <a:xfrm>
                <a:off x="4704" y="3576"/>
                <a:ext cx="528" cy="264"/>
              </a:xfrm>
              <a:prstGeom prst="rect">
                <a:avLst/>
              </a:prstGeom>
              <a:gradFill rotWithShape="1">
                <a:gsLst>
                  <a:gs pos="0">
                    <a:srgbClr val="0066FF"/>
                  </a:gs>
                  <a:gs pos="100000">
                    <a:srgbClr val="002F76"/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66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71022" name="Text Box 14"/>
              <p:cNvSpPr txBox="1">
                <a:spLocks noChangeArrowheads="1"/>
              </p:cNvSpPr>
              <p:nvPr/>
            </p:nvSpPr>
            <p:spPr bwMode="auto">
              <a:xfrm>
                <a:off x="4704" y="3600"/>
                <a:ext cx="52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  <a:flatTx/>
              </a:bodyPr>
              <a:lstStyle/>
              <a:p>
                <a:pPr>
                  <a:defRPr/>
                </a:pPr>
                <a:r>
                  <a:rPr lang="en-US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cmsd</a:t>
                </a:r>
              </a:p>
            </p:txBody>
          </p:sp>
          <p:sp>
            <p:nvSpPr>
              <p:cNvPr id="15405" name="Rectangle 15"/>
              <p:cNvSpPr>
                <a:spLocks noChangeArrowheads="1"/>
              </p:cNvSpPr>
              <p:nvPr/>
            </p:nvSpPr>
            <p:spPr bwMode="auto">
              <a:xfrm>
                <a:off x="4704" y="3312"/>
                <a:ext cx="528" cy="264"/>
              </a:xfrm>
              <a:prstGeom prst="rect">
                <a:avLst/>
              </a:prstGeom>
              <a:gradFill rotWithShape="1">
                <a:gsLst>
                  <a:gs pos="0">
                    <a:srgbClr val="00FF00"/>
                  </a:gs>
                  <a:gs pos="100000">
                    <a:srgbClr val="007600"/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FF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71024" name="Text Box 16"/>
              <p:cNvSpPr txBox="1">
                <a:spLocks noChangeArrowheads="1"/>
              </p:cNvSpPr>
              <p:nvPr/>
            </p:nvSpPr>
            <p:spPr bwMode="auto">
              <a:xfrm>
                <a:off x="4704" y="3312"/>
                <a:ext cx="52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  <a:flatTx/>
              </a:bodyPr>
              <a:lstStyle/>
              <a:p>
                <a:pPr>
                  <a:defRPr/>
                </a:pPr>
                <a:r>
                  <a:rPr lang="en-US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xrootd</a:t>
                </a:r>
              </a:p>
            </p:txBody>
          </p:sp>
        </p:grpSp>
        <p:sp>
          <p:nvSpPr>
            <p:cNvPr id="15402" name="Text Box 25"/>
            <p:cNvSpPr txBox="1">
              <a:spLocks noChangeArrowheads="1"/>
            </p:cNvSpPr>
            <p:nvPr/>
          </p:nvSpPr>
          <p:spPr bwMode="auto">
            <a:xfrm>
              <a:off x="2835" y="3408"/>
              <a:ext cx="474" cy="36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dirty="0" smtClean="0"/>
                <a:t>UOM</a:t>
              </a:r>
            </a:p>
            <a:p>
              <a:pPr algn="ctr"/>
              <a:r>
                <a:rPr lang="en-US" sz="1400" dirty="0" smtClean="0"/>
                <a:t>Cluster</a:t>
              </a:r>
              <a:endParaRPr lang="en-US" sz="1400" dirty="0"/>
            </a:p>
          </p:txBody>
        </p:sp>
      </p:grpSp>
      <p:grpSp>
        <p:nvGrpSpPr>
          <p:cNvPr id="8" name="Group 36"/>
          <p:cNvGrpSpPr>
            <a:grpSpLocks/>
          </p:cNvGrpSpPr>
          <p:nvPr/>
        </p:nvGrpSpPr>
        <p:grpSpPr bwMode="auto">
          <a:xfrm>
            <a:off x="2963863" y="1752600"/>
            <a:ext cx="1676400" cy="1295400"/>
            <a:chOff x="1867" y="1104"/>
            <a:chExt cx="1056" cy="816"/>
          </a:xfrm>
        </p:grpSpPr>
        <p:sp>
          <p:nvSpPr>
            <p:cNvPr id="15393" name="Oval 31" descr="Canvas"/>
            <p:cNvSpPr>
              <a:spLocks noChangeArrowheads="1"/>
            </p:cNvSpPr>
            <p:nvPr/>
          </p:nvSpPr>
          <p:spPr bwMode="auto">
            <a:xfrm rot="-2791068">
              <a:off x="2059" y="948"/>
              <a:ext cx="672" cy="1056"/>
            </a:xfrm>
            <a:prstGeom prst="ellipse">
              <a:avLst/>
            </a:prstGeom>
            <a:blipFill dpi="0" rotWithShape="1">
              <a:blip r:embed="rId2" cstate="print"/>
              <a:srcRect/>
              <a:tile tx="0" ty="0" sx="100000" sy="100000" flip="none" algn="tl"/>
            </a:blipFill>
            <a:ln w="9525" algn="ctr">
              <a:solidFill>
                <a:srgbClr val="FF9900"/>
              </a:solidFill>
              <a:prstDash val="dash"/>
              <a:round/>
              <a:headEnd/>
              <a:tailEnd/>
            </a:ln>
          </p:spPr>
          <p:txBody>
            <a:bodyPr vert="eaVert" wrap="none" anchor="ctr"/>
            <a:lstStyle/>
            <a:p>
              <a:endParaRPr lang="en-US">
                <a:solidFill>
                  <a:srgbClr val="FF9900"/>
                </a:solidFill>
              </a:endParaRPr>
            </a:p>
          </p:txBody>
        </p:sp>
        <p:grpSp>
          <p:nvGrpSpPr>
            <p:cNvPr id="9" name="Group 26"/>
            <p:cNvGrpSpPr>
              <a:grpSpLocks/>
            </p:cNvGrpSpPr>
            <p:nvPr/>
          </p:nvGrpSpPr>
          <p:grpSpPr bwMode="auto">
            <a:xfrm>
              <a:off x="2304" y="1392"/>
              <a:ext cx="528" cy="528"/>
              <a:chOff x="4704" y="3312"/>
              <a:chExt cx="528" cy="528"/>
            </a:xfrm>
          </p:grpSpPr>
          <p:sp>
            <p:nvSpPr>
              <p:cNvPr id="15396" name="Rectangle 27"/>
              <p:cNvSpPr>
                <a:spLocks noChangeArrowheads="1"/>
              </p:cNvSpPr>
              <p:nvPr/>
            </p:nvSpPr>
            <p:spPr bwMode="auto">
              <a:xfrm>
                <a:off x="4704" y="3576"/>
                <a:ext cx="528" cy="264"/>
              </a:xfrm>
              <a:prstGeom prst="rect">
                <a:avLst/>
              </a:prstGeom>
              <a:gradFill rotWithShape="1">
                <a:gsLst>
                  <a:gs pos="0">
                    <a:srgbClr val="0066FF"/>
                  </a:gs>
                  <a:gs pos="100000">
                    <a:srgbClr val="002F76"/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66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71036" name="Text Box 28"/>
              <p:cNvSpPr txBox="1">
                <a:spLocks noChangeArrowheads="1"/>
              </p:cNvSpPr>
              <p:nvPr/>
            </p:nvSpPr>
            <p:spPr bwMode="auto">
              <a:xfrm>
                <a:off x="4704" y="3600"/>
                <a:ext cx="52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  <a:flatTx/>
              </a:bodyPr>
              <a:lstStyle/>
              <a:p>
                <a:pPr>
                  <a:defRPr/>
                </a:pPr>
                <a:r>
                  <a:rPr lang="en-US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cmsd</a:t>
                </a:r>
              </a:p>
            </p:txBody>
          </p:sp>
          <p:sp>
            <p:nvSpPr>
              <p:cNvPr id="15398" name="Rectangle 29"/>
              <p:cNvSpPr>
                <a:spLocks noChangeArrowheads="1"/>
              </p:cNvSpPr>
              <p:nvPr/>
            </p:nvSpPr>
            <p:spPr bwMode="auto">
              <a:xfrm>
                <a:off x="4704" y="3312"/>
                <a:ext cx="528" cy="264"/>
              </a:xfrm>
              <a:prstGeom prst="rect">
                <a:avLst/>
              </a:prstGeom>
              <a:gradFill rotWithShape="1">
                <a:gsLst>
                  <a:gs pos="0">
                    <a:srgbClr val="00FF00"/>
                  </a:gs>
                  <a:gs pos="100000">
                    <a:srgbClr val="007600"/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FF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171038" name="Text Box 30"/>
              <p:cNvSpPr txBox="1">
                <a:spLocks noChangeArrowheads="1"/>
              </p:cNvSpPr>
              <p:nvPr/>
            </p:nvSpPr>
            <p:spPr bwMode="auto">
              <a:xfrm>
                <a:off x="4704" y="3312"/>
                <a:ext cx="528" cy="231"/>
              </a:xfrm>
              <a:prstGeom prst="rect">
                <a:avLst/>
              </a:prstGeom>
              <a:noFill/>
              <a:ln w="12700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  <a:flatTx/>
              </a:bodyPr>
              <a:lstStyle/>
              <a:p>
                <a:pPr>
                  <a:defRPr/>
                </a:pPr>
                <a:r>
                  <a:rPr lang="en-US">
                    <a:effectLst>
                      <a:outerShdw blurRad="38100" dist="38100" dir="2700000" algn="tl">
                        <a:srgbClr val="000000"/>
                      </a:outerShdw>
                    </a:effectLst>
                  </a:rPr>
                  <a:t>xrootd</a:t>
                </a:r>
              </a:p>
            </p:txBody>
          </p:sp>
        </p:grpSp>
        <p:sp>
          <p:nvSpPr>
            <p:cNvPr id="15395" name="Text Box 32"/>
            <p:cNvSpPr txBox="1">
              <a:spLocks noChangeArrowheads="1"/>
            </p:cNvSpPr>
            <p:nvPr/>
          </p:nvSpPr>
          <p:spPr bwMode="auto">
            <a:xfrm>
              <a:off x="1920" y="1104"/>
              <a:ext cx="511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/>
                <a:t>BNL</a:t>
              </a:r>
            </a:p>
          </p:txBody>
        </p:sp>
      </p:grpSp>
      <p:grpSp>
        <p:nvGrpSpPr>
          <p:cNvPr id="10" name="Group 57"/>
          <p:cNvGrpSpPr>
            <a:grpSpLocks/>
          </p:cNvGrpSpPr>
          <p:nvPr/>
        </p:nvGrpSpPr>
        <p:grpSpPr bwMode="auto">
          <a:xfrm>
            <a:off x="1828800" y="3033713"/>
            <a:ext cx="4648200" cy="2103437"/>
            <a:chOff x="1152" y="1911"/>
            <a:chExt cx="2928" cy="1325"/>
          </a:xfrm>
        </p:grpSpPr>
        <p:sp>
          <p:nvSpPr>
            <p:cNvPr id="15390" name="Line 37"/>
            <p:cNvSpPr>
              <a:spLocks noChangeShapeType="1"/>
            </p:cNvSpPr>
            <p:nvPr/>
          </p:nvSpPr>
          <p:spPr bwMode="auto">
            <a:xfrm flipV="1">
              <a:off x="1152" y="1920"/>
              <a:ext cx="1152" cy="120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5391" name="Line 38"/>
            <p:cNvSpPr>
              <a:spLocks noChangeShapeType="1"/>
            </p:cNvSpPr>
            <p:nvPr/>
          </p:nvSpPr>
          <p:spPr bwMode="auto">
            <a:xfrm flipH="1" flipV="1">
              <a:off x="2832" y="1920"/>
              <a:ext cx="1248" cy="12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US"/>
            </a:p>
          </p:txBody>
        </p:sp>
        <p:cxnSp>
          <p:nvCxnSpPr>
            <p:cNvPr id="15392" name="AutoShape 44"/>
            <p:cNvCxnSpPr>
              <a:cxnSpLocks noChangeShapeType="1"/>
              <a:stCxn id="171022" idx="1"/>
              <a:endCxn id="171036" idx="2"/>
            </p:cNvCxnSpPr>
            <p:nvPr/>
          </p:nvCxnSpPr>
          <p:spPr bwMode="auto">
            <a:xfrm rot="10800000" flipH="1">
              <a:off x="2304" y="1911"/>
              <a:ext cx="264" cy="1325"/>
            </a:xfrm>
            <a:prstGeom prst="curvedConnector4">
              <a:avLst>
                <a:gd name="adj1" fmla="val -54546"/>
                <a:gd name="adj2" fmla="val 54417"/>
              </a:avLst>
            </a:prstGeom>
            <a:noFill/>
            <a:ln w="57150">
              <a:solidFill>
                <a:schemeClr val="tx1"/>
              </a:solidFill>
              <a:round/>
              <a:headEnd/>
              <a:tailEnd type="triangle" w="med" len="med"/>
            </a:ln>
          </p:spPr>
        </p:cxnSp>
      </p:grpSp>
      <p:sp>
        <p:nvSpPr>
          <p:cNvPr id="171053" name="Text Box 45"/>
          <p:cNvSpPr txBox="1">
            <a:spLocks noChangeArrowheads="1"/>
          </p:cNvSpPr>
          <p:nvPr/>
        </p:nvSpPr>
        <p:spPr bwMode="auto">
          <a:xfrm>
            <a:off x="4724400" y="1773238"/>
            <a:ext cx="3490913" cy="584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 dirty="0" err="1">
                <a:solidFill>
                  <a:srgbClr val="000000"/>
                </a:solidFill>
              </a:rPr>
              <a:t>all.role</a:t>
            </a:r>
            <a:r>
              <a:rPr lang="en-US" sz="1600" dirty="0">
                <a:solidFill>
                  <a:srgbClr val="000000"/>
                </a:solidFill>
              </a:rPr>
              <a:t> meta manager</a:t>
            </a:r>
          </a:p>
          <a:p>
            <a:r>
              <a:rPr lang="en-US" sz="1600" dirty="0" err="1">
                <a:solidFill>
                  <a:srgbClr val="000000"/>
                </a:solidFill>
              </a:rPr>
              <a:t>all.manager</a:t>
            </a:r>
            <a:r>
              <a:rPr lang="en-US" sz="1600" dirty="0">
                <a:solidFill>
                  <a:srgbClr val="000000"/>
                </a:solidFill>
              </a:rPr>
              <a:t> meta atlas.bnl.gov:1312</a:t>
            </a:r>
          </a:p>
        </p:txBody>
      </p:sp>
      <p:sp>
        <p:nvSpPr>
          <p:cNvPr id="171068" name="Text Box 60"/>
          <p:cNvSpPr txBox="1">
            <a:spLocks noChangeArrowheads="1"/>
          </p:cNvSpPr>
          <p:nvPr/>
        </p:nvSpPr>
        <p:spPr bwMode="auto">
          <a:xfrm>
            <a:off x="4876800" y="2438400"/>
            <a:ext cx="1920875" cy="461963"/>
          </a:xfrm>
          <a:prstGeom prst="rect">
            <a:avLst/>
          </a:prstGeom>
          <a:noFill/>
          <a:ln w="38100" algn="ctr">
            <a:solidFill>
              <a:srgbClr val="33CC33"/>
            </a:solidFill>
            <a:prstDash val="dash"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dirty="0">
                <a:solidFill>
                  <a:srgbClr val="000000"/>
                </a:solidFill>
              </a:rPr>
              <a:t>Meta Managers can be </a:t>
            </a:r>
          </a:p>
          <a:p>
            <a:pPr algn="ctr"/>
            <a:r>
              <a:rPr lang="en-US" sz="1200" dirty="0">
                <a:solidFill>
                  <a:srgbClr val="000000"/>
                </a:solidFill>
              </a:rPr>
              <a:t>geographically replicated!</a:t>
            </a:r>
          </a:p>
        </p:txBody>
      </p:sp>
      <p:grpSp>
        <p:nvGrpSpPr>
          <p:cNvPr id="11" name="Group 53"/>
          <p:cNvGrpSpPr>
            <a:grpSpLocks/>
          </p:cNvGrpSpPr>
          <p:nvPr/>
        </p:nvGrpSpPr>
        <p:grpSpPr bwMode="auto">
          <a:xfrm>
            <a:off x="457200" y="5786437"/>
            <a:ext cx="8310563" cy="461963"/>
            <a:chOff x="624" y="3600"/>
            <a:chExt cx="5235" cy="291"/>
          </a:xfrm>
        </p:grpSpPr>
        <p:sp>
          <p:nvSpPr>
            <p:cNvPr id="15378" name="Text Box 54"/>
            <p:cNvSpPr txBox="1">
              <a:spLocks noChangeArrowheads="1"/>
            </p:cNvSpPr>
            <p:nvPr/>
          </p:nvSpPr>
          <p:spPr bwMode="auto">
            <a:xfrm>
              <a:off x="624" y="3600"/>
              <a:ext cx="1673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1200" dirty="0">
                <a:solidFill>
                  <a:srgbClr val="000000"/>
                </a:solidFill>
              </a:endParaRPr>
            </a:p>
            <a:p>
              <a:r>
                <a:rPr lang="en-US" sz="1200" dirty="0" err="1">
                  <a:solidFill>
                    <a:srgbClr val="000000"/>
                  </a:solidFill>
                </a:rPr>
                <a:t>all.manager</a:t>
              </a:r>
              <a:r>
                <a:rPr lang="en-US" sz="1200" dirty="0">
                  <a:solidFill>
                    <a:srgbClr val="000000"/>
                  </a:solidFill>
                </a:rPr>
                <a:t> meta atlas.bnl.gov:1312</a:t>
              </a:r>
            </a:p>
          </p:txBody>
        </p:sp>
        <p:sp>
          <p:nvSpPr>
            <p:cNvPr id="15379" name="Text Box 55"/>
            <p:cNvSpPr txBox="1">
              <a:spLocks noChangeArrowheads="1"/>
            </p:cNvSpPr>
            <p:nvPr/>
          </p:nvSpPr>
          <p:spPr bwMode="auto">
            <a:xfrm>
              <a:off x="2429" y="3600"/>
              <a:ext cx="1673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1200" dirty="0">
                <a:solidFill>
                  <a:srgbClr val="000000"/>
                </a:solidFill>
              </a:endParaRPr>
            </a:p>
            <a:p>
              <a:r>
                <a:rPr lang="en-US" sz="1200" dirty="0" err="1">
                  <a:solidFill>
                    <a:srgbClr val="000000"/>
                  </a:solidFill>
                </a:rPr>
                <a:t>all.manager</a:t>
              </a:r>
              <a:r>
                <a:rPr lang="en-US" sz="1200" dirty="0">
                  <a:solidFill>
                    <a:srgbClr val="000000"/>
                  </a:solidFill>
                </a:rPr>
                <a:t> meta atlas.bnl.gov:1312</a:t>
              </a:r>
            </a:p>
          </p:txBody>
        </p:sp>
        <p:sp>
          <p:nvSpPr>
            <p:cNvPr id="15380" name="Text Box 56"/>
            <p:cNvSpPr txBox="1">
              <a:spLocks noChangeArrowheads="1"/>
            </p:cNvSpPr>
            <p:nvPr/>
          </p:nvSpPr>
          <p:spPr bwMode="auto">
            <a:xfrm>
              <a:off x="4186" y="3600"/>
              <a:ext cx="1673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endParaRPr lang="en-US" sz="1200" dirty="0">
                <a:solidFill>
                  <a:srgbClr val="000000"/>
                </a:solidFill>
              </a:endParaRPr>
            </a:p>
            <a:p>
              <a:r>
                <a:rPr lang="en-US" sz="1200" dirty="0" err="1">
                  <a:solidFill>
                    <a:srgbClr val="000000"/>
                  </a:solidFill>
                </a:rPr>
                <a:t>all.manager</a:t>
              </a:r>
              <a:r>
                <a:rPr lang="en-US" sz="1200" dirty="0">
                  <a:solidFill>
                    <a:srgbClr val="000000"/>
                  </a:solidFill>
                </a:rPr>
                <a:t> meta atlas.bnl.gov:1312</a:t>
              </a:r>
            </a:p>
          </p:txBody>
        </p:sp>
      </p:grpSp>
      <p:grpSp>
        <p:nvGrpSpPr>
          <p:cNvPr id="12" name="Group 52"/>
          <p:cNvGrpSpPr>
            <a:grpSpLocks/>
          </p:cNvGrpSpPr>
          <p:nvPr/>
        </p:nvGrpSpPr>
        <p:grpSpPr bwMode="auto">
          <a:xfrm>
            <a:off x="466725" y="5786438"/>
            <a:ext cx="6937375" cy="461963"/>
            <a:chOff x="624" y="3645"/>
            <a:chExt cx="4370" cy="291"/>
          </a:xfrm>
        </p:grpSpPr>
        <p:sp>
          <p:nvSpPr>
            <p:cNvPr id="15375" name="Text Box 46"/>
            <p:cNvSpPr txBox="1">
              <a:spLocks noChangeArrowheads="1"/>
            </p:cNvSpPr>
            <p:nvPr/>
          </p:nvSpPr>
          <p:spPr bwMode="auto">
            <a:xfrm>
              <a:off x="624" y="3645"/>
              <a:ext cx="808" cy="174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dirty="0" err="1">
                  <a:solidFill>
                    <a:srgbClr val="000000"/>
                  </a:solidFill>
                </a:rPr>
                <a:t>all.role</a:t>
              </a:r>
              <a:r>
                <a:rPr lang="en-US" sz="1200" dirty="0">
                  <a:solidFill>
                    <a:srgbClr val="000000"/>
                  </a:solidFill>
                </a:rPr>
                <a:t> manager</a:t>
              </a:r>
            </a:p>
          </p:txBody>
        </p:sp>
        <p:sp>
          <p:nvSpPr>
            <p:cNvPr id="15376" name="Text Box 47"/>
            <p:cNvSpPr txBox="1">
              <a:spLocks noChangeArrowheads="1"/>
            </p:cNvSpPr>
            <p:nvPr/>
          </p:nvSpPr>
          <p:spPr bwMode="auto">
            <a:xfrm>
              <a:off x="2429" y="3645"/>
              <a:ext cx="808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all.role manager</a:t>
              </a:r>
            </a:p>
            <a:p>
              <a:endParaRPr lang="en-US" sz="1200">
                <a:solidFill>
                  <a:srgbClr val="000000"/>
                </a:solidFill>
              </a:endParaRPr>
            </a:p>
          </p:txBody>
        </p:sp>
        <p:sp>
          <p:nvSpPr>
            <p:cNvPr id="15377" name="Text Box 48"/>
            <p:cNvSpPr txBox="1">
              <a:spLocks noChangeArrowheads="1"/>
            </p:cNvSpPr>
            <p:nvPr/>
          </p:nvSpPr>
          <p:spPr bwMode="auto">
            <a:xfrm>
              <a:off x="4186" y="3645"/>
              <a:ext cx="808" cy="29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>
                  <a:solidFill>
                    <a:srgbClr val="000000"/>
                  </a:solidFill>
                </a:rPr>
                <a:t>all.role manager</a:t>
              </a:r>
            </a:p>
            <a:p>
              <a:endParaRPr lang="en-US" sz="1200">
                <a:solidFill>
                  <a:srgbClr val="000000"/>
                </a:solidFill>
              </a:endParaRPr>
            </a:p>
          </p:txBody>
        </p:sp>
      </p:grpSp>
      <p:sp>
        <p:nvSpPr>
          <p:cNvPr id="54" name="TextBox 53"/>
          <p:cNvSpPr txBox="1"/>
          <p:nvPr/>
        </p:nvSpPr>
        <p:spPr>
          <a:xfrm>
            <a:off x="213799" y="2743200"/>
            <a:ext cx="32239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err="1" smtClean="0">
                <a:solidFill>
                  <a:srgbClr val="C00000"/>
                </a:solidFill>
              </a:rPr>
              <a:t>xrdcp</a:t>
            </a:r>
            <a:r>
              <a:rPr lang="en-US" sz="1200" b="1" dirty="0" smtClean="0">
                <a:solidFill>
                  <a:srgbClr val="C00000"/>
                </a:solidFill>
              </a:rPr>
              <a:t> –x xroot://atlas.bnl.gov//myfile /</a:t>
            </a:r>
            <a:r>
              <a:rPr lang="en-US" sz="1200" b="1" dirty="0" err="1" smtClean="0">
                <a:solidFill>
                  <a:srgbClr val="C00000"/>
                </a:solidFill>
              </a:rPr>
              <a:t>tmp</a:t>
            </a:r>
            <a:endParaRPr lang="en-US" sz="1200" b="1" dirty="0">
              <a:solidFill>
                <a:srgbClr val="C00000"/>
              </a:solidFill>
            </a:endParaRPr>
          </a:p>
        </p:txBody>
      </p:sp>
      <p:grpSp>
        <p:nvGrpSpPr>
          <p:cNvPr id="13" name="Group 73"/>
          <p:cNvGrpSpPr/>
          <p:nvPr/>
        </p:nvGrpSpPr>
        <p:grpSpPr>
          <a:xfrm>
            <a:off x="1752600" y="5105400"/>
            <a:ext cx="3491379" cy="276999"/>
            <a:chOff x="1752600" y="5105400"/>
            <a:chExt cx="3491379" cy="276999"/>
          </a:xfrm>
        </p:grpSpPr>
        <p:sp>
          <p:nvSpPr>
            <p:cNvPr id="55" name="TextBox 54"/>
            <p:cNvSpPr txBox="1"/>
            <p:nvPr/>
          </p:nvSpPr>
          <p:spPr>
            <a:xfrm>
              <a:off x="1752600" y="5105400"/>
              <a:ext cx="67197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C00000"/>
                  </a:solidFill>
                </a:rPr>
                <a:t>/</a:t>
              </a:r>
              <a:r>
                <a:rPr lang="en-US" sz="1200" b="1" dirty="0" err="1" smtClean="0">
                  <a:solidFill>
                    <a:srgbClr val="C00000"/>
                  </a:solidFill>
                </a:rPr>
                <a:t>myfile</a:t>
              </a:r>
              <a:endParaRPr lang="en-US" sz="1200" b="1" dirty="0">
                <a:solidFill>
                  <a:srgbClr val="C00000"/>
                </a:solidFill>
              </a:endParaRPr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4572000" y="5105400"/>
              <a:ext cx="67197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>
                  <a:solidFill>
                    <a:srgbClr val="C00000"/>
                  </a:solidFill>
                </a:rPr>
                <a:t>/</a:t>
              </a:r>
              <a:r>
                <a:rPr lang="en-US" sz="1200" b="1" dirty="0" err="1" smtClean="0">
                  <a:solidFill>
                    <a:srgbClr val="C00000"/>
                  </a:solidFill>
                </a:rPr>
                <a:t>myfile</a:t>
              </a:r>
              <a:endParaRPr lang="en-US" sz="1200" b="1" dirty="0">
                <a:solidFill>
                  <a:srgbClr val="C00000"/>
                </a:solidFill>
              </a:endParaRPr>
            </a:p>
          </p:txBody>
        </p:sp>
      </p:grpSp>
      <p:grpSp>
        <p:nvGrpSpPr>
          <p:cNvPr id="14" name="Group 75"/>
          <p:cNvGrpSpPr/>
          <p:nvPr/>
        </p:nvGrpSpPr>
        <p:grpSpPr>
          <a:xfrm>
            <a:off x="381001" y="2971800"/>
            <a:ext cx="3276599" cy="1707357"/>
            <a:chOff x="381001" y="2971800"/>
            <a:chExt cx="3276599" cy="1707357"/>
          </a:xfrm>
        </p:grpSpPr>
        <p:cxnSp>
          <p:nvCxnSpPr>
            <p:cNvPr id="68" name="Elbow Connector 67"/>
            <p:cNvCxnSpPr/>
            <p:nvPr/>
          </p:nvCxnSpPr>
          <p:spPr>
            <a:xfrm rot="16200000" flipV="1">
              <a:off x="609600" y="2971800"/>
              <a:ext cx="914400" cy="914400"/>
            </a:xfrm>
            <a:prstGeom prst="bentConnector3">
              <a:avLst>
                <a:gd name="adj1" fmla="val 50000"/>
              </a:avLst>
            </a:prstGeom>
            <a:ln w="38100">
              <a:solidFill>
                <a:srgbClr val="0099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Elbow Connector 61"/>
            <p:cNvCxnSpPr/>
            <p:nvPr/>
          </p:nvCxnSpPr>
          <p:spPr>
            <a:xfrm rot="16200000" flipV="1">
              <a:off x="152401" y="3200400"/>
              <a:ext cx="1371600" cy="914400"/>
            </a:xfrm>
            <a:prstGeom prst="bentConnector3">
              <a:avLst>
                <a:gd name="adj1" fmla="val 50000"/>
              </a:avLst>
            </a:prstGeom>
            <a:ln w="38100">
              <a:solidFill>
                <a:srgbClr val="0099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Elbow Connector 70"/>
            <p:cNvCxnSpPr>
              <a:endCxn id="171024" idx="1"/>
            </p:cNvCxnSpPr>
            <p:nvPr/>
          </p:nvCxnSpPr>
          <p:spPr>
            <a:xfrm>
              <a:off x="1524000" y="3886200"/>
              <a:ext cx="2133600" cy="792957"/>
            </a:xfrm>
            <a:prstGeom prst="bentConnector3">
              <a:avLst>
                <a:gd name="adj1" fmla="val 50000"/>
              </a:avLst>
            </a:prstGeom>
            <a:ln w="38100">
              <a:solidFill>
                <a:srgbClr val="0099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73" name="Shape 72"/>
          <p:cNvCxnSpPr/>
          <p:nvPr/>
        </p:nvCxnSpPr>
        <p:spPr>
          <a:xfrm rot="5400000" flipH="1" flipV="1">
            <a:off x="2568049" y="1729849"/>
            <a:ext cx="381000" cy="1645702"/>
          </a:xfrm>
          <a:prstGeom prst="bentConnector2">
            <a:avLst/>
          </a:prstGeom>
          <a:ln w="38100">
            <a:solidFill>
              <a:srgbClr val="0099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100"/>
                                        <p:tgtEl>
                                          <p:spTgt spid="17105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100"/>
                                        <p:tgtEl>
                                          <p:spTgt spid="17105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100"/>
                                        <p:tgtEl>
                                          <p:spTgt spid="17105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3650"/>
                            </p:stCondLst>
                            <p:childTnLst>
                              <p:par>
                                <p:cTn id="38" presetID="3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650"/>
                            </p:stCondLst>
                            <p:childTnLst>
                              <p:par>
                                <p:cTn id="4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770" decel="100000"/>
                                        <p:tgtEl>
                                          <p:spTgt spid="17106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1" dur="770" decel="100000"/>
                                        <p:tgtEl>
                                          <p:spTgt spid="17106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106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3" dur="770" fill="hold"/>
                                        <p:tgtEl>
                                          <p:spTgt spid="171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10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5" dur="770" fill="hold"/>
                                        <p:tgtEl>
                                          <p:spTgt spid="171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710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900"/>
                            </p:stCondLst>
                            <p:childTnLst>
                              <p:par>
                                <p:cTn id="6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770" decel="100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3" dur="770" decel="100000"/>
                                        <p:tgtEl>
                                          <p:spTgt spid="1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7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75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7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77" dur="77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7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000"/>
                            </p:stCondLst>
                            <p:childTnLst>
                              <p:par>
                                <p:cTn id="80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4000"/>
                            </p:stCondLst>
                            <p:childTnLst>
                              <p:par>
                                <p:cTn id="84" presetID="50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1053" grpId="0"/>
      <p:bldP spid="171068" grpId="0" animBg="1"/>
      <p:bldP spid="5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3C2192F6-3528-48C6-BBF0-BEACDBEC9E3C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100" name="Rectangle 2" descr="Large confetti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284163"/>
            <a:ext cx="7646988" cy="1143000"/>
          </a:xfrm>
        </p:spPr>
        <p:txBody>
          <a:bodyPr/>
          <a:lstStyle/>
          <a:p>
            <a:pPr eaLnBrk="1" hangingPunct="1"/>
            <a:r>
              <a:rPr lang="en-US" sz="4800" b="1" smtClean="0">
                <a:solidFill>
                  <a:srgbClr val="000000"/>
                </a:solidFill>
              </a:rPr>
              <a:t>Outline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828800"/>
            <a:ext cx="8305800" cy="43434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0000"/>
                </a:solidFill>
              </a:rPr>
              <a:t>System Overview</a:t>
            </a:r>
          </a:p>
          <a:p>
            <a:pPr lvl="1" eaLnBrk="1" hangingPunct="1"/>
            <a:r>
              <a:rPr lang="en-US" dirty="0" smtClean="0">
                <a:solidFill>
                  <a:srgbClr val="000000"/>
                </a:solidFill>
              </a:rPr>
              <a:t>What’s it made of and how it works</a:t>
            </a:r>
          </a:p>
          <a:p>
            <a:pPr eaLnBrk="1" hangingPunct="1"/>
            <a:r>
              <a:rPr lang="en-US" dirty="0" smtClean="0">
                <a:solidFill>
                  <a:srgbClr val="000000"/>
                </a:solidFill>
              </a:rPr>
              <a:t>Opportunistic Clustering</a:t>
            </a:r>
          </a:p>
          <a:p>
            <a:pPr lvl="1" eaLnBrk="1" hangingPunct="1"/>
            <a:r>
              <a:rPr lang="en-US" dirty="0" smtClean="0">
                <a:solidFill>
                  <a:srgbClr val="000000"/>
                </a:solidFill>
              </a:rPr>
              <a:t>Batch nodes as data providers</a:t>
            </a:r>
          </a:p>
          <a:p>
            <a:pPr eaLnBrk="1" hangingPunct="1"/>
            <a:r>
              <a:rPr lang="en-US" dirty="0" smtClean="0">
                <a:solidFill>
                  <a:srgbClr val="000000"/>
                </a:solidFill>
              </a:rPr>
              <a:t>Expansive Clustering</a:t>
            </a:r>
          </a:p>
          <a:p>
            <a:pPr lvl="1" eaLnBrk="1" hangingPunct="1"/>
            <a:r>
              <a:rPr lang="en-US" dirty="0" smtClean="0">
                <a:solidFill>
                  <a:srgbClr val="000000"/>
                </a:solidFill>
              </a:rPr>
              <a:t>Federation for speed and fault tolerance</a:t>
            </a:r>
          </a:p>
          <a:p>
            <a:pPr lvl="2" eaLnBrk="1" hangingPunct="1"/>
            <a:r>
              <a:rPr lang="en-US" dirty="0" smtClean="0">
                <a:solidFill>
                  <a:srgbClr val="000000"/>
                </a:solidFill>
              </a:rPr>
              <a:t>The Virtual Mass Storage System</a:t>
            </a:r>
          </a:p>
          <a:p>
            <a:pPr eaLnBrk="1" hangingPunct="1"/>
            <a:r>
              <a:rPr lang="en-US" dirty="0" smtClean="0">
                <a:solidFill>
                  <a:srgbClr val="000000"/>
                </a:solidFill>
              </a:rPr>
              <a:t>Fullness </a:t>
            </a:r>
            <a:r>
              <a:rPr lang="en-US" dirty="0" err="1" smtClean="0">
                <a:solidFill>
                  <a:srgbClr val="000000"/>
                </a:solidFill>
              </a:rPr>
              <a:t>vs</a:t>
            </a:r>
            <a:r>
              <a:rPr lang="en-US" dirty="0" smtClean="0">
                <a:solidFill>
                  <a:srgbClr val="000000"/>
                </a:solidFill>
              </a:rPr>
              <a:t> Simplification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C4E2BAFF-11CC-4B1D-883E-414E4BE94068}" type="slidenum">
              <a:rPr lang="en-US"/>
              <a:pPr>
                <a:defRPr/>
              </a:pPr>
              <a:t>20</a:t>
            </a:fld>
            <a:endParaRPr lang="en-US"/>
          </a:p>
        </p:txBody>
      </p:sp>
      <p:sp>
        <p:nvSpPr>
          <p:cNvPr id="51204" name="Title 1" descr="Large confetti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/>
            <a:r>
              <a:rPr lang="en-US" b="1" smtClean="0">
                <a:solidFill>
                  <a:srgbClr val="191919"/>
                </a:solidFill>
              </a:rPr>
              <a:t>Improved WAN Transfer</a:t>
            </a:r>
          </a:p>
        </p:txBody>
      </p:sp>
      <p:sp>
        <p:nvSpPr>
          <p:cNvPr id="51205" name="Content Placeholder 2"/>
          <p:cNvSpPr>
            <a:spLocks noGrp="1"/>
          </p:cNvSpPr>
          <p:nvPr>
            <p:ph idx="4294967295"/>
          </p:nvPr>
        </p:nvSpPr>
        <p:spPr>
          <a:xfrm>
            <a:off x="457200" y="1676400"/>
            <a:ext cx="8458200" cy="4876800"/>
          </a:xfrm>
        </p:spPr>
        <p:txBody>
          <a:bodyPr/>
          <a:lstStyle/>
          <a:p>
            <a:pPr eaLnBrk="1" hangingPunct="1">
              <a:lnSpc>
                <a:spcPts val="3000"/>
              </a:lnSpc>
              <a:spcBef>
                <a:spcPct val="10000"/>
              </a:spcBef>
            </a:pPr>
            <a:r>
              <a:rPr lang="en-US" dirty="0" smtClean="0">
                <a:solidFill>
                  <a:srgbClr val="191919"/>
                </a:solidFill>
              </a:rPr>
              <a:t>The xrootd already supports parallel TCP paths</a:t>
            </a:r>
            <a:endParaRPr lang="en-US" b="1" dirty="0" smtClean="0">
              <a:solidFill>
                <a:srgbClr val="191919"/>
              </a:solidFill>
            </a:endParaRPr>
          </a:p>
          <a:p>
            <a:pPr lvl="1" eaLnBrk="1" hangingPunct="1">
              <a:lnSpc>
                <a:spcPts val="3000"/>
              </a:lnSpc>
              <a:spcBef>
                <a:spcPct val="10000"/>
              </a:spcBef>
            </a:pPr>
            <a:r>
              <a:rPr lang="en-US" dirty="0" smtClean="0">
                <a:solidFill>
                  <a:srgbClr val="191919"/>
                </a:solidFill>
              </a:rPr>
              <a:t>Significant improvement in WAN transfer rate </a:t>
            </a:r>
          </a:p>
          <a:p>
            <a:pPr lvl="2" eaLnBrk="1" hangingPunct="1">
              <a:lnSpc>
                <a:spcPts val="3000"/>
              </a:lnSpc>
              <a:spcBef>
                <a:spcPct val="10000"/>
              </a:spcBef>
            </a:pPr>
            <a:r>
              <a:rPr lang="en-US" dirty="0" smtClean="0">
                <a:solidFill>
                  <a:srgbClr val="191919"/>
                </a:solidFill>
              </a:rPr>
              <a:t>Specified as </a:t>
            </a:r>
            <a:r>
              <a:rPr lang="en-US" dirty="0" err="1" smtClean="0">
                <a:solidFill>
                  <a:srgbClr val="191919"/>
                </a:solidFill>
              </a:rPr>
              <a:t>xrdcp</a:t>
            </a:r>
            <a:r>
              <a:rPr lang="en-US" dirty="0" smtClean="0">
                <a:solidFill>
                  <a:srgbClr val="191919"/>
                </a:solidFill>
              </a:rPr>
              <a:t> –S </a:t>
            </a:r>
            <a:r>
              <a:rPr lang="en-US" i="1" dirty="0" smtClean="0">
                <a:solidFill>
                  <a:srgbClr val="191919"/>
                </a:solidFill>
              </a:rPr>
              <a:t>num</a:t>
            </a:r>
          </a:p>
          <a:p>
            <a:pPr eaLnBrk="1" hangingPunct="1">
              <a:lnSpc>
                <a:spcPts val="3000"/>
              </a:lnSpc>
              <a:spcBef>
                <a:spcPct val="10000"/>
              </a:spcBef>
            </a:pPr>
            <a:r>
              <a:rPr lang="en-US" dirty="0" err="1" smtClean="0">
                <a:solidFill>
                  <a:srgbClr val="191919"/>
                </a:solidFill>
              </a:rPr>
              <a:t>Xtreme</a:t>
            </a:r>
            <a:r>
              <a:rPr lang="en-US" dirty="0" smtClean="0">
                <a:solidFill>
                  <a:srgbClr val="191919"/>
                </a:solidFill>
              </a:rPr>
              <a:t> copy mode uses multiple data sources</a:t>
            </a:r>
          </a:p>
          <a:p>
            <a:pPr lvl="1" eaLnBrk="1" hangingPunct="1">
              <a:lnSpc>
                <a:spcPts val="3000"/>
              </a:lnSpc>
              <a:spcBef>
                <a:spcPct val="10000"/>
              </a:spcBef>
            </a:pPr>
            <a:r>
              <a:rPr lang="en-US" dirty="0" smtClean="0">
                <a:solidFill>
                  <a:srgbClr val="191919"/>
                </a:solidFill>
              </a:rPr>
              <a:t>Specified as </a:t>
            </a:r>
            <a:r>
              <a:rPr lang="en-US" dirty="0" err="1" smtClean="0">
                <a:solidFill>
                  <a:srgbClr val="191919"/>
                </a:solidFill>
              </a:rPr>
              <a:t>xrdcp</a:t>
            </a:r>
            <a:r>
              <a:rPr lang="en-US" dirty="0" smtClean="0">
                <a:solidFill>
                  <a:srgbClr val="191919"/>
                </a:solidFill>
              </a:rPr>
              <a:t> –x</a:t>
            </a:r>
          </a:p>
          <a:p>
            <a:pPr lvl="1" eaLnBrk="1" hangingPunct="1">
              <a:lnSpc>
                <a:spcPts val="3000"/>
              </a:lnSpc>
              <a:spcBef>
                <a:spcPct val="10000"/>
              </a:spcBef>
            </a:pPr>
            <a:r>
              <a:rPr lang="en-US" dirty="0" smtClean="0">
                <a:solidFill>
                  <a:srgbClr val="191919"/>
                </a:solidFill>
              </a:rPr>
              <a:t>Transfers to CERN; examples:</a:t>
            </a:r>
          </a:p>
          <a:p>
            <a:pPr lvl="2" eaLnBrk="1" hangingPunct="1">
              <a:lnSpc>
                <a:spcPts val="2500"/>
              </a:lnSpc>
              <a:spcBef>
                <a:spcPct val="10000"/>
              </a:spcBef>
            </a:pPr>
            <a:r>
              <a:rPr lang="en-US" dirty="0" smtClean="0">
                <a:solidFill>
                  <a:srgbClr val="191919"/>
                </a:solidFill>
              </a:rPr>
              <a:t>1 source </a:t>
            </a:r>
            <a:r>
              <a:rPr lang="en-US" sz="1800" dirty="0" smtClean="0">
                <a:solidFill>
                  <a:srgbClr val="191919"/>
                </a:solidFill>
              </a:rPr>
              <a:t>(.de):</a:t>
            </a:r>
            <a:r>
              <a:rPr lang="en-US" dirty="0" smtClean="0">
                <a:solidFill>
                  <a:srgbClr val="191919"/>
                </a:solidFill>
              </a:rPr>
              <a:t>	 		12MB/sec </a:t>
            </a:r>
            <a:r>
              <a:rPr lang="en-US" sz="1800" dirty="0" smtClean="0">
                <a:solidFill>
                  <a:srgbClr val="191919"/>
                </a:solidFill>
              </a:rPr>
              <a:t>(   1 stream)</a:t>
            </a:r>
          </a:p>
          <a:p>
            <a:pPr lvl="2" eaLnBrk="1" hangingPunct="1">
              <a:lnSpc>
                <a:spcPts val="2500"/>
              </a:lnSpc>
              <a:spcBef>
                <a:spcPct val="10000"/>
              </a:spcBef>
            </a:pPr>
            <a:r>
              <a:rPr lang="en-US" dirty="0" smtClean="0">
                <a:solidFill>
                  <a:srgbClr val="191919"/>
                </a:solidFill>
              </a:rPr>
              <a:t>1 source </a:t>
            </a:r>
            <a:r>
              <a:rPr lang="en-US" sz="1800" dirty="0" smtClean="0">
                <a:solidFill>
                  <a:srgbClr val="191919"/>
                </a:solidFill>
              </a:rPr>
              <a:t>(.us):</a:t>
            </a:r>
            <a:r>
              <a:rPr lang="en-US" dirty="0" smtClean="0">
                <a:solidFill>
                  <a:srgbClr val="191919"/>
                </a:solidFill>
              </a:rPr>
              <a:t>	 		19MB/sec </a:t>
            </a:r>
            <a:r>
              <a:rPr lang="en-US" sz="1800" dirty="0" smtClean="0">
                <a:solidFill>
                  <a:srgbClr val="191919"/>
                </a:solidFill>
              </a:rPr>
              <a:t>( 15 streams)</a:t>
            </a:r>
            <a:endParaRPr lang="en-US" dirty="0" smtClean="0">
              <a:solidFill>
                <a:srgbClr val="191919"/>
              </a:solidFill>
            </a:endParaRPr>
          </a:p>
          <a:p>
            <a:pPr lvl="2" eaLnBrk="1" hangingPunct="1">
              <a:lnSpc>
                <a:spcPts val="2500"/>
              </a:lnSpc>
              <a:spcBef>
                <a:spcPct val="10000"/>
              </a:spcBef>
            </a:pPr>
            <a:r>
              <a:rPr lang="en-US" dirty="0" smtClean="0">
                <a:solidFill>
                  <a:srgbClr val="191919"/>
                </a:solidFill>
              </a:rPr>
              <a:t>4 sources </a:t>
            </a:r>
            <a:r>
              <a:rPr lang="en-US" sz="1800" dirty="0" smtClean="0">
                <a:solidFill>
                  <a:srgbClr val="191919"/>
                </a:solidFill>
              </a:rPr>
              <a:t>(3 x .de + .</a:t>
            </a:r>
            <a:r>
              <a:rPr lang="en-US" sz="1800" dirty="0" err="1" smtClean="0">
                <a:solidFill>
                  <a:srgbClr val="191919"/>
                </a:solidFill>
              </a:rPr>
              <a:t>ru</a:t>
            </a:r>
            <a:r>
              <a:rPr lang="en-US" sz="1800" dirty="0" smtClean="0">
                <a:solidFill>
                  <a:srgbClr val="191919"/>
                </a:solidFill>
              </a:rPr>
              <a:t>):</a:t>
            </a:r>
            <a:r>
              <a:rPr lang="en-US" dirty="0" smtClean="0">
                <a:solidFill>
                  <a:srgbClr val="191919"/>
                </a:solidFill>
              </a:rPr>
              <a:t>	27MB/sec </a:t>
            </a:r>
            <a:r>
              <a:rPr lang="en-US" sz="1800" dirty="0" smtClean="0">
                <a:solidFill>
                  <a:srgbClr val="191919"/>
                </a:solidFill>
              </a:rPr>
              <a:t>(   1 stream   each)</a:t>
            </a:r>
          </a:p>
          <a:p>
            <a:pPr lvl="2" eaLnBrk="1" hangingPunct="1">
              <a:lnSpc>
                <a:spcPts val="2500"/>
              </a:lnSpc>
              <a:spcBef>
                <a:spcPct val="10000"/>
              </a:spcBef>
            </a:pPr>
            <a:r>
              <a:rPr lang="en-US" dirty="0" smtClean="0">
                <a:solidFill>
                  <a:srgbClr val="191919"/>
                </a:solidFill>
              </a:rPr>
              <a:t>4 sources + || streams:	42MB/Sec </a:t>
            </a:r>
            <a:r>
              <a:rPr lang="en-US" sz="1800" dirty="0" smtClean="0">
                <a:solidFill>
                  <a:srgbClr val="191919"/>
                </a:solidFill>
              </a:rPr>
              <a:t>(15 streams each)</a:t>
            </a:r>
            <a:endParaRPr lang="en-US" dirty="0" smtClean="0">
              <a:solidFill>
                <a:srgbClr val="191919"/>
              </a:solidFill>
            </a:endParaRPr>
          </a:p>
          <a:p>
            <a:pPr lvl="2" eaLnBrk="1" hangingPunct="1">
              <a:lnSpc>
                <a:spcPts val="2500"/>
              </a:lnSpc>
              <a:spcBef>
                <a:spcPct val="10000"/>
              </a:spcBef>
            </a:pPr>
            <a:r>
              <a:rPr lang="en-US" dirty="0" smtClean="0">
                <a:solidFill>
                  <a:srgbClr val="191919"/>
                </a:solidFill>
              </a:rPr>
              <a:t>5 sources </a:t>
            </a:r>
            <a:r>
              <a:rPr lang="en-US" sz="1800" dirty="0" smtClean="0">
                <a:solidFill>
                  <a:srgbClr val="191919"/>
                </a:solidFill>
              </a:rPr>
              <a:t>(3 x .de + .it + .</a:t>
            </a:r>
            <a:r>
              <a:rPr lang="en-US" sz="1800" dirty="0" err="1" smtClean="0">
                <a:solidFill>
                  <a:srgbClr val="191919"/>
                </a:solidFill>
              </a:rPr>
              <a:t>ro</a:t>
            </a:r>
            <a:r>
              <a:rPr lang="en-US" sz="1800" dirty="0" smtClean="0">
                <a:solidFill>
                  <a:srgbClr val="191919"/>
                </a:solidFill>
              </a:rPr>
              <a:t>): </a:t>
            </a:r>
            <a:r>
              <a:rPr lang="en-US" dirty="0" smtClean="0">
                <a:solidFill>
                  <a:srgbClr val="191919"/>
                </a:solidFill>
              </a:rPr>
              <a:t>	54MB/Sec </a:t>
            </a:r>
            <a:r>
              <a:rPr lang="en-US" sz="1800" dirty="0" smtClean="0">
                <a:solidFill>
                  <a:srgbClr val="191919"/>
                </a:solidFill>
              </a:rPr>
              <a:t>(15 streams each)</a:t>
            </a:r>
          </a:p>
          <a:p>
            <a:pPr lvl="1" eaLnBrk="1" hangingPunct="1">
              <a:lnSpc>
                <a:spcPts val="3000"/>
              </a:lnSpc>
              <a:spcBef>
                <a:spcPct val="10000"/>
              </a:spcBef>
              <a:buFont typeface="Wingdings" pitchFamily="2" charset="2"/>
              <a:buNone/>
            </a:pPr>
            <a:endParaRPr lang="en-US" sz="1200" dirty="0" smtClean="0">
              <a:solidFill>
                <a:srgbClr val="191919"/>
              </a:solidFill>
            </a:endParaRPr>
          </a:p>
          <a:p>
            <a:pPr lvl="2" eaLnBrk="1" hangingPunct="1">
              <a:lnSpc>
                <a:spcPts val="3000"/>
              </a:lnSpc>
              <a:spcBef>
                <a:spcPct val="10000"/>
              </a:spcBef>
            </a:pPr>
            <a:endParaRPr lang="en-US" dirty="0" smtClean="0">
              <a:solidFill>
                <a:srgbClr val="191919"/>
              </a:solidFill>
            </a:endParaRPr>
          </a:p>
          <a:p>
            <a:pPr lvl="1" eaLnBrk="1" hangingPunct="1">
              <a:lnSpc>
                <a:spcPts val="3000"/>
              </a:lnSpc>
              <a:spcBef>
                <a:spcPct val="10000"/>
              </a:spcBef>
            </a:pPr>
            <a:endParaRPr lang="en-US" dirty="0" smtClean="0">
              <a:solidFill>
                <a:srgbClr val="19191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120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120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120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5120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120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5120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68C0F1EC-7F46-4A51-9487-8E1EFB6BFAEB}" type="slidenum">
              <a:rPr lang="en-US"/>
              <a:pPr>
                <a:defRPr/>
              </a:pPr>
              <a:t>21</a:t>
            </a:fld>
            <a:endParaRPr lang="en-US"/>
          </a:p>
        </p:txBody>
      </p:sp>
      <p:sp>
        <p:nvSpPr>
          <p:cNvPr id="2" name="Title 1" descr="Large confetti"/>
          <p:cNvSpPr>
            <a:spLocks noGrp="1"/>
          </p:cNvSpPr>
          <p:nvPr>
            <p:ph type="title" idx="4294967295"/>
          </p:nvPr>
        </p:nvSpPr>
        <p:spPr>
          <a:xfrm>
            <a:off x="533400" y="284163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1" dirty="0" smtClean="0">
                <a:solidFill>
                  <a:schemeClr val="bg2">
                    <a:lumMod val="50000"/>
                  </a:schemeClr>
                </a:solidFill>
              </a:rPr>
              <a:t>Expansive Clustering Caveats</a:t>
            </a:r>
            <a:endParaRPr lang="en-US" sz="4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220" name="Content Placeholder 2"/>
          <p:cNvSpPr>
            <a:spLocks noGrp="1"/>
          </p:cNvSpPr>
          <p:nvPr>
            <p:ph idx="4294967295"/>
          </p:nvPr>
        </p:nvSpPr>
        <p:spPr>
          <a:xfrm>
            <a:off x="457200" y="1828800"/>
            <a:ext cx="8610600" cy="4343400"/>
          </a:xfrm>
        </p:spPr>
        <p:txBody>
          <a:bodyPr/>
          <a:lstStyle/>
          <a:p>
            <a:pPr eaLnBrk="1" hangingPunct="1">
              <a:lnSpc>
                <a:spcPts val="2900"/>
              </a:lnSpc>
            </a:pPr>
            <a:r>
              <a:rPr lang="en-US" dirty="0" smtClean="0">
                <a:solidFill>
                  <a:srgbClr val="000000"/>
                </a:solidFill>
              </a:rPr>
              <a:t>Federation &amp; Globalization are easy if . . . .</a:t>
            </a:r>
          </a:p>
          <a:p>
            <a:pPr lvl="1" eaLnBrk="1" hangingPunct="1">
              <a:lnSpc>
                <a:spcPts val="2900"/>
              </a:lnSpc>
            </a:pPr>
            <a:r>
              <a:rPr lang="en-US" dirty="0" smtClean="0">
                <a:solidFill>
                  <a:srgbClr val="000000"/>
                </a:solidFill>
              </a:rPr>
              <a:t>Federated servers are </a:t>
            </a:r>
            <a:r>
              <a:rPr lang="en-US" i="1" dirty="0" smtClean="0">
                <a:solidFill>
                  <a:srgbClr val="000000"/>
                </a:solidFill>
              </a:rPr>
              <a:t>not </a:t>
            </a:r>
            <a:r>
              <a:rPr lang="en-US" dirty="0" smtClean="0">
                <a:solidFill>
                  <a:srgbClr val="000000"/>
                </a:solidFill>
              </a:rPr>
              <a:t>blocked by a firewall</a:t>
            </a:r>
          </a:p>
          <a:p>
            <a:pPr lvl="2" eaLnBrk="1" hangingPunct="1">
              <a:lnSpc>
                <a:spcPts val="2900"/>
              </a:lnSpc>
            </a:pPr>
            <a:r>
              <a:rPr lang="en-US" dirty="0" smtClean="0">
                <a:solidFill>
                  <a:srgbClr val="000000"/>
                </a:solidFill>
              </a:rPr>
              <a:t>No ALICE xroot servers are behind a firewall</a:t>
            </a:r>
          </a:p>
          <a:p>
            <a:pPr eaLnBrk="1" hangingPunct="1">
              <a:lnSpc>
                <a:spcPts val="2900"/>
              </a:lnSpc>
            </a:pPr>
            <a:r>
              <a:rPr lang="en-US" dirty="0" smtClean="0">
                <a:solidFill>
                  <a:srgbClr val="000000"/>
                </a:solidFill>
              </a:rPr>
              <a:t>There are alternatives . . . .</a:t>
            </a:r>
          </a:p>
          <a:p>
            <a:pPr lvl="1" eaLnBrk="1" hangingPunct="1">
              <a:lnSpc>
                <a:spcPts val="2900"/>
              </a:lnSpc>
            </a:pPr>
            <a:r>
              <a:rPr lang="en-US" dirty="0" smtClean="0">
                <a:solidFill>
                  <a:srgbClr val="000000"/>
                </a:solidFill>
              </a:rPr>
              <a:t>Implement firewall exceptions</a:t>
            </a:r>
          </a:p>
          <a:p>
            <a:pPr lvl="2" eaLnBrk="1" hangingPunct="1">
              <a:lnSpc>
                <a:spcPts val="2400"/>
              </a:lnSpc>
            </a:pPr>
            <a:r>
              <a:rPr lang="en-US" dirty="0" smtClean="0">
                <a:solidFill>
                  <a:srgbClr val="000000"/>
                </a:solidFill>
              </a:rPr>
              <a:t>Need to fix all server ports</a:t>
            </a:r>
          </a:p>
          <a:p>
            <a:pPr lvl="1" eaLnBrk="1" hangingPunct="1">
              <a:lnSpc>
                <a:spcPts val="2400"/>
              </a:lnSpc>
            </a:pPr>
            <a:r>
              <a:rPr lang="en-US" dirty="0" smtClean="0">
                <a:solidFill>
                  <a:srgbClr val="000000"/>
                </a:solidFill>
              </a:rPr>
              <a:t>Use proxy mechanisms</a:t>
            </a:r>
          </a:p>
          <a:p>
            <a:pPr lvl="2" eaLnBrk="1" hangingPunct="1">
              <a:lnSpc>
                <a:spcPts val="2400"/>
              </a:lnSpc>
            </a:pPr>
            <a:r>
              <a:rPr lang="en-US" dirty="0" smtClean="0">
                <a:solidFill>
                  <a:srgbClr val="000000"/>
                </a:solidFill>
              </a:rPr>
              <a:t>Easy for some services, more difficult for others</a:t>
            </a:r>
          </a:p>
          <a:p>
            <a:pPr eaLnBrk="1" hangingPunct="1">
              <a:lnSpc>
                <a:spcPts val="2400"/>
              </a:lnSpc>
            </a:pPr>
            <a:r>
              <a:rPr lang="en-US" dirty="0" smtClean="0">
                <a:solidFill>
                  <a:srgbClr val="000000"/>
                </a:solidFill>
              </a:rPr>
              <a:t>All of these have been tried in various forms</a:t>
            </a:r>
          </a:p>
          <a:p>
            <a:pPr lvl="1" eaLnBrk="1" hangingPunct="1">
              <a:lnSpc>
                <a:spcPts val="2400"/>
              </a:lnSpc>
            </a:pPr>
            <a:r>
              <a:rPr lang="en-US" dirty="0" smtClean="0">
                <a:solidFill>
                  <a:srgbClr val="000000"/>
                </a:solidFill>
              </a:rPr>
              <a:t>Site’s specific situation dictates appropriate approach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68C0F1EC-7F46-4A51-9487-8E1EFB6BFAEB}" type="slidenum">
              <a:rPr lang="en-US"/>
              <a:pPr>
                <a:defRPr/>
              </a:pPr>
              <a:t>22</a:t>
            </a:fld>
            <a:endParaRPr lang="en-US"/>
          </a:p>
        </p:txBody>
      </p:sp>
      <p:sp>
        <p:nvSpPr>
          <p:cNvPr id="2" name="Title 1" descr="Large confetti"/>
          <p:cNvSpPr>
            <a:spLocks noGrp="1"/>
          </p:cNvSpPr>
          <p:nvPr>
            <p:ph type="title" idx="4294967295"/>
          </p:nvPr>
        </p:nvSpPr>
        <p:spPr>
          <a:xfrm>
            <a:off x="533400" y="284163"/>
            <a:ext cx="7646988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800" b="1" dirty="0" smtClean="0">
                <a:solidFill>
                  <a:schemeClr val="bg2">
                    <a:lumMod val="50000"/>
                  </a:schemeClr>
                </a:solidFill>
              </a:rPr>
              <a:t>Summary Monitoring</a:t>
            </a:r>
            <a:endParaRPr lang="en-US" sz="4800" b="1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9220" name="Content Placeholder 2"/>
          <p:cNvSpPr>
            <a:spLocks noGrp="1"/>
          </p:cNvSpPr>
          <p:nvPr>
            <p:ph idx="4294967295"/>
          </p:nvPr>
        </p:nvSpPr>
        <p:spPr>
          <a:xfrm>
            <a:off x="457200" y="1828800"/>
            <a:ext cx="8610600" cy="4343400"/>
          </a:xfrm>
        </p:spPr>
        <p:txBody>
          <a:bodyPr/>
          <a:lstStyle/>
          <a:p>
            <a:pPr eaLnBrk="1" hangingPunct="1"/>
            <a:r>
              <a:rPr lang="en-US" dirty="0" smtClean="0">
                <a:solidFill>
                  <a:srgbClr val="000000"/>
                </a:solidFill>
              </a:rPr>
              <a:t>Needed information in almost any setting</a:t>
            </a:r>
          </a:p>
          <a:p>
            <a:pPr eaLnBrk="1" hangingPunct="1"/>
            <a:r>
              <a:rPr lang="en-US" dirty="0" smtClean="0">
                <a:solidFill>
                  <a:srgbClr val="000000"/>
                </a:solidFill>
              </a:rPr>
              <a:t>Xrootd can auto-report summary statistics</a:t>
            </a:r>
          </a:p>
          <a:p>
            <a:pPr lvl="1" eaLnBrk="1" hangingPunct="1"/>
            <a:r>
              <a:rPr lang="en-US" dirty="0" smtClean="0">
                <a:solidFill>
                  <a:srgbClr val="000000"/>
                </a:solidFill>
              </a:rPr>
              <a:t>Specify </a:t>
            </a:r>
            <a:r>
              <a:rPr lang="en-US" b="1" dirty="0" err="1" smtClean="0">
                <a:solidFill>
                  <a:srgbClr val="000000"/>
                </a:solidFill>
              </a:rPr>
              <a:t>xrd.report</a:t>
            </a:r>
            <a:r>
              <a:rPr lang="en-US" dirty="0" smtClean="0">
                <a:solidFill>
                  <a:srgbClr val="000000"/>
                </a:solidFill>
              </a:rPr>
              <a:t> configuration directive</a:t>
            </a:r>
          </a:p>
          <a:p>
            <a:pPr eaLnBrk="1" hangingPunct="1"/>
            <a:r>
              <a:rPr lang="en-US" dirty="0" smtClean="0">
                <a:solidFill>
                  <a:srgbClr val="000000"/>
                </a:solidFill>
              </a:rPr>
              <a:t>Data sent to one or two locations</a:t>
            </a:r>
          </a:p>
          <a:p>
            <a:pPr lvl="1" eaLnBrk="1" hangingPunct="1"/>
            <a:r>
              <a:rPr lang="en-US" dirty="0" smtClean="0">
                <a:solidFill>
                  <a:srgbClr val="000000"/>
                </a:solidFill>
              </a:rPr>
              <a:t>Use provided </a:t>
            </a:r>
            <a:r>
              <a:rPr lang="en-US" b="1" dirty="0" err="1" smtClean="0">
                <a:solidFill>
                  <a:srgbClr val="000000"/>
                </a:solidFill>
              </a:rPr>
              <a:t>mpxstats</a:t>
            </a:r>
            <a:r>
              <a:rPr lang="en-US" dirty="0" smtClean="0">
                <a:solidFill>
                  <a:srgbClr val="000000"/>
                </a:solidFill>
              </a:rPr>
              <a:t> as the feeder program</a:t>
            </a:r>
          </a:p>
          <a:p>
            <a:pPr lvl="2" eaLnBrk="1" hangingPunct="1"/>
            <a:r>
              <a:rPr lang="en-US" dirty="0" smtClean="0">
                <a:solidFill>
                  <a:srgbClr val="000000"/>
                </a:solidFill>
              </a:rPr>
              <a:t>Multiplexes streams and parses xml into key-value pairs</a:t>
            </a:r>
          </a:p>
          <a:p>
            <a:pPr lvl="1" eaLnBrk="1" hangingPunct="1"/>
            <a:r>
              <a:rPr lang="en-US" dirty="0" smtClean="0">
                <a:solidFill>
                  <a:srgbClr val="000000"/>
                </a:solidFill>
              </a:rPr>
              <a:t>Pair it with any existing monitoring framework</a:t>
            </a:r>
          </a:p>
          <a:p>
            <a:pPr lvl="2" eaLnBrk="1" hangingPunct="1"/>
            <a:r>
              <a:rPr lang="en-US" dirty="0" smtClean="0">
                <a:solidFill>
                  <a:srgbClr val="000000"/>
                </a:solidFill>
              </a:rPr>
              <a:t>Ganglia, GRIS, </a:t>
            </a:r>
            <a:r>
              <a:rPr lang="en-US" dirty="0" err="1" smtClean="0">
                <a:solidFill>
                  <a:srgbClr val="000000"/>
                </a:solidFill>
              </a:rPr>
              <a:t>Nagios</a:t>
            </a:r>
            <a:r>
              <a:rPr lang="en-US" dirty="0" smtClean="0">
                <a:solidFill>
                  <a:srgbClr val="000000"/>
                </a:solidFill>
              </a:rPr>
              <a:t>, </a:t>
            </a:r>
            <a:r>
              <a:rPr lang="en-US" dirty="0" err="1" smtClean="0">
                <a:solidFill>
                  <a:srgbClr val="000000"/>
                </a:solidFill>
              </a:rPr>
              <a:t>MonALISA</a:t>
            </a:r>
            <a:r>
              <a:rPr lang="en-US" dirty="0" smtClean="0">
                <a:solidFill>
                  <a:srgbClr val="000000"/>
                </a:solidFill>
              </a:rPr>
              <a:t>, and perhaps more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84163"/>
            <a:ext cx="8153400" cy="1143000"/>
          </a:xfrm>
        </p:spPr>
        <p:txBody>
          <a:bodyPr/>
          <a:lstStyle/>
          <a:p>
            <a:pPr lvl="0"/>
            <a:r>
              <a:rPr lang="en-US" b="1" dirty="0" smtClean="0"/>
              <a:t>Summary Monitoring Setup</a:t>
            </a:r>
            <a:endParaRPr lang="en-US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0EA36A16-B366-43DA-82F7-ACA19BC37A8E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  <p:sp>
        <p:nvSpPr>
          <p:cNvPr id="7" name="Oval 8"/>
          <p:cNvSpPr>
            <a:spLocks noChangeArrowheads="1"/>
          </p:cNvSpPr>
          <p:nvPr/>
        </p:nvSpPr>
        <p:spPr bwMode="auto">
          <a:xfrm flipV="1">
            <a:off x="2971800" y="2328446"/>
            <a:ext cx="3962400" cy="1295400"/>
          </a:xfrm>
          <a:prstGeom prst="ellipse">
            <a:avLst/>
          </a:prstGeom>
          <a:solidFill>
            <a:srgbClr val="FFFFFF"/>
          </a:solidFill>
          <a:ln w="57150" cap="rnd">
            <a:noFill/>
            <a:prstDash val="sysDot"/>
            <a:round/>
            <a:headEnd/>
            <a:tailEnd/>
          </a:ln>
          <a:effectLst/>
        </p:spPr>
        <p:txBody>
          <a:bodyPr rot="10800000" wrap="none" anchor="ctr"/>
          <a:lstStyle/>
          <a:p>
            <a:endParaRPr lang="en-US" b="0">
              <a:solidFill>
                <a:schemeClr val="bg1"/>
              </a:solidFill>
            </a:endParaRPr>
          </a:p>
        </p:txBody>
      </p:sp>
      <p:sp>
        <p:nvSpPr>
          <p:cNvPr id="8" name="Rectangle 23"/>
          <p:cNvSpPr>
            <a:spLocks noChangeArrowheads="1"/>
          </p:cNvSpPr>
          <p:nvPr/>
        </p:nvSpPr>
        <p:spPr bwMode="auto">
          <a:xfrm flipV="1">
            <a:off x="5410200" y="3166646"/>
            <a:ext cx="381000" cy="228600"/>
          </a:xfrm>
          <a:prstGeom prst="rect">
            <a:avLst/>
          </a:prstGeom>
          <a:gradFill rotWithShape="1">
            <a:gsLst>
              <a:gs pos="0">
                <a:srgbClr val="0066FF">
                  <a:gamma/>
                  <a:shade val="46275"/>
                  <a:invGamma/>
                </a:srgbClr>
              </a:gs>
              <a:gs pos="100000">
                <a:srgbClr val="0066FF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0066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grpSp>
        <p:nvGrpSpPr>
          <p:cNvPr id="3" name="Group 57"/>
          <p:cNvGrpSpPr/>
          <p:nvPr/>
        </p:nvGrpSpPr>
        <p:grpSpPr>
          <a:xfrm>
            <a:off x="3352800" y="3395246"/>
            <a:ext cx="2819400" cy="685800"/>
            <a:chOff x="3352800" y="3395246"/>
            <a:chExt cx="2819400" cy="685800"/>
          </a:xfrm>
        </p:grpSpPr>
        <p:sp>
          <p:nvSpPr>
            <p:cNvPr id="11" name="Line 27"/>
            <p:cNvSpPr>
              <a:spLocks noChangeShapeType="1"/>
            </p:cNvSpPr>
            <p:nvPr/>
          </p:nvSpPr>
          <p:spPr bwMode="auto">
            <a:xfrm flipH="1" flipV="1">
              <a:off x="4495800" y="3395246"/>
              <a:ext cx="762000" cy="685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Line 29"/>
            <p:cNvSpPr>
              <a:spLocks noChangeShapeType="1"/>
            </p:cNvSpPr>
            <p:nvPr/>
          </p:nvSpPr>
          <p:spPr bwMode="auto">
            <a:xfrm flipV="1">
              <a:off x="4267200" y="3395246"/>
              <a:ext cx="228600" cy="685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Line 31"/>
            <p:cNvSpPr>
              <a:spLocks noChangeShapeType="1"/>
            </p:cNvSpPr>
            <p:nvPr/>
          </p:nvSpPr>
          <p:spPr bwMode="auto">
            <a:xfrm flipH="1" flipV="1">
              <a:off x="4648200" y="3395246"/>
              <a:ext cx="1524000" cy="685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Line 32"/>
            <p:cNvSpPr>
              <a:spLocks noChangeShapeType="1"/>
            </p:cNvSpPr>
            <p:nvPr/>
          </p:nvSpPr>
          <p:spPr bwMode="auto">
            <a:xfrm flipV="1">
              <a:off x="3352800" y="3395246"/>
              <a:ext cx="990600" cy="6858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" name="Text Box 42"/>
          <p:cNvSpPr txBox="1">
            <a:spLocks noChangeArrowheads="1"/>
          </p:cNvSpPr>
          <p:nvPr/>
        </p:nvSpPr>
        <p:spPr bwMode="auto">
          <a:xfrm>
            <a:off x="1503791" y="3807996"/>
            <a:ext cx="877163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Data </a:t>
            </a:r>
          </a:p>
          <a:p>
            <a:pPr algn="ctr" eaLnBrk="0" hangingPunct="0"/>
            <a:r>
              <a:rPr lang="en-US" i="1" dirty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Servers</a:t>
            </a:r>
          </a:p>
          <a:p>
            <a:pPr algn="ctr" eaLnBrk="0" hangingPunct="0"/>
            <a:endParaRPr lang="en-US" b="0" dirty="0">
              <a:solidFill>
                <a:srgbClr val="0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grpSp>
        <p:nvGrpSpPr>
          <p:cNvPr id="5" name="Group 47"/>
          <p:cNvGrpSpPr>
            <a:grpSpLocks/>
          </p:cNvGrpSpPr>
          <p:nvPr/>
        </p:nvGrpSpPr>
        <p:grpSpPr bwMode="auto">
          <a:xfrm>
            <a:off x="2971800" y="4081046"/>
            <a:ext cx="381000" cy="457200"/>
            <a:chOff x="1296" y="2256"/>
            <a:chExt cx="240" cy="288"/>
          </a:xfrm>
        </p:grpSpPr>
        <p:sp>
          <p:nvSpPr>
            <p:cNvPr id="20" name="Rectangle 48"/>
            <p:cNvSpPr>
              <a:spLocks noChangeArrowheads="1"/>
            </p:cNvSpPr>
            <p:nvPr/>
          </p:nvSpPr>
          <p:spPr bwMode="auto">
            <a:xfrm flipV="1">
              <a:off x="1296" y="2400"/>
              <a:ext cx="240" cy="144"/>
            </a:xfrm>
            <a:prstGeom prst="rect">
              <a:avLst/>
            </a:prstGeom>
            <a:gradFill rotWithShape="1">
              <a:gsLst>
                <a:gs pos="0">
                  <a:srgbClr val="0066FF">
                    <a:gamma/>
                    <a:shade val="46275"/>
                    <a:invGamma/>
                  </a:srgbClr>
                </a:gs>
                <a:gs pos="100000">
                  <a:srgbClr val="0066FF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1" name="Rectangle 49"/>
            <p:cNvSpPr>
              <a:spLocks noChangeArrowheads="1"/>
            </p:cNvSpPr>
            <p:nvPr/>
          </p:nvSpPr>
          <p:spPr bwMode="auto">
            <a:xfrm flipV="1">
              <a:off x="1296" y="2256"/>
              <a:ext cx="240" cy="144"/>
            </a:xfrm>
            <a:prstGeom prst="rect">
              <a:avLst/>
            </a:prstGeom>
            <a:gradFill rotWithShape="1">
              <a:gsLst>
                <a:gs pos="0">
                  <a:srgbClr val="00FF00">
                    <a:gamma/>
                    <a:shade val="46275"/>
                    <a:invGamma/>
                  </a:srgbClr>
                </a:gs>
                <a:gs pos="100000">
                  <a:srgbClr val="00FF00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</p:grpSp>
      <p:grpSp>
        <p:nvGrpSpPr>
          <p:cNvPr id="6" name="Group 50"/>
          <p:cNvGrpSpPr>
            <a:grpSpLocks/>
          </p:cNvGrpSpPr>
          <p:nvPr/>
        </p:nvGrpSpPr>
        <p:grpSpPr bwMode="auto">
          <a:xfrm>
            <a:off x="3962400" y="4081046"/>
            <a:ext cx="381000" cy="457200"/>
            <a:chOff x="1296" y="2256"/>
            <a:chExt cx="240" cy="288"/>
          </a:xfrm>
        </p:grpSpPr>
        <p:sp>
          <p:nvSpPr>
            <p:cNvPr id="23" name="Rectangle 51"/>
            <p:cNvSpPr>
              <a:spLocks noChangeArrowheads="1"/>
            </p:cNvSpPr>
            <p:nvPr/>
          </p:nvSpPr>
          <p:spPr bwMode="auto">
            <a:xfrm flipV="1">
              <a:off x="1296" y="2400"/>
              <a:ext cx="240" cy="144"/>
            </a:xfrm>
            <a:prstGeom prst="rect">
              <a:avLst/>
            </a:prstGeom>
            <a:gradFill rotWithShape="1">
              <a:gsLst>
                <a:gs pos="0">
                  <a:srgbClr val="0066FF">
                    <a:gamma/>
                    <a:shade val="46275"/>
                    <a:invGamma/>
                  </a:srgbClr>
                </a:gs>
                <a:gs pos="100000">
                  <a:srgbClr val="0066FF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4" name="Rectangle 52"/>
            <p:cNvSpPr>
              <a:spLocks noChangeArrowheads="1"/>
            </p:cNvSpPr>
            <p:nvPr/>
          </p:nvSpPr>
          <p:spPr bwMode="auto">
            <a:xfrm flipV="1">
              <a:off x="1296" y="2256"/>
              <a:ext cx="240" cy="144"/>
            </a:xfrm>
            <a:prstGeom prst="rect">
              <a:avLst/>
            </a:prstGeom>
            <a:gradFill rotWithShape="1">
              <a:gsLst>
                <a:gs pos="0">
                  <a:srgbClr val="00FF00">
                    <a:gamma/>
                    <a:shade val="46275"/>
                    <a:invGamma/>
                  </a:srgbClr>
                </a:gs>
                <a:gs pos="100000">
                  <a:srgbClr val="00FF00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</p:grpSp>
      <p:grpSp>
        <p:nvGrpSpPr>
          <p:cNvPr id="9" name="Group 53"/>
          <p:cNvGrpSpPr>
            <a:grpSpLocks/>
          </p:cNvGrpSpPr>
          <p:nvPr/>
        </p:nvGrpSpPr>
        <p:grpSpPr bwMode="auto">
          <a:xfrm>
            <a:off x="4953000" y="4081046"/>
            <a:ext cx="381000" cy="457200"/>
            <a:chOff x="1296" y="2256"/>
            <a:chExt cx="240" cy="288"/>
          </a:xfrm>
        </p:grpSpPr>
        <p:sp>
          <p:nvSpPr>
            <p:cNvPr id="26" name="Rectangle 54"/>
            <p:cNvSpPr>
              <a:spLocks noChangeArrowheads="1"/>
            </p:cNvSpPr>
            <p:nvPr/>
          </p:nvSpPr>
          <p:spPr bwMode="auto">
            <a:xfrm flipV="1">
              <a:off x="1296" y="2400"/>
              <a:ext cx="240" cy="144"/>
            </a:xfrm>
            <a:prstGeom prst="rect">
              <a:avLst/>
            </a:prstGeom>
            <a:gradFill rotWithShape="1">
              <a:gsLst>
                <a:gs pos="0">
                  <a:srgbClr val="0066FF">
                    <a:gamma/>
                    <a:shade val="46275"/>
                    <a:invGamma/>
                  </a:srgbClr>
                </a:gs>
                <a:gs pos="100000">
                  <a:srgbClr val="0066FF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7" name="Rectangle 55"/>
            <p:cNvSpPr>
              <a:spLocks noChangeArrowheads="1"/>
            </p:cNvSpPr>
            <p:nvPr/>
          </p:nvSpPr>
          <p:spPr bwMode="auto">
            <a:xfrm flipV="1">
              <a:off x="1296" y="2256"/>
              <a:ext cx="240" cy="144"/>
            </a:xfrm>
            <a:prstGeom prst="rect">
              <a:avLst/>
            </a:prstGeom>
            <a:gradFill rotWithShape="1">
              <a:gsLst>
                <a:gs pos="0">
                  <a:srgbClr val="00FF00">
                    <a:gamma/>
                    <a:shade val="46275"/>
                    <a:invGamma/>
                  </a:srgbClr>
                </a:gs>
                <a:gs pos="100000">
                  <a:srgbClr val="00FF00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</p:grpSp>
      <p:grpSp>
        <p:nvGrpSpPr>
          <p:cNvPr id="10" name="Group 56"/>
          <p:cNvGrpSpPr>
            <a:grpSpLocks/>
          </p:cNvGrpSpPr>
          <p:nvPr/>
        </p:nvGrpSpPr>
        <p:grpSpPr bwMode="auto">
          <a:xfrm>
            <a:off x="5943600" y="4081046"/>
            <a:ext cx="381000" cy="457200"/>
            <a:chOff x="1296" y="2256"/>
            <a:chExt cx="240" cy="288"/>
          </a:xfrm>
        </p:grpSpPr>
        <p:sp>
          <p:nvSpPr>
            <p:cNvPr id="29" name="Rectangle 57"/>
            <p:cNvSpPr>
              <a:spLocks noChangeArrowheads="1"/>
            </p:cNvSpPr>
            <p:nvPr/>
          </p:nvSpPr>
          <p:spPr bwMode="auto">
            <a:xfrm flipV="1">
              <a:off x="1296" y="2400"/>
              <a:ext cx="240" cy="144"/>
            </a:xfrm>
            <a:prstGeom prst="rect">
              <a:avLst/>
            </a:prstGeom>
            <a:gradFill rotWithShape="1">
              <a:gsLst>
                <a:gs pos="0">
                  <a:srgbClr val="0066FF">
                    <a:gamma/>
                    <a:shade val="46275"/>
                    <a:invGamma/>
                  </a:srgbClr>
                </a:gs>
                <a:gs pos="100000">
                  <a:srgbClr val="0066FF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30" name="Rectangle 58"/>
            <p:cNvSpPr>
              <a:spLocks noChangeArrowheads="1"/>
            </p:cNvSpPr>
            <p:nvPr/>
          </p:nvSpPr>
          <p:spPr bwMode="auto">
            <a:xfrm flipV="1">
              <a:off x="1296" y="2256"/>
              <a:ext cx="240" cy="144"/>
            </a:xfrm>
            <a:prstGeom prst="rect">
              <a:avLst/>
            </a:prstGeom>
            <a:gradFill rotWithShape="1">
              <a:gsLst>
                <a:gs pos="0">
                  <a:srgbClr val="00FF00">
                    <a:gamma/>
                    <a:shade val="46275"/>
                    <a:invGamma/>
                  </a:srgbClr>
                </a:gs>
                <a:gs pos="100000">
                  <a:srgbClr val="00FF00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</p:grpSp>
      <p:sp>
        <p:nvSpPr>
          <p:cNvPr id="31" name="Text Box 62"/>
          <p:cNvSpPr txBox="1">
            <a:spLocks noChangeArrowheads="1"/>
          </p:cNvSpPr>
          <p:nvPr/>
        </p:nvSpPr>
        <p:spPr bwMode="auto">
          <a:xfrm>
            <a:off x="1295400" y="2633246"/>
            <a:ext cx="1293944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/>
            <a:r>
              <a:rPr lang="en-US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Monitoring </a:t>
            </a:r>
          </a:p>
          <a:p>
            <a:pPr algn="ctr" eaLnBrk="0" hangingPunct="0"/>
            <a:r>
              <a:rPr lang="en-US" i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n-lt"/>
              </a:rPr>
              <a:t>Host</a:t>
            </a:r>
            <a:endParaRPr lang="en-US" i="1" dirty="0">
              <a:solidFill>
                <a:srgbClr val="0000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+mn-lt"/>
            </a:endParaRPr>
          </a:p>
        </p:txBody>
      </p:sp>
      <p:sp>
        <p:nvSpPr>
          <p:cNvPr id="32" name="AutoShape 63"/>
          <p:cNvSpPr>
            <a:spLocks noChangeArrowheads="1"/>
          </p:cNvSpPr>
          <p:nvPr/>
        </p:nvSpPr>
        <p:spPr bwMode="auto">
          <a:xfrm>
            <a:off x="2667000" y="4233446"/>
            <a:ext cx="228600" cy="152400"/>
          </a:xfrm>
          <a:prstGeom prst="flowChartMagneticDisk">
            <a:avLst/>
          </a:prstGeom>
          <a:solidFill>
            <a:srgbClr val="FFFF00"/>
          </a:solidFill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3" name="AutoShape 64"/>
          <p:cNvSpPr>
            <a:spLocks noChangeArrowheads="1"/>
          </p:cNvSpPr>
          <p:nvPr/>
        </p:nvSpPr>
        <p:spPr bwMode="auto">
          <a:xfrm>
            <a:off x="3657600" y="4233446"/>
            <a:ext cx="228600" cy="152400"/>
          </a:xfrm>
          <a:prstGeom prst="flowChartMagneticDisk">
            <a:avLst/>
          </a:prstGeom>
          <a:solidFill>
            <a:srgbClr val="FFFF00"/>
          </a:solidFill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4" name="AutoShape 65"/>
          <p:cNvSpPr>
            <a:spLocks noChangeArrowheads="1"/>
          </p:cNvSpPr>
          <p:nvPr/>
        </p:nvSpPr>
        <p:spPr bwMode="auto">
          <a:xfrm>
            <a:off x="4648200" y="4233446"/>
            <a:ext cx="228600" cy="152400"/>
          </a:xfrm>
          <a:prstGeom prst="flowChartMagneticDisk">
            <a:avLst/>
          </a:prstGeom>
          <a:solidFill>
            <a:srgbClr val="FFFF00"/>
          </a:solidFill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5" name="AutoShape 66"/>
          <p:cNvSpPr>
            <a:spLocks noChangeArrowheads="1"/>
          </p:cNvSpPr>
          <p:nvPr/>
        </p:nvSpPr>
        <p:spPr bwMode="auto">
          <a:xfrm>
            <a:off x="5638800" y="4233446"/>
            <a:ext cx="228600" cy="152400"/>
          </a:xfrm>
          <a:prstGeom prst="flowChartMagneticDisk">
            <a:avLst/>
          </a:prstGeom>
          <a:solidFill>
            <a:srgbClr val="FFFF00"/>
          </a:solidFill>
          <a:ln w="19050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6" name="Rectangle 69"/>
          <p:cNvSpPr>
            <a:spLocks noChangeArrowheads="1"/>
          </p:cNvSpPr>
          <p:nvPr/>
        </p:nvSpPr>
        <p:spPr bwMode="auto">
          <a:xfrm flipV="1">
            <a:off x="4267200" y="3166646"/>
            <a:ext cx="381000" cy="228600"/>
          </a:xfrm>
          <a:prstGeom prst="rect">
            <a:avLst/>
          </a:prstGeom>
          <a:gradFill rotWithShape="1">
            <a:gsLst>
              <a:gs pos="0">
                <a:srgbClr val="FF00FF">
                  <a:gamma/>
                  <a:shade val="46275"/>
                  <a:invGamma/>
                </a:srgbClr>
              </a:gs>
              <a:gs pos="100000">
                <a:srgbClr val="FF00FF"/>
              </a:gs>
            </a:gsLst>
            <a:lin ang="5400000" scaled="1"/>
          </a:gra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37" name="Line 70"/>
          <p:cNvSpPr>
            <a:spLocks noChangeShapeType="1"/>
          </p:cNvSpPr>
          <p:nvPr/>
        </p:nvSpPr>
        <p:spPr bwMode="auto">
          <a:xfrm>
            <a:off x="4800600" y="3166646"/>
            <a:ext cx="609600" cy="0"/>
          </a:xfrm>
          <a:prstGeom prst="line">
            <a:avLst/>
          </a:prstGeom>
          <a:noFill/>
          <a:ln w="5715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39" name="Text Box 72"/>
          <p:cNvSpPr txBox="1">
            <a:spLocks noChangeArrowheads="1"/>
          </p:cNvSpPr>
          <p:nvPr/>
        </p:nvSpPr>
        <p:spPr bwMode="auto">
          <a:xfrm>
            <a:off x="4038600" y="2644914"/>
            <a:ext cx="1005403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n-US" dirty="0" err="1" smtClean="0">
                <a:solidFill>
                  <a:srgbClr val="000000"/>
                </a:solidFill>
                <a:latin typeface="+mn-lt"/>
              </a:rPr>
              <a:t>mpxstats</a:t>
            </a:r>
            <a:endParaRPr lang="en-US" sz="18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40" name="Text Box 73"/>
          <p:cNvSpPr txBox="1">
            <a:spLocks noChangeArrowheads="1"/>
          </p:cNvSpPr>
          <p:nvPr/>
        </p:nvSpPr>
        <p:spPr bwMode="auto">
          <a:xfrm>
            <a:off x="2991636" y="4538246"/>
            <a:ext cx="3520003" cy="338554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600" b="1" dirty="0" err="1" smtClean="0">
                <a:solidFill>
                  <a:srgbClr val="000000"/>
                </a:solidFill>
                <a:latin typeface="+mn-lt"/>
              </a:rPr>
              <a:t>xrd.report</a:t>
            </a:r>
            <a:r>
              <a:rPr lang="en-US" sz="1600" b="1" dirty="0" smtClean="0">
                <a:solidFill>
                  <a:srgbClr val="000000"/>
                </a:solidFill>
                <a:latin typeface="+mn-lt"/>
              </a:rPr>
              <a:t> monhost:1999 all every 15s</a:t>
            </a:r>
            <a:endParaRPr lang="en-US" sz="1600" b="1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56" name="Text Box 25"/>
          <p:cNvSpPr txBox="1">
            <a:spLocks noChangeArrowheads="1"/>
          </p:cNvSpPr>
          <p:nvPr/>
        </p:nvSpPr>
        <p:spPr bwMode="auto">
          <a:xfrm>
            <a:off x="4496281" y="2362200"/>
            <a:ext cx="1066319" cy="276999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pPr algn="ctr"/>
            <a:r>
              <a:rPr lang="en-US" sz="1200" dirty="0" smtClean="0">
                <a:solidFill>
                  <a:srgbClr val="000000"/>
                </a:solidFill>
                <a:latin typeface="+mn-lt"/>
              </a:rPr>
              <a:t>monhost:1999</a:t>
            </a:r>
            <a:endParaRPr lang="en-US" sz="12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55" name="Text Box 72"/>
          <p:cNvSpPr txBox="1">
            <a:spLocks noChangeArrowheads="1"/>
          </p:cNvSpPr>
          <p:nvPr/>
        </p:nvSpPr>
        <p:spPr bwMode="auto">
          <a:xfrm>
            <a:off x="5231661" y="2644914"/>
            <a:ext cx="864339" cy="36933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  <a:flatTx/>
          </a:bodyPr>
          <a:lstStyle/>
          <a:p>
            <a:r>
              <a:rPr lang="en-US" dirty="0" smtClean="0">
                <a:solidFill>
                  <a:srgbClr val="000000"/>
                </a:solidFill>
                <a:latin typeface="+mn-lt"/>
              </a:rPr>
              <a:t>ganglia</a:t>
            </a:r>
            <a:endParaRPr lang="en-US" sz="1800" dirty="0">
              <a:solidFill>
                <a:srgbClr val="000000"/>
              </a:solidFill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0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800" decel="100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800" decel="100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2300"/>
                            </p:stCondLst>
                            <p:childTnLst>
                              <p:par>
                                <p:cTn id="50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400"/>
                            </p:stCondLst>
                            <p:childTnLst>
                              <p:par>
                                <p:cTn id="5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400"/>
                            </p:stCondLst>
                            <p:childTnLst>
                              <p:par>
                                <p:cTn id="60" presetID="22" presetClass="entr" presetSubtype="8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31" grpId="0"/>
      <p:bldP spid="36" grpId="0" animBg="1"/>
      <p:bldP spid="37" grpId="0" animBg="1"/>
      <p:bldP spid="39" grpId="0"/>
      <p:bldP spid="40" grpId="0"/>
      <p:bldP spid="56" grpId="0"/>
      <p:bldP spid="55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34561A32-795C-4C7A-AD00-05E196780D02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231465" name="Rectangle 41"/>
          <p:cNvSpPr>
            <a:spLocks noChangeArrowheads="1"/>
          </p:cNvSpPr>
          <p:nvPr/>
        </p:nvSpPr>
        <p:spPr bwMode="auto">
          <a:xfrm>
            <a:off x="533400" y="1720850"/>
            <a:ext cx="1981200" cy="2209800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1464" name="Rectangle 40"/>
          <p:cNvSpPr>
            <a:spLocks noChangeArrowheads="1"/>
          </p:cNvSpPr>
          <p:nvPr/>
        </p:nvSpPr>
        <p:spPr bwMode="auto">
          <a:xfrm>
            <a:off x="685800" y="1873250"/>
            <a:ext cx="1981200" cy="2209800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1426" name="Rectangle 2"/>
          <p:cNvSpPr>
            <a:spLocks noChangeArrowheads="1"/>
          </p:cNvSpPr>
          <p:nvPr/>
        </p:nvSpPr>
        <p:spPr bwMode="auto">
          <a:xfrm>
            <a:off x="3276600" y="2101850"/>
            <a:ext cx="2438400" cy="2209800"/>
          </a:xfrm>
          <a:prstGeom prst="rect">
            <a:avLst/>
          </a:prstGeom>
          <a:solidFill>
            <a:srgbClr val="FFFF00"/>
          </a:solidFill>
          <a:ln w="28575" algn="ctr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1427" name="Rectangle 3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Putting It All Together</a:t>
            </a:r>
          </a:p>
        </p:txBody>
      </p:sp>
      <p:sp>
        <p:nvSpPr>
          <p:cNvPr id="231448" name="Rectangle 24"/>
          <p:cNvSpPr>
            <a:spLocks noChangeArrowheads="1"/>
          </p:cNvSpPr>
          <p:nvPr/>
        </p:nvSpPr>
        <p:spPr bwMode="auto">
          <a:xfrm>
            <a:off x="838200" y="2101850"/>
            <a:ext cx="1981200" cy="2209800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43000" y="3473450"/>
            <a:ext cx="1447800" cy="533400"/>
            <a:chOff x="576" y="2352"/>
            <a:chExt cx="912" cy="336"/>
          </a:xfrm>
        </p:grpSpPr>
        <p:sp>
          <p:nvSpPr>
            <p:cNvPr id="231429" name="AutoShape 5"/>
            <p:cNvSpPr>
              <a:spLocks noChangeArrowheads="1"/>
            </p:cNvSpPr>
            <p:nvPr/>
          </p:nvSpPr>
          <p:spPr bwMode="auto">
            <a:xfrm>
              <a:off x="1248" y="2352"/>
              <a:ext cx="240" cy="240"/>
            </a:xfrm>
            <a:prstGeom prst="flowChartMagneticDisk">
              <a:avLst/>
            </a:prstGeom>
            <a:solidFill>
              <a:srgbClr val="FFFF00"/>
            </a:solidFill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1430" name="Rectangle 6"/>
            <p:cNvSpPr>
              <a:spLocks noChangeArrowheads="1"/>
            </p:cNvSpPr>
            <p:nvPr/>
          </p:nvSpPr>
          <p:spPr bwMode="auto">
            <a:xfrm>
              <a:off x="576" y="2424"/>
              <a:ext cx="528" cy="264"/>
            </a:xfrm>
            <a:prstGeom prst="rect">
              <a:avLst/>
            </a:prstGeom>
            <a:gradFill rotWithShape="1">
              <a:gsLst>
                <a:gs pos="0">
                  <a:srgbClr val="0066FF"/>
                </a:gs>
                <a:gs pos="100000">
                  <a:srgbClr val="0066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31431" name="Text Box 7"/>
            <p:cNvSpPr txBox="1">
              <a:spLocks noChangeArrowheads="1"/>
            </p:cNvSpPr>
            <p:nvPr/>
          </p:nvSpPr>
          <p:spPr bwMode="auto">
            <a:xfrm>
              <a:off x="576" y="2448"/>
              <a:ext cx="528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  <a:flatTx/>
            </a:bodyPr>
            <a:lstStyle/>
            <a:p>
              <a:r>
                <a:rPr lang="en-US" sz="18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xrootd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143000" y="2559050"/>
            <a:ext cx="838200" cy="419100"/>
            <a:chOff x="528" y="2832"/>
            <a:chExt cx="528" cy="264"/>
          </a:xfrm>
        </p:grpSpPr>
        <p:sp>
          <p:nvSpPr>
            <p:cNvPr id="231433" name="Rectangle 9"/>
            <p:cNvSpPr>
              <a:spLocks noChangeArrowheads="1"/>
            </p:cNvSpPr>
            <p:nvPr/>
          </p:nvSpPr>
          <p:spPr bwMode="auto">
            <a:xfrm>
              <a:off x="528" y="2832"/>
              <a:ext cx="528" cy="264"/>
            </a:xfrm>
            <a:prstGeom prst="rect">
              <a:avLst/>
            </a:prstGeom>
            <a:gradFill rotWithShape="1">
              <a:gsLst>
                <a:gs pos="0">
                  <a:srgbClr val="00FF00"/>
                </a:gs>
                <a:gs pos="100000">
                  <a:srgbClr val="00FF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31434" name="Text Box 10"/>
            <p:cNvSpPr txBox="1">
              <a:spLocks noChangeArrowheads="1"/>
            </p:cNvSpPr>
            <p:nvPr/>
          </p:nvSpPr>
          <p:spPr bwMode="auto">
            <a:xfrm>
              <a:off x="528" y="2832"/>
              <a:ext cx="528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  <a:flatTx/>
            </a:bodyPr>
            <a:lstStyle/>
            <a:p>
              <a:r>
                <a:rPr lang="en-US" sz="1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cmsd</a:t>
              </a:r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4495800" y="3587750"/>
            <a:ext cx="838200" cy="419100"/>
            <a:chOff x="2544" y="2424"/>
            <a:chExt cx="528" cy="264"/>
          </a:xfrm>
        </p:grpSpPr>
        <p:sp>
          <p:nvSpPr>
            <p:cNvPr id="231443" name="Rectangle 19"/>
            <p:cNvSpPr>
              <a:spLocks noChangeArrowheads="1"/>
            </p:cNvSpPr>
            <p:nvPr/>
          </p:nvSpPr>
          <p:spPr bwMode="auto">
            <a:xfrm>
              <a:off x="2544" y="2424"/>
              <a:ext cx="528" cy="264"/>
            </a:xfrm>
            <a:prstGeom prst="rect">
              <a:avLst/>
            </a:prstGeom>
            <a:gradFill rotWithShape="1">
              <a:gsLst>
                <a:gs pos="0">
                  <a:srgbClr val="0066FF"/>
                </a:gs>
                <a:gs pos="100000">
                  <a:srgbClr val="0066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31444" name="Text Box 20"/>
            <p:cNvSpPr txBox="1">
              <a:spLocks noChangeArrowheads="1"/>
            </p:cNvSpPr>
            <p:nvPr/>
          </p:nvSpPr>
          <p:spPr bwMode="auto">
            <a:xfrm>
              <a:off x="2544" y="2448"/>
              <a:ext cx="528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  <a:flatTx/>
            </a:bodyPr>
            <a:lstStyle/>
            <a:p>
              <a:r>
                <a:rPr lang="en-US" sz="18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xrootd</a:t>
              </a:r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4495800" y="2559050"/>
            <a:ext cx="838200" cy="419100"/>
            <a:chOff x="528" y="2832"/>
            <a:chExt cx="528" cy="264"/>
          </a:xfrm>
        </p:grpSpPr>
        <p:sp>
          <p:nvSpPr>
            <p:cNvPr id="231446" name="Rectangle 22"/>
            <p:cNvSpPr>
              <a:spLocks noChangeArrowheads="1"/>
            </p:cNvSpPr>
            <p:nvPr/>
          </p:nvSpPr>
          <p:spPr bwMode="auto">
            <a:xfrm>
              <a:off x="528" y="2832"/>
              <a:ext cx="528" cy="264"/>
            </a:xfrm>
            <a:prstGeom prst="rect">
              <a:avLst/>
            </a:prstGeom>
            <a:gradFill rotWithShape="1">
              <a:gsLst>
                <a:gs pos="0">
                  <a:srgbClr val="00FF00"/>
                </a:gs>
                <a:gs pos="100000">
                  <a:srgbClr val="00FF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31447" name="Text Box 23"/>
            <p:cNvSpPr txBox="1">
              <a:spLocks noChangeArrowheads="1"/>
            </p:cNvSpPr>
            <p:nvPr/>
          </p:nvSpPr>
          <p:spPr bwMode="auto">
            <a:xfrm>
              <a:off x="528" y="2832"/>
              <a:ext cx="528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  <a:flatTx/>
            </a:bodyPr>
            <a:lstStyle/>
            <a:p>
              <a:r>
                <a:rPr lang="en-US" sz="1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cmsd</a:t>
              </a:r>
            </a:p>
          </p:txBody>
        </p:sp>
      </p:grpSp>
      <p:sp>
        <p:nvSpPr>
          <p:cNvPr id="231451" name="Text Box 27"/>
          <p:cNvSpPr txBox="1">
            <a:spLocks noChangeArrowheads="1"/>
          </p:cNvSpPr>
          <p:nvPr/>
        </p:nvSpPr>
        <p:spPr bwMode="auto">
          <a:xfrm>
            <a:off x="1111652" y="2057400"/>
            <a:ext cx="140294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800" dirty="0" smtClean="0"/>
              <a:t>Data </a:t>
            </a:r>
            <a:r>
              <a:rPr lang="en-US" sz="1800" dirty="0"/>
              <a:t>Nodes</a:t>
            </a:r>
          </a:p>
        </p:txBody>
      </p:sp>
      <p:sp>
        <p:nvSpPr>
          <p:cNvPr id="231452" name="Text Box 28"/>
          <p:cNvSpPr txBox="1">
            <a:spLocks noChangeArrowheads="1"/>
          </p:cNvSpPr>
          <p:nvPr/>
        </p:nvSpPr>
        <p:spPr bwMode="auto">
          <a:xfrm>
            <a:off x="3657600" y="2039938"/>
            <a:ext cx="16383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Manager Node</a:t>
            </a:r>
          </a:p>
        </p:txBody>
      </p:sp>
      <p:grpSp>
        <p:nvGrpSpPr>
          <p:cNvPr id="6" name="Group 116"/>
          <p:cNvGrpSpPr>
            <a:grpSpLocks/>
          </p:cNvGrpSpPr>
          <p:nvPr/>
        </p:nvGrpSpPr>
        <p:grpSpPr bwMode="auto">
          <a:xfrm>
            <a:off x="3276600" y="4572000"/>
            <a:ext cx="2438400" cy="1814513"/>
            <a:chOff x="2064" y="2880"/>
            <a:chExt cx="1536" cy="1143"/>
          </a:xfrm>
        </p:grpSpPr>
        <p:sp>
          <p:nvSpPr>
            <p:cNvPr id="231477" name="Rectangle 53"/>
            <p:cNvSpPr>
              <a:spLocks noChangeArrowheads="1"/>
            </p:cNvSpPr>
            <p:nvPr/>
          </p:nvSpPr>
          <p:spPr bwMode="auto">
            <a:xfrm>
              <a:off x="2064" y="2880"/>
              <a:ext cx="1536" cy="1104"/>
            </a:xfrm>
            <a:prstGeom prst="rect">
              <a:avLst/>
            </a:prstGeom>
            <a:solidFill>
              <a:srgbClr val="99FF99"/>
            </a:solidFill>
            <a:ln w="28575" algn="ctr">
              <a:solidFill>
                <a:srgbClr val="CC3300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1453" name="Text Box 29"/>
            <p:cNvSpPr txBox="1">
              <a:spLocks noChangeArrowheads="1"/>
            </p:cNvSpPr>
            <p:nvPr/>
          </p:nvSpPr>
          <p:spPr bwMode="auto">
            <a:xfrm>
              <a:off x="2400" y="3792"/>
              <a:ext cx="792" cy="231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800"/>
                <a:t>SRM Node</a:t>
              </a:r>
            </a:p>
          </p:txBody>
        </p:sp>
      </p:grpSp>
      <p:sp>
        <p:nvSpPr>
          <p:cNvPr id="231454" name="Line 30"/>
          <p:cNvSpPr>
            <a:spLocks noChangeShapeType="1"/>
          </p:cNvSpPr>
          <p:nvPr/>
        </p:nvSpPr>
        <p:spPr bwMode="auto">
          <a:xfrm flipV="1">
            <a:off x="1600200" y="3016250"/>
            <a:ext cx="0" cy="457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1455" name="Line 31"/>
          <p:cNvSpPr>
            <a:spLocks noChangeShapeType="1"/>
          </p:cNvSpPr>
          <p:nvPr/>
        </p:nvSpPr>
        <p:spPr bwMode="auto">
          <a:xfrm flipV="1">
            <a:off x="4953000" y="3016250"/>
            <a:ext cx="0" cy="457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1457" name="Line 33"/>
          <p:cNvSpPr>
            <a:spLocks noChangeShapeType="1"/>
          </p:cNvSpPr>
          <p:nvPr/>
        </p:nvSpPr>
        <p:spPr bwMode="auto">
          <a:xfrm>
            <a:off x="2057400" y="2711450"/>
            <a:ext cx="24384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7" name="Group 100"/>
          <p:cNvGrpSpPr>
            <a:grpSpLocks/>
          </p:cNvGrpSpPr>
          <p:nvPr/>
        </p:nvGrpSpPr>
        <p:grpSpPr bwMode="auto">
          <a:xfrm>
            <a:off x="3429000" y="5600700"/>
            <a:ext cx="838200" cy="419100"/>
            <a:chOff x="2160" y="3528"/>
            <a:chExt cx="528" cy="264"/>
          </a:xfrm>
        </p:grpSpPr>
        <p:sp>
          <p:nvSpPr>
            <p:cNvPr id="231475" name="Rectangle 51"/>
            <p:cNvSpPr>
              <a:spLocks noChangeArrowheads="1"/>
            </p:cNvSpPr>
            <p:nvPr/>
          </p:nvSpPr>
          <p:spPr bwMode="auto">
            <a:xfrm>
              <a:off x="2160" y="3528"/>
              <a:ext cx="528" cy="264"/>
            </a:xfrm>
            <a:prstGeom prst="rect">
              <a:avLst/>
            </a:prstGeom>
            <a:gradFill rotWithShape="1">
              <a:gsLst>
                <a:gs pos="0">
                  <a:srgbClr val="993300"/>
                </a:gs>
                <a:gs pos="100000">
                  <a:srgbClr val="9933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33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31476" name="Text Box 52"/>
            <p:cNvSpPr txBox="1">
              <a:spLocks noChangeArrowheads="1"/>
            </p:cNvSpPr>
            <p:nvPr/>
          </p:nvSpPr>
          <p:spPr bwMode="auto">
            <a:xfrm>
              <a:off x="2160" y="3552"/>
              <a:ext cx="528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  <a:flatTx/>
            </a:bodyPr>
            <a:lstStyle/>
            <a:p>
              <a:r>
                <a:rPr lang="en-US" sz="12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BestMan</a:t>
              </a:r>
            </a:p>
          </p:txBody>
        </p:sp>
      </p:grpSp>
      <p:grpSp>
        <p:nvGrpSpPr>
          <p:cNvPr id="8" name="Group 101"/>
          <p:cNvGrpSpPr>
            <a:grpSpLocks/>
          </p:cNvGrpSpPr>
          <p:nvPr/>
        </p:nvGrpSpPr>
        <p:grpSpPr bwMode="auto">
          <a:xfrm>
            <a:off x="4572000" y="5600700"/>
            <a:ext cx="838200" cy="419100"/>
            <a:chOff x="2880" y="3528"/>
            <a:chExt cx="528" cy="264"/>
          </a:xfrm>
        </p:grpSpPr>
        <p:sp>
          <p:nvSpPr>
            <p:cNvPr id="231480" name="Rectangle 56"/>
            <p:cNvSpPr>
              <a:spLocks noChangeArrowheads="1"/>
            </p:cNvSpPr>
            <p:nvPr/>
          </p:nvSpPr>
          <p:spPr bwMode="auto">
            <a:xfrm>
              <a:off x="2880" y="3528"/>
              <a:ext cx="528" cy="264"/>
            </a:xfrm>
            <a:prstGeom prst="rect">
              <a:avLst/>
            </a:prstGeom>
            <a:gradFill rotWithShape="1">
              <a:gsLst>
                <a:gs pos="0">
                  <a:srgbClr val="CC9900"/>
                </a:gs>
                <a:gs pos="100000">
                  <a:srgbClr val="CC99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99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31481" name="Text Box 57"/>
            <p:cNvSpPr txBox="1">
              <a:spLocks noChangeArrowheads="1"/>
            </p:cNvSpPr>
            <p:nvPr/>
          </p:nvSpPr>
          <p:spPr bwMode="auto">
            <a:xfrm>
              <a:off x="2880" y="3552"/>
              <a:ext cx="52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  <a:flatTx/>
            </a:bodyPr>
            <a:lstStyle/>
            <a:p>
              <a:r>
                <a:rPr lang="en-US" sz="1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gridFTP</a:t>
              </a:r>
            </a:p>
          </p:txBody>
        </p:sp>
      </p:grpSp>
      <p:grpSp>
        <p:nvGrpSpPr>
          <p:cNvPr id="9" name="Group 103"/>
          <p:cNvGrpSpPr>
            <a:grpSpLocks/>
          </p:cNvGrpSpPr>
          <p:nvPr/>
        </p:nvGrpSpPr>
        <p:grpSpPr bwMode="auto">
          <a:xfrm>
            <a:off x="3352800" y="3048000"/>
            <a:ext cx="838200" cy="996950"/>
            <a:chOff x="2112" y="1920"/>
            <a:chExt cx="528" cy="628"/>
          </a:xfrm>
        </p:grpSpPr>
        <p:sp>
          <p:nvSpPr>
            <p:cNvPr id="231471" name="Rectangle 47"/>
            <p:cNvSpPr>
              <a:spLocks noChangeArrowheads="1"/>
            </p:cNvSpPr>
            <p:nvPr/>
          </p:nvSpPr>
          <p:spPr bwMode="auto">
            <a:xfrm>
              <a:off x="2112" y="2284"/>
              <a:ext cx="528" cy="264"/>
            </a:xfrm>
            <a:prstGeom prst="rect">
              <a:avLst/>
            </a:prstGeom>
            <a:gradFill rotWithShape="1">
              <a:gsLst>
                <a:gs pos="0">
                  <a:srgbClr val="00CCFF"/>
                </a:gs>
                <a:gs pos="100000">
                  <a:srgbClr val="00CC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CC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31472" name="Text Box 48"/>
            <p:cNvSpPr txBox="1">
              <a:spLocks noChangeArrowheads="1"/>
            </p:cNvSpPr>
            <p:nvPr/>
          </p:nvSpPr>
          <p:spPr bwMode="auto">
            <a:xfrm>
              <a:off x="2112" y="2308"/>
              <a:ext cx="528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  <a:flatTx/>
            </a:bodyPr>
            <a:lstStyle/>
            <a:p>
              <a:r>
                <a:rPr lang="en-US" sz="18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xrootd</a:t>
              </a:r>
            </a:p>
          </p:txBody>
        </p:sp>
        <p:sp>
          <p:nvSpPr>
            <p:cNvPr id="231474" name="AutoShape 50"/>
            <p:cNvSpPr>
              <a:spLocks noChangeArrowheads="1"/>
            </p:cNvSpPr>
            <p:nvPr/>
          </p:nvSpPr>
          <p:spPr bwMode="auto">
            <a:xfrm>
              <a:off x="2304" y="1920"/>
              <a:ext cx="240" cy="144"/>
            </a:xfrm>
            <a:prstGeom prst="flowChartMagneticDisk">
              <a:avLst/>
            </a:prstGeom>
            <a:solidFill>
              <a:srgbClr val="FF6600"/>
            </a:solidFill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1483" name="Line 59"/>
            <p:cNvSpPr>
              <a:spLocks noChangeShapeType="1"/>
            </p:cNvSpPr>
            <p:nvPr/>
          </p:nvSpPr>
          <p:spPr bwMode="auto">
            <a:xfrm flipV="1">
              <a:off x="2424" y="2064"/>
              <a:ext cx="0" cy="19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99"/>
          <p:cNvGrpSpPr>
            <a:grpSpLocks/>
          </p:cNvGrpSpPr>
          <p:nvPr/>
        </p:nvGrpSpPr>
        <p:grpSpPr bwMode="auto">
          <a:xfrm>
            <a:off x="4038600" y="4838700"/>
            <a:ext cx="838200" cy="419100"/>
            <a:chOff x="2544" y="3048"/>
            <a:chExt cx="528" cy="264"/>
          </a:xfrm>
        </p:grpSpPr>
        <p:sp>
          <p:nvSpPr>
            <p:cNvPr id="231482" name="Rectangle 58"/>
            <p:cNvSpPr>
              <a:spLocks noChangeArrowheads="1"/>
            </p:cNvSpPr>
            <p:nvPr/>
          </p:nvSpPr>
          <p:spPr bwMode="auto">
            <a:xfrm>
              <a:off x="2544" y="3048"/>
              <a:ext cx="528" cy="264"/>
            </a:xfrm>
            <a:prstGeom prst="rect">
              <a:avLst/>
            </a:prstGeom>
            <a:gradFill rotWithShape="1">
              <a:gsLst>
                <a:gs pos="0">
                  <a:srgbClr val="CC00CC"/>
                </a:gs>
                <a:gs pos="100000">
                  <a:srgbClr val="CC00CC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00CC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31484" name="Text Box 60"/>
            <p:cNvSpPr txBox="1">
              <a:spLocks noChangeArrowheads="1"/>
            </p:cNvSpPr>
            <p:nvPr/>
          </p:nvSpPr>
          <p:spPr bwMode="auto">
            <a:xfrm>
              <a:off x="2544" y="3072"/>
              <a:ext cx="528" cy="173"/>
            </a:xfrm>
            <a:prstGeom prst="rect">
              <a:avLst/>
            </a:prstGeom>
            <a:gradFill rotWithShape="1">
              <a:gsLst>
                <a:gs pos="0">
                  <a:srgbClr val="CC00CC"/>
                </a:gs>
                <a:gs pos="100000">
                  <a:srgbClr val="CC00CC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noFill/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00CC"/>
              </a:extrusionClr>
            </a:sp3d>
          </p:spPr>
          <p:txBody>
            <a:bodyPr>
              <a:spAutoFit/>
              <a:flatTx/>
            </a:bodyPr>
            <a:lstStyle/>
            <a:p>
              <a:r>
                <a:rPr lang="en-US" sz="12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xrootdFS</a:t>
              </a:r>
            </a:p>
          </p:txBody>
        </p:sp>
      </p:grpSp>
      <p:sp>
        <p:nvSpPr>
          <p:cNvPr id="231485" name="Line 61"/>
          <p:cNvSpPr>
            <a:spLocks noChangeShapeType="1"/>
          </p:cNvSpPr>
          <p:nvPr/>
        </p:nvSpPr>
        <p:spPr bwMode="auto">
          <a:xfrm flipV="1">
            <a:off x="5181600" y="3962400"/>
            <a:ext cx="0" cy="1524000"/>
          </a:xfrm>
          <a:prstGeom prst="line">
            <a:avLst/>
          </a:prstGeom>
          <a:noFill/>
          <a:ln w="38100">
            <a:solidFill>
              <a:srgbClr val="CC99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1" name="Group 94"/>
          <p:cNvGrpSpPr>
            <a:grpSpLocks/>
          </p:cNvGrpSpPr>
          <p:nvPr/>
        </p:nvGrpSpPr>
        <p:grpSpPr bwMode="auto">
          <a:xfrm>
            <a:off x="1905000" y="3962400"/>
            <a:ext cx="3124200" cy="762000"/>
            <a:chOff x="1200" y="2496"/>
            <a:chExt cx="1968" cy="480"/>
          </a:xfrm>
        </p:grpSpPr>
        <p:sp>
          <p:nvSpPr>
            <p:cNvPr id="231486" name="Line 62"/>
            <p:cNvSpPr>
              <a:spLocks noChangeShapeType="1"/>
            </p:cNvSpPr>
            <p:nvPr/>
          </p:nvSpPr>
          <p:spPr bwMode="auto">
            <a:xfrm flipH="1" flipV="1">
              <a:off x="2448" y="2544"/>
              <a:ext cx="384" cy="43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1487" name="Line 63"/>
            <p:cNvSpPr>
              <a:spLocks noChangeShapeType="1"/>
            </p:cNvSpPr>
            <p:nvPr/>
          </p:nvSpPr>
          <p:spPr bwMode="auto">
            <a:xfrm flipV="1">
              <a:off x="2784" y="2496"/>
              <a:ext cx="384" cy="48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1488" name="Line 64"/>
            <p:cNvSpPr>
              <a:spLocks noChangeShapeType="1"/>
            </p:cNvSpPr>
            <p:nvPr/>
          </p:nvSpPr>
          <p:spPr bwMode="auto">
            <a:xfrm flipH="1" flipV="1">
              <a:off x="1200" y="2496"/>
              <a:ext cx="1632" cy="48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231489" name="AutoShape 65"/>
          <p:cNvCxnSpPr>
            <a:cxnSpLocks noChangeShapeType="1"/>
            <a:stCxn id="231475" idx="0"/>
            <a:endCxn id="231477" idx="1"/>
          </p:cNvCxnSpPr>
          <p:nvPr/>
        </p:nvCxnSpPr>
        <p:spPr bwMode="auto">
          <a:xfrm rot="5400000" flipH="1">
            <a:off x="3479007" y="5231606"/>
            <a:ext cx="152400" cy="585787"/>
          </a:xfrm>
          <a:prstGeom prst="curvedConnector4">
            <a:avLst>
              <a:gd name="adj1" fmla="val 825000"/>
              <a:gd name="adj2" fmla="val 136583"/>
            </a:avLst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31491" name="AutoShape 67"/>
          <p:cNvCxnSpPr>
            <a:cxnSpLocks noChangeShapeType="1"/>
            <a:endCxn id="231484" idx="1"/>
          </p:cNvCxnSpPr>
          <p:nvPr/>
        </p:nvCxnSpPr>
        <p:spPr bwMode="auto">
          <a:xfrm rot="16200000">
            <a:off x="3555206" y="5117307"/>
            <a:ext cx="585787" cy="381000"/>
          </a:xfrm>
          <a:prstGeom prst="bentConnector2">
            <a:avLst/>
          </a:prstGeom>
          <a:noFill/>
          <a:ln w="38100">
            <a:solidFill>
              <a:srgbClr val="A50021"/>
            </a:solidFill>
            <a:miter lim="800000"/>
            <a:headEnd type="triangle" w="med" len="med"/>
            <a:tailEnd type="triangle" w="med" len="med"/>
          </a:ln>
          <a:effectLst/>
        </p:spPr>
      </p:cxnSp>
      <p:sp>
        <p:nvSpPr>
          <p:cNvPr id="231496" name="Line 72"/>
          <p:cNvSpPr>
            <a:spLocks noChangeShapeType="1"/>
          </p:cNvSpPr>
          <p:nvPr/>
        </p:nvSpPr>
        <p:spPr bwMode="auto">
          <a:xfrm>
            <a:off x="2286000" y="5791200"/>
            <a:ext cx="1143000" cy="0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2" name="Group 115"/>
          <p:cNvGrpSpPr>
            <a:grpSpLocks/>
          </p:cNvGrpSpPr>
          <p:nvPr/>
        </p:nvGrpSpPr>
        <p:grpSpPr bwMode="auto">
          <a:xfrm>
            <a:off x="1981200" y="3962400"/>
            <a:ext cx="2895600" cy="1524000"/>
            <a:chOff x="1248" y="2496"/>
            <a:chExt cx="1824" cy="960"/>
          </a:xfrm>
        </p:grpSpPr>
        <p:sp>
          <p:nvSpPr>
            <p:cNvPr id="231493" name="Line 69"/>
            <p:cNvSpPr>
              <a:spLocks noChangeShapeType="1"/>
            </p:cNvSpPr>
            <p:nvPr/>
          </p:nvSpPr>
          <p:spPr bwMode="auto">
            <a:xfrm>
              <a:off x="2064" y="3360"/>
              <a:ext cx="912" cy="0"/>
            </a:xfrm>
            <a:prstGeom prst="line">
              <a:avLst/>
            </a:prstGeom>
            <a:noFill/>
            <a:ln w="38100">
              <a:solidFill>
                <a:srgbClr val="CC9900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1495" name="Arc 71"/>
            <p:cNvSpPr>
              <a:spLocks/>
            </p:cNvSpPr>
            <p:nvPr/>
          </p:nvSpPr>
          <p:spPr bwMode="auto">
            <a:xfrm>
              <a:off x="2976" y="3360"/>
              <a:ext cx="96" cy="96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99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1497" name="Arc 73"/>
            <p:cNvSpPr>
              <a:spLocks/>
            </p:cNvSpPr>
            <p:nvPr/>
          </p:nvSpPr>
          <p:spPr bwMode="auto">
            <a:xfrm flipH="1" flipV="1">
              <a:off x="1248" y="2496"/>
              <a:ext cx="1008" cy="864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38100">
              <a:solidFill>
                <a:srgbClr val="CC99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3" name="Group 121"/>
          <p:cNvGrpSpPr>
            <a:grpSpLocks/>
          </p:cNvGrpSpPr>
          <p:nvPr/>
        </p:nvGrpSpPr>
        <p:grpSpPr bwMode="auto">
          <a:xfrm>
            <a:off x="990600" y="4800600"/>
            <a:ext cx="1371600" cy="1295400"/>
            <a:chOff x="624" y="3024"/>
            <a:chExt cx="864" cy="816"/>
          </a:xfrm>
        </p:grpSpPr>
        <p:sp>
          <p:nvSpPr>
            <p:cNvPr id="231499" name="WordArt 75" descr="Paper bag"/>
            <p:cNvSpPr>
              <a:spLocks noChangeArrowheads="1" noChangeShapeType="1" noTextEdit="1"/>
            </p:cNvSpPr>
            <p:nvPr/>
          </p:nvSpPr>
          <p:spPr bwMode="auto">
            <a:xfrm>
              <a:off x="888" y="3534"/>
              <a:ext cx="504" cy="25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2400" kern="10">
                  <a:ln w="9525">
                    <a:solidFill>
                      <a:srgbClr val="008000"/>
                    </a:solidFill>
                    <a:round/>
                    <a:headEnd/>
                    <a:tailEnd/>
                  </a:ln>
                  <a:blipFill dpi="0" rotWithShape="0">
                    <a:blip r:embed="rId2"/>
                    <a:srcRect/>
                    <a:tile tx="0" ty="0" sx="100000" sy="100000" flip="none" algn="tl"/>
                  </a:blipFill>
                  <a:effectLst>
                    <a:outerShdw dist="563972" dir="14049741" sx="125000" sy="125000" algn="tl" rotWithShape="0">
                      <a:srgbClr val="C7DFD3">
                        <a:alpha val="80000"/>
                      </a:srgbClr>
                    </a:outerShdw>
                  </a:effectLst>
                  <a:latin typeface="Arial Unicode MS"/>
                  <a:ea typeface="Arial Unicode MS"/>
                  <a:cs typeface="Arial Unicode MS"/>
                </a:rPr>
                <a:t>GRID</a:t>
              </a:r>
            </a:p>
          </p:txBody>
        </p:sp>
        <p:grpSp>
          <p:nvGrpSpPr>
            <p:cNvPr id="14" name="Group 76"/>
            <p:cNvGrpSpPr>
              <a:grpSpLocks/>
            </p:cNvGrpSpPr>
            <p:nvPr/>
          </p:nvGrpSpPr>
          <p:grpSpPr bwMode="auto">
            <a:xfrm>
              <a:off x="624" y="3024"/>
              <a:ext cx="864" cy="816"/>
              <a:chOff x="2016" y="3024"/>
              <a:chExt cx="864" cy="816"/>
            </a:xfrm>
          </p:grpSpPr>
          <p:grpSp>
            <p:nvGrpSpPr>
              <p:cNvPr id="15" name="Group 77"/>
              <p:cNvGrpSpPr>
                <a:grpSpLocks/>
              </p:cNvGrpSpPr>
              <p:nvPr/>
            </p:nvGrpSpPr>
            <p:grpSpPr bwMode="auto">
              <a:xfrm>
                <a:off x="2160" y="3024"/>
                <a:ext cx="576" cy="816"/>
                <a:chOff x="2064" y="3168"/>
                <a:chExt cx="576" cy="384"/>
              </a:xfrm>
            </p:grpSpPr>
            <p:sp>
              <p:nvSpPr>
                <p:cNvPr id="231502" name="Line 78"/>
                <p:cNvSpPr>
                  <a:spLocks noChangeShapeType="1"/>
                </p:cNvSpPr>
                <p:nvPr/>
              </p:nvSpPr>
              <p:spPr bwMode="auto">
                <a:xfrm>
                  <a:off x="2064" y="3168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rgbClr val="660066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1503" name="Line 79"/>
                <p:cNvSpPr>
                  <a:spLocks noChangeShapeType="1"/>
                </p:cNvSpPr>
                <p:nvPr/>
              </p:nvSpPr>
              <p:spPr bwMode="auto">
                <a:xfrm>
                  <a:off x="2160" y="3168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rgbClr val="660066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1504" name="Line 80"/>
                <p:cNvSpPr>
                  <a:spLocks noChangeShapeType="1"/>
                </p:cNvSpPr>
                <p:nvPr/>
              </p:nvSpPr>
              <p:spPr bwMode="auto">
                <a:xfrm>
                  <a:off x="2256" y="3168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rgbClr val="660066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1505" name="Line 81"/>
                <p:cNvSpPr>
                  <a:spLocks noChangeShapeType="1"/>
                </p:cNvSpPr>
                <p:nvPr/>
              </p:nvSpPr>
              <p:spPr bwMode="auto">
                <a:xfrm>
                  <a:off x="2352" y="3168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rgbClr val="660066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1506" name="Line 82"/>
                <p:cNvSpPr>
                  <a:spLocks noChangeShapeType="1"/>
                </p:cNvSpPr>
                <p:nvPr/>
              </p:nvSpPr>
              <p:spPr bwMode="auto">
                <a:xfrm>
                  <a:off x="2448" y="3168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rgbClr val="660066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1507" name="Line 83"/>
                <p:cNvSpPr>
                  <a:spLocks noChangeShapeType="1"/>
                </p:cNvSpPr>
                <p:nvPr/>
              </p:nvSpPr>
              <p:spPr bwMode="auto">
                <a:xfrm>
                  <a:off x="2544" y="3168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rgbClr val="660066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231508" name="Line 84"/>
                <p:cNvSpPr>
                  <a:spLocks noChangeShapeType="1"/>
                </p:cNvSpPr>
                <p:nvPr/>
              </p:nvSpPr>
              <p:spPr bwMode="auto">
                <a:xfrm>
                  <a:off x="2640" y="3168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rgbClr val="660066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231509" name="Line 85"/>
              <p:cNvSpPr>
                <a:spLocks noChangeShapeType="1"/>
              </p:cNvSpPr>
              <p:nvPr/>
            </p:nvSpPr>
            <p:spPr bwMode="auto">
              <a:xfrm>
                <a:off x="2016" y="3120"/>
                <a:ext cx="864" cy="0"/>
              </a:xfrm>
              <a:prstGeom prst="line">
                <a:avLst/>
              </a:prstGeom>
              <a:noFill/>
              <a:ln w="9525">
                <a:solidFill>
                  <a:srgbClr val="6600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510" name="Line 86"/>
              <p:cNvSpPr>
                <a:spLocks noChangeShapeType="1"/>
              </p:cNvSpPr>
              <p:nvPr/>
            </p:nvSpPr>
            <p:spPr bwMode="auto">
              <a:xfrm>
                <a:off x="2016" y="3216"/>
                <a:ext cx="864" cy="0"/>
              </a:xfrm>
              <a:prstGeom prst="line">
                <a:avLst/>
              </a:prstGeom>
              <a:noFill/>
              <a:ln w="9525">
                <a:solidFill>
                  <a:srgbClr val="6600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511" name="Line 87"/>
              <p:cNvSpPr>
                <a:spLocks noChangeShapeType="1"/>
              </p:cNvSpPr>
              <p:nvPr/>
            </p:nvSpPr>
            <p:spPr bwMode="auto">
              <a:xfrm>
                <a:off x="2016" y="3312"/>
                <a:ext cx="864" cy="0"/>
              </a:xfrm>
              <a:prstGeom prst="line">
                <a:avLst/>
              </a:prstGeom>
              <a:noFill/>
              <a:ln w="9525">
                <a:solidFill>
                  <a:srgbClr val="6600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512" name="Line 88"/>
              <p:cNvSpPr>
                <a:spLocks noChangeShapeType="1"/>
              </p:cNvSpPr>
              <p:nvPr/>
            </p:nvSpPr>
            <p:spPr bwMode="auto">
              <a:xfrm>
                <a:off x="2016" y="3408"/>
                <a:ext cx="864" cy="0"/>
              </a:xfrm>
              <a:prstGeom prst="line">
                <a:avLst/>
              </a:prstGeom>
              <a:noFill/>
              <a:ln w="9525">
                <a:solidFill>
                  <a:srgbClr val="6600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513" name="Line 89"/>
              <p:cNvSpPr>
                <a:spLocks noChangeShapeType="1"/>
              </p:cNvSpPr>
              <p:nvPr/>
            </p:nvSpPr>
            <p:spPr bwMode="auto">
              <a:xfrm>
                <a:off x="2016" y="3504"/>
                <a:ext cx="864" cy="0"/>
              </a:xfrm>
              <a:prstGeom prst="line">
                <a:avLst/>
              </a:prstGeom>
              <a:noFill/>
              <a:ln w="9525">
                <a:solidFill>
                  <a:srgbClr val="6600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514" name="Line 90"/>
              <p:cNvSpPr>
                <a:spLocks noChangeShapeType="1"/>
              </p:cNvSpPr>
              <p:nvPr/>
            </p:nvSpPr>
            <p:spPr bwMode="auto">
              <a:xfrm>
                <a:off x="2016" y="3600"/>
                <a:ext cx="864" cy="0"/>
              </a:xfrm>
              <a:prstGeom prst="line">
                <a:avLst/>
              </a:prstGeom>
              <a:noFill/>
              <a:ln w="9525">
                <a:solidFill>
                  <a:srgbClr val="6600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231515" name="Line 91"/>
              <p:cNvSpPr>
                <a:spLocks noChangeShapeType="1"/>
              </p:cNvSpPr>
              <p:nvPr/>
            </p:nvSpPr>
            <p:spPr bwMode="auto">
              <a:xfrm>
                <a:off x="2016" y="3696"/>
                <a:ext cx="864" cy="0"/>
              </a:xfrm>
              <a:prstGeom prst="line">
                <a:avLst/>
              </a:prstGeom>
              <a:noFill/>
              <a:ln w="9525">
                <a:solidFill>
                  <a:srgbClr val="6600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231517" name="Text Box 93"/>
          <p:cNvSpPr txBox="1">
            <a:spLocks noChangeArrowheads="1"/>
          </p:cNvSpPr>
          <p:nvPr/>
        </p:nvSpPr>
        <p:spPr bwMode="auto">
          <a:xfrm>
            <a:off x="6094413" y="2057400"/>
            <a:ext cx="2859087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 dirty="0"/>
              <a:t>Basic </a:t>
            </a:r>
            <a:r>
              <a:rPr lang="en-US" sz="2400" dirty="0">
                <a:solidFill>
                  <a:srgbClr val="00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xrootd</a:t>
            </a:r>
            <a:r>
              <a:rPr lang="en-US" sz="2400" dirty="0"/>
              <a:t> Cluster</a:t>
            </a:r>
          </a:p>
        </p:txBody>
      </p:sp>
      <p:grpSp>
        <p:nvGrpSpPr>
          <p:cNvPr id="16" name="Group 117"/>
          <p:cNvGrpSpPr>
            <a:grpSpLocks/>
          </p:cNvGrpSpPr>
          <p:nvPr/>
        </p:nvGrpSpPr>
        <p:grpSpPr bwMode="auto">
          <a:xfrm>
            <a:off x="6167438" y="2455863"/>
            <a:ext cx="2724150" cy="855662"/>
            <a:chOff x="3885" y="1547"/>
            <a:chExt cx="1716" cy="539"/>
          </a:xfrm>
        </p:grpSpPr>
        <p:sp>
          <p:nvSpPr>
            <p:cNvPr id="231520" name="Text Box 96"/>
            <p:cNvSpPr txBox="1">
              <a:spLocks noChangeArrowheads="1"/>
            </p:cNvSpPr>
            <p:nvPr/>
          </p:nvSpPr>
          <p:spPr bwMode="auto">
            <a:xfrm>
              <a:off x="4625" y="1547"/>
              <a:ext cx="22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sz="2400"/>
                <a:t>+</a:t>
              </a:r>
            </a:p>
          </p:txBody>
        </p:sp>
        <p:sp>
          <p:nvSpPr>
            <p:cNvPr id="231521" name="Text Box 97"/>
            <p:cNvSpPr txBox="1">
              <a:spLocks noChangeArrowheads="1"/>
            </p:cNvSpPr>
            <p:nvPr/>
          </p:nvSpPr>
          <p:spPr bwMode="auto">
            <a:xfrm>
              <a:off x="3885" y="1798"/>
              <a:ext cx="1716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Name Space </a:t>
              </a:r>
              <a:r>
                <a:rPr lang="en-US" sz="240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xrootd</a:t>
              </a:r>
            </a:p>
          </p:txBody>
        </p:sp>
      </p:grpSp>
      <p:grpSp>
        <p:nvGrpSpPr>
          <p:cNvPr id="17" name="Group 120"/>
          <p:cNvGrpSpPr>
            <a:grpSpLocks/>
          </p:cNvGrpSpPr>
          <p:nvPr/>
        </p:nvGrpSpPr>
        <p:grpSpPr bwMode="auto">
          <a:xfrm>
            <a:off x="6280150" y="5089525"/>
            <a:ext cx="2486025" cy="854075"/>
            <a:chOff x="3956" y="3206"/>
            <a:chExt cx="1566" cy="538"/>
          </a:xfrm>
        </p:grpSpPr>
        <p:sp>
          <p:nvSpPr>
            <p:cNvPr id="231528" name="Text Box 104"/>
            <p:cNvSpPr txBox="1">
              <a:spLocks noChangeArrowheads="1"/>
            </p:cNvSpPr>
            <p:nvPr/>
          </p:nvSpPr>
          <p:spPr bwMode="auto">
            <a:xfrm>
              <a:off x="4625" y="3206"/>
              <a:ext cx="22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=</a:t>
              </a:r>
            </a:p>
          </p:txBody>
        </p:sp>
        <p:sp>
          <p:nvSpPr>
            <p:cNvPr id="231529" name="Text Box 105"/>
            <p:cNvSpPr txBox="1">
              <a:spLocks noChangeArrowheads="1"/>
            </p:cNvSpPr>
            <p:nvPr/>
          </p:nvSpPr>
          <p:spPr bwMode="auto">
            <a:xfrm>
              <a:off x="3956" y="3456"/>
              <a:ext cx="1566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/>
                <a:t>LHC Grid Access</a:t>
              </a:r>
            </a:p>
          </p:txBody>
        </p:sp>
      </p:grpSp>
      <p:grpSp>
        <p:nvGrpSpPr>
          <p:cNvPr id="18" name="Group 118"/>
          <p:cNvGrpSpPr>
            <a:grpSpLocks/>
          </p:cNvGrpSpPr>
          <p:nvPr/>
        </p:nvGrpSpPr>
        <p:grpSpPr bwMode="auto">
          <a:xfrm>
            <a:off x="7134225" y="3252788"/>
            <a:ext cx="777875" cy="855662"/>
            <a:chOff x="4494" y="2049"/>
            <a:chExt cx="490" cy="539"/>
          </a:xfrm>
        </p:grpSpPr>
        <p:sp>
          <p:nvSpPr>
            <p:cNvPr id="231522" name="Text Box 98"/>
            <p:cNvSpPr txBox="1">
              <a:spLocks noChangeArrowheads="1"/>
            </p:cNvSpPr>
            <p:nvPr/>
          </p:nvSpPr>
          <p:spPr bwMode="auto">
            <a:xfrm>
              <a:off x="4494" y="2300"/>
              <a:ext cx="490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>
                  <a:solidFill>
                    <a:srgbClr val="FF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cnsd</a:t>
              </a:r>
            </a:p>
          </p:txBody>
        </p:sp>
        <p:sp>
          <p:nvSpPr>
            <p:cNvPr id="231530" name="Text Box 106"/>
            <p:cNvSpPr txBox="1">
              <a:spLocks noChangeArrowheads="1"/>
            </p:cNvSpPr>
            <p:nvPr/>
          </p:nvSpPr>
          <p:spPr bwMode="auto">
            <a:xfrm>
              <a:off x="4608" y="2049"/>
              <a:ext cx="22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sz="2400"/>
                <a:t>+</a:t>
              </a:r>
            </a:p>
          </p:txBody>
        </p:sp>
      </p:grpSp>
      <p:grpSp>
        <p:nvGrpSpPr>
          <p:cNvPr id="19" name="Group 119"/>
          <p:cNvGrpSpPr>
            <a:grpSpLocks/>
          </p:cNvGrpSpPr>
          <p:nvPr/>
        </p:nvGrpSpPr>
        <p:grpSpPr bwMode="auto">
          <a:xfrm>
            <a:off x="6061076" y="4049713"/>
            <a:ext cx="2922588" cy="1104900"/>
            <a:chOff x="3818" y="2551"/>
            <a:chExt cx="1841" cy="696"/>
          </a:xfrm>
        </p:grpSpPr>
        <p:sp>
          <p:nvSpPr>
            <p:cNvPr id="231526" name="Text Box 102"/>
            <p:cNvSpPr txBox="1">
              <a:spLocks noChangeArrowheads="1"/>
            </p:cNvSpPr>
            <p:nvPr/>
          </p:nvSpPr>
          <p:spPr bwMode="auto">
            <a:xfrm>
              <a:off x="3818" y="2801"/>
              <a:ext cx="1841" cy="446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2400" dirty="0"/>
                <a:t>SRM Node</a:t>
              </a:r>
            </a:p>
            <a:p>
              <a:pPr algn="ctr"/>
              <a:r>
                <a:rPr lang="en-US" sz="1600" dirty="0"/>
                <a:t>(</a:t>
              </a:r>
              <a:r>
                <a:rPr lang="en-US" sz="1600" dirty="0" err="1"/>
                <a:t>BestMan</a:t>
              </a:r>
              <a:r>
                <a:rPr lang="en-US" sz="1600" dirty="0"/>
                <a:t>, </a:t>
              </a:r>
              <a:r>
                <a:rPr lang="en-US" sz="1600" dirty="0" err="1">
                  <a:solidFill>
                    <a:srgbClr val="CC00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xrootdFS</a:t>
              </a:r>
              <a:r>
                <a:rPr lang="en-US" sz="1600" dirty="0"/>
                <a:t>, </a:t>
              </a:r>
              <a:r>
                <a:rPr lang="en-US" sz="1600" dirty="0" err="1"/>
                <a:t>gridFTP</a:t>
              </a:r>
              <a:r>
                <a:rPr lang="en-US" sz="1600" dirty="0"/>
                <a:t>)</a:t>
              </a:r>
            </a:p>
          </p:txBody>
        </p:sp>
        <p:sp>
          <p:nvSpPr>
            <p:cNvPr id="231531" name="Text Box 107"/>
            <p:cNvSpPr txBox="1">
              <a:spLocks noChangeArrowheads="1"/>
            </p:cNvSpPr>
            <p:nvPr/>
          </p:nvSpPr>
          <p:spPr bwMode="auto">
            <a:xfrm>
              <a:off x="4608" y="2551"/>
              <a:ext cx="22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l"/>
              <a:r>
                <a:rPr lang="en-US" sz="2400"/>
                <a:t>+</a:t>
              </a:r>
            </a:p>
          </p:txBody>
        </p:sp>
      </p:grpSp>
      <p:grpSp>
        <p:nvGrpSpPr>
          <p:cNvPr id="20" name="Group 44"/>
          <p:cNvGrpSpPr>
            <a:grpSpLocks/>
          </p:cNvGrpSpPr>
          <p:nvPr/>
        </p:nvGrpSpPr>
        <p:grpSpPr bwMode="auto">
          <a:xfrm>
            <a:off x="2133600" y="3016250"/>
            <a:ext cx="530225" cy="304800"/>
            <a:chOff x="3890" y="3027"/>
            <a:chExt cx="334" cy="192"/>
          </a:xfrm>
        </p:grpSpPr>
        <p:sp>
          <p:nvSpPr>
            <p:cNvPr id="231466" name="Rectangle 42"/>
            <p:cNvSpPr>
              <a:spLocks noChangeArrowheads="1"/>
            </p:cNvSpPr>
            <p:nvPr/>
          </p:nvSpPr>
          <p:spPr bwMode="auto">
            <a:xfrm flipV="1">
              <a:off x="3936" y="3072"/>
              <a:ext cx="240" cy="144"/>
            </a:xfrm>
            <a:prstGeom prst="rect">
              <a:avLst/>
            </a:prstGeom>
            <a:gradFill rotWithShape="1">
              <a:gsLst>
                <a:gs pos="0">
                  <a:srgbClr val="FF00FF">
                    <a:gamma/>
                    <a:shade val="46275"/>
                    <a:invGamma/>
                  </a:srgbClr>
                </a:gs>
                <a:gs pos="100000">
                  <a:srgbClr val="FF00FF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00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31467" name="Text Box 43"/>
            <p:cNvSpPr txBox="1">
              <a:spLocks noChangeArrowheads="1"/>
            </p:cNvSpPr>
            <p:nvPr/>
          </p:nvSpPr>
          <p:spPr bwMode="auto">
            <a:xfrm>
              <a:off x="3890" y="3027"/>
              <a:ext cx="334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r>
                <a:rPr lang="en-US" sz="1400">
                  <a:solidFill>
                    <a:schemeClr val="bg1"/>
                  </a:solidFill>
                </a:rPr>
                <a:t>cnsd</a:t>
              </a:r>
            </a:p>
          </p:txBody>
        </p:sp>
      </p:grpSp>
      <p:sp>
        <p:nvSpPr>
          <p:cNvPr id="231516" name="Line 92"/>
          <p:cNvSpPr>
            <a:spLocks noChangeShapeType="1"/>
          </p:cNvSpPr>
          <p:nvPr/>
        </p:nvSpPr>
        <p:spPr bwMode="auto">
          <a:xfrm flipH="1" flipV="1">
            <a:off x="2590800" y="3124200"/>
            <a:ext cx="838200" cy="533400"/>
          </a:xfrm>
          <a:prstGeom prst="line">
            <a:avLst/>
          </a:prstGeom>
          <a:noFill/>
          <a:ln w="38100">
            <a:solidFill>
              <a:srgbClr val="CC0099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1536" name="Line 112"/>
          <p:cNvSpPr>
            <a:spLocks noChangeShapeType="1"/>
          </p:cNvSpPr>
          <p:nvPr/>
        </p:nvSpPr>
        <p:spPr bwMode="auto">
          <a:xfrm flipV="1">
            <a:off x="1905000" y="3200400"/>
            <a:ext cx="304800" cy="2286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1538" name="Line 114"/>
          <p:cNvSpPr>
            <a:spLocks noChangeShapeType="1"/>
          </p:cNvSpPr>
          <p:nvPr/>
        </p:nvSpPr>
        <p:spPr bwMode="auto">
          <a:xfrm>
            <a:off x="2286000" y="5334000"/>
            <a:ext cx="990600" cy="0"/>
          </a:xfrm>
          <a:prstGeom prst="line">
            <a:avLst/>
          </a:prstGeom>
          <a:noFill/>
          <a:ln w="38100">
            <a:solidFill>
              <a:srgbClr val="CC99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1000"/>
                                        <p:tgtEl>
                                          <p:spTgt spid="231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1000"/>
                                        <p:tgtEl>
                                          <p:spTgt spid="2315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3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000"/>
                            </p:stCondLst>
                            <p:childTnLst>
                              <p:par>
                                <p:cTn id="4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000"/>
                            </p:stCondLst>
                            <p:childTnLst>
                              <p:par>
                                <p:cTn id="4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6000"/>
                            </p:stCondLst>
                            <p:childTnLst>
                              <p:par>
                                <p:cTn id="52" presetID="1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54" dur="1000"/>
                                        <p:tgtEl>
                                          <p:spTgt spid="231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7000"/>
                            </p:stCondLst>
                            <p:childTnLst>
                              <p:par>
                                <p:cTn id="5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7500"/>
                            </p:stCondLst>
                            <p:childTnLst>
                              <p:par>
                                <p:cTn id="6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000"/>
                            </p:stCondLst>
                            <p:childTnLst>
                              <p:par>
                                <p:cTn id="64" presetID="1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66" dur="1000"/>
                                        <p:tgtEl>
                                          <p:spTgt spid="231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1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2000"/>
                            </p:stCondLst>
                            <p:childTnLst>
                              <p:par>
                                <p:cTn id="7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79" dur="2000" fill="hold"/>
                                        <p:tgtEl>
                                          <p:spTgt spid="13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>
                            <p:stCondLst>
                              <p:cond delay="4000"/>
                            </p:stCondLst>
                            <p:childTnLst>
                              <p:par>
                                <p:cTn id="81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3" dur="3000"/>
                                        <p:tgtEl>
                                          <p:spTgt spid="2315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6" dur="3000"/>
                                        <p:tgtEl>
                                          <p:spTgt spid="231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85" grpId="0" animBg="1"/>
      <p:bldP spid="231496" grpId="0" animBg="1"/>
      <p:bldP spid="231516" grpId="0" animBg="1"/>
      <p:bldP spid="231536" grpId="0" animBg="1"/>
      <p:bldP spid="231538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</a:rPr>
              <a:t>Can’t We Simplify This</a:t>
            </a:r>
            <a:r>
              <a:rPr lang="en-US" b="1" dirty="0" smtClean="0">
                <a:solidFill>
                  <a:srgbClr val="000000"/>
                </a:solidFill>
              </a:rPr>
              <a:t>?</a:t>
            </a:r>
            <a:endParaRPr lang="en-US" b="1" dirty="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8153400" cy="4343400"/>
          </a:xfrm>
        </p:spPr>
        <p:txBody>
          <a:bodyPr/>
          <a:lstStyle/>
          <a:p>
            <a:r>
              <a:rPr lang="en-US" dirty="0" smtClean="0">
                <a:solidFill>
                  <a:srgbClr val="000000"/>
                </a:solidFill>
              </a:rPr>
              <a:t>The </a:t>
            </a:r>
            <a:r>
              <a:rPr lang="en-US" b="1" dirty="0" err="1" smtClean="0">
                <a:solidFill>
                  <a:srgbClr val="000000"/>
                </a:solidFill>
              </a:rPr>
              <a:t>cnsd</a:t>
            </a:r>
            <a:r>
              <a:rPr lang="en-US" dirty="0" smtClean="0">
                <a:solidFill>
                  <a:srgbClr val="000000"/>
                </a:solidFill>
              </a:rPr>
              <a:t> present for </a:t>
            </a:r>
            <a:r>
              <a:rPr lang="en-US" b="1" dirty="0" err="1" smtClean="0">
                <a:solidFill>
                  <a:srgbClr val="000000"/>
                </a:solidFill>
              </a:rPr>
              <a:t>XrootdFS</a:t>
            </a:r>
            <a:r>
              <a:rPr lang="en-US" dirty="0" smtClean="0">
                <a:solidFill>
                  <a:srgbClr val="000000"/>
                </a:solidFill>
              </a:rPr>
              <a:t> support</a:t>
            </a:r>
          </a:p>
          <a:p>
            <a:pPr lvl="1"/>
            <a:r>
              <a:rPr lang="en-US" dirty="0" smtClean="0">
                <a:solidFill>
                  <a:srgbClr val="000000"/>
                </a:solidFill>
              </a:rPr>
              <a:t>Provide composite name space for “</a:t>
            </a:r>
            <a:r>
              <a:rPr lang="en-US" b="1" dirty="0" err="1" smtClean="0">
                <a:solidFill>
                  <a:srgbClr val="000000"/>
                </a:solidFill>
              </a:rPr>
              <a:t>ls</a:t>
            </a:r>
            <a:r>
              <a:rPr lang="en-US" dirty="0" smtClean="0">
                <a:solidFill>
                  <a:srgbClr val="000000"/>
                </a:solidFill>
              </a:rPr>
              <a:t>” command</a:t>
            </a:r>
          </a:p>
          <a:p>
            <a:r>
              <a:rPr lang="en-US" b="1" dirty="0" smtClean="0">
                <a:solidFill>
                  <a:srgbClr val="000000"/>
                </a:solidFill>
              </a:rPr>
              <a:t>FUSE</a:t>
            </a:r>
            <a:r>
              <a:rPr lang="en-US" dirty="0" smtClean="0">
                <a:solidFill>
                  <a:srgbClr val="000000"/>
                </a:solidFill>
              </a:rPr>
              <a:t> present for </a:t>
            </a:r>
            <a:r>
              <a:rPr lang="en-US" b="1" dirty="0" err="1" smtClean="0">
                <a:solidFill>
                  <a:srgbClr val="000000"/>
                </a:solidFill>
              </a:rPr>
              <a:t>XrootdFS</a:t>
            </a:r>
            <a:r>
              <a:rPr lang="en-US" dirty="0" smtClean="0">
                <a:solidFill>
                  <a:srgbClr val="000000"/>
                </a:solidFill>
              </a:rPr>
              <a:t> support</a:t>
            </a:r>
          </a:p>
          <a:p>
            <a:r>
              <a:rPr lang="en-US" b="1" dirty="0" err="1" smtClean="0">
                <a:solidFill>
                  <a:srgbClr val="000000"/>
                </a:solidFill>
              </a:rPr>
              <a:t>XrootdFS</a:t>
            </a:r>
            <a:r>
              <a:rPr lang="en-US" dirty="0" smtClean="0">
                <a:solidFill>
                  <a:srgbClr val="000000"/>
                </a:solidFill>
              </a:rPr>
              <a:t> &amp; </a:t>
            </a:r>
            <a:r>
              <a:rPr lang="en-US" b="1" dirty="0" smtClean="0">
                <a:solidFill>
                  <a:srgbClr val="000000"/>
                </a:solidFill>
              </a:rPr>
              <a:t>FUSE</a:t>
            </a:r>
            <a:r>
              <a:rPr lang="en-US" dirty="0" smtClean="0">
                <a:solidFill>
                  <a:srgbClr val="000000"/>
                </a:solidFill>
              </a:rPr>
              <a:t> for </a:t>
            </a:r>
            <a:r>
              <a:rPr lang="en-US" b="1" dirty="0" err="1" smtClean="0">
                <a:solidFill>
                  <a:srgbClr val="000000"/>
                </a:solidFill>
              </a:rPr>
              <a:t>BeSTMan</a:t>
            </a:r>
            <a:r>
              <a:rPr lang="en-US" dirty="0" smtClean="0">
                <a:solidFill>
                  <a:srgbClr val="000000"/>
                </a:solidFill>
              </a:rPr>
              <a:t> support</a:t>
            </a:r>
          </a:p>
          <a:p>
            <a:r>
              <a:rPr lang="en-US" b="1" dirty="0" err="1" smtClean="0">
                <a:solidFill>
                  <a:srgbClr val="000000"/>
                </a:solidFill>
              </a:rPr>
              <a:t>BeSTMan</a:t>
            </a:r>
            <a:r>
              <a:rPr lang="en-US" dirty="0" smtClean="0">
                <a:solidFill>
                  <a:srgbClr val="000000"/>
                </a:solidFill>
              </a:rPr>
              <a:t> for </a:t>
            </a:r>
            <a:r>
              <a:rPr lang="en-US" b="1" dirty="0" smtClean="0">
                <a:solidFill>
                  <a:srgbClr val="000000"/>
                </a:solidFill>
              </a:rPr>
              <a:t>SRM</a:t>
            </a:r>
            <a:r>
              <a:rPr lang="en-US" dirty="0" smtClean="0">
                <a:solidFill>
                  <a:srgbClr val="000000"/>
                </a:solidFill>
              </a:rPr>
              <a:t> support</a:t>
            </a:r>
          </a:p>
          <a:p>
            <a:r>
              <a:rPr lang="en-US" b="1" dirty="0" smtClean="0">
                <a:solidFill>
                  <a:srgbClr val="000000"/>
                </a:solidFill>
              </a:rPr>
              <a:t>SRM</a:t>
            </a:r>
            <a:r>
              <a:rPr lang="en-US" dirty="0" smtClean="0">
                <a:solidFill>
                  <a:srgbClr val="000000"/>
                </a:solidFill>
              </a:rPr>
              <a:t> for push-type grid data management</a:t>
            </a:r>
          </a:p>
          <a:p>
            <a:pPr lvl="1"/>
            <a:r>
              <a:rPr lang="en-US" b="1" dirty="0" smtClean="0">
                <a:solidFill>
                  <a:srgbClr val="000000"/>
                </a:solidFill>
              </a:rPr>
              <a:t>dq2get</a:t>
            </a:r>
            <a:r>
              <a:rPr lang="en-US" dirty="0" smtClean="0">
                <a:solidFill>
                  <a:srgbClr val="000000"/>
                </a:solidFill>
              </a:rPr>
              <a:t> is a pull function and only needs </a:t>
            </a:r>
            <a:r>
              <a:rPr lang="en-US" b="1" dirty="0" err="1" smtClean="0">
                <a:solidFill>
                  <a:srgbClr val="000000"/>
                </a:solidFill>
              </a:rPr>
              <a:t>gridFTP</a:t>
            </a:r>
            <a:endParaRPr lang="en-US" b="1" dirty="0" smtClean="0">
              <a:solidFill>
                <a:srgbClr val="000000"/>
              </a:solidFill>
            </a:endParaRPr>
          </a:p>
          <a:p>
            <a:r>
              <a:rPr lang="en-US" i="1" dirty="0" smtClean="0">
                <a:solidFill>
                  <a:srgbClr val="000000"/>
                </a:solidFill>
              </a:rPr>
              <a:t>Answer</a:t>
            </a:r>
            <a:r>
              <a:rPr lang="en-US" dirty="0" smtClean="0">
                <a:solidFill>
                  <a:srgbClr val="000000"/>
                </a:solidFill>
              </a:rPr>
              <a:t>: 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Yes</a:t>
            </a:r>
            <a:r>
              <a:rPr lang="en-US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!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This can be simplified.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63409714-0477-4B05-B95F-0FEBB1F573E5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ATLAS Tier 3 Meeting 29-Oct-09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 tmFilter="0,0; .5, 1; 1, 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fld id="{34561A32-795C-4C7A-AD00-05E196780D02}" type="slidenum">
              <a:rPr lang="en-US" smtClean="0"/>
              <a:pPr/>
              <a:t>26</a:t>
            </a:fld>
            <a:endParaRPr lang="en-US" dirty="0"/>
          </a:p>
        </p:txBody>
      </p:sp>
      <p:sp>
        <p:nvSpPr>
          <p:cNvPr id="231465" name="Rectangle 41"/>
          <p:cNvSpPr>
            <a:spLocks noChangeArrowheads="1"/>
          </p:cNvSpPr>
          <p:nvPr/>
        </p:nvSpPr>
        <p:spPr bwMode="auto">
          <a:xfrm>
            <a:off x="533400" y="1720850"/>
            <a:ext cx="1981200" cy="2209800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1464" name="Rectangle 40"/>
          <p:cNvSpPr>
            <a:spLocks noChangeArrowheads="1"/>
          </p:cNvSpPr>
          <p:nvPr/>
        </p:nvSpPr>
        <p:spPr bwMode="auto">
          <a:xfrm>
            <a:off x="685800" y="1873250"/>
            <a:ext cx="1981200" cy="2209800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1426" name="Rectangle 2"/>
          <p:cNvSpPr>
            <a:spLocks noChangeArrowheads="1"/>
          </p:cNvSpPr>
          <p:nvPr/>
        </p:nvSpPr>
        <p:spPr bwMode="auto">
          <a:xfrm>
            <a:off x="3276600" y="2101850"/>
            <a:ext cx="2438400" cy="2209800"/>
          </a:xfrm>
          <a:prstGeom prst="rect">
            <a:avLst/>
          </a:prstGeom>
          <a:solidFill>
            <a:srgbClr val="FFFF00"/>
          </a:solidFill>
          <a:ln w="28575" algn="ctr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1427" name="Rectangle 3" descr="Large confetti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Tearing</a:t>
            </a:r>
            <a:r>
              <a:rPr lang="en-US" b="1" dirty="0" smtClean="0"/>
              <a:t> </a:t>
            </a:r>
            <a:r>
              <a:rPr lang="en-US" b="1" dirty="0"/>
              <a:t>It All </a:t>
            </a:r>
            <a:r>
              <a:rPr lang="en-US" b="1" dirty="0" smtClean="0"/>
              <a:t>Apart</a:t>
            </a:r>
            <a:endParaRPr lang="en-US" b="1" dirty="0"/>
          </a:p>
        </p:txBody>
      </p:sp>
      <p:sp>
        <p:nvSpPr>
          <p:cNvPr id="231448" name="Rectangle 24"/>
          <p:cNvSpPr>
            <a:spLocks noChangeArrowheads="1"/>
          </p:cNvSpPr>
          <p:nvPr/>
        </p:nvSpPr>
        <p:spPr bwMode="auto">
          <a:xfrm>
            <a:off x="838200" y="2101850"/>
            <a:ext cx="1981200" cy="2209800"/>
          </a:xfrm>
          <a:prstGeom prst="rect">
            <a:avLst/>
          </a:prstGeom>
          <a:solidFill>
            <a:srgbClr val="99CCFF"/>
          </a:solidFill>
          <a:ln w="28575" algn="ctr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1143000" y="3473450"/>
            <a:ext cx="1447800" cy="533400"/>
            <a:chOff x="576" y="2352"/>
            <a:chExt cx="912" cy="336"/>
          </a:xfrm>
        </p:grpSpPr>
        <p:sp>
          <p:nvSpPr>
            <p:cNvPr id="231429" name="AutoShape 5"/>
            <p:cNvSpPr>
              <a:spLocks noChangeArrowheads="1"/>
            </p:cNvSpPr>
            <p:nvPr/>
          </p:nvSpPr>
          <p:spPr bwMode="auto">
            <a:xfrm>
              <a:off x="1248" y="2352"/>
              <a:ext cx="240" cy="240"/>
            </a:xfrm>
            <a:prstGeom prst="flowChartMagneticDisk">
              <a:avLst/>
            </a:prstGeom>
            <a:solidFill>
              <a:srgbClr val="FFFF00"/>
            </a:solidFill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1430" name="Rectangle 6"/>
            <p:cNvSpPr>
              <a:spLocks noChangeArrowheads="1"/>
            </p:cNvSpPr>
            <p:nvPr/>
          </p:nvSpPr>
          <p:spPr bwMode="auto">
            <a:xfrm>
              <a:off x="576" y="2424"/>
              <a:ext cx="528" cy="264"/>
            </a:xfrm>
            <a:prstGeom prst="rect">
              <a:avLst/>
            </a:prstGeom>
            <a:gradFill rotWithShape="1">
              <a:gsLst>
                <a:gs pos="0">
                  <a:srgbClr val="0066FF"/>
                </a:gs>
                <a:gs pos="100000">
                  <a:srgbClr val="0066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31431" name="Text Box 7"/>
            <p:cNvSpPr txBox="1">
              <a:spLocks noChangeArrowheads="1"/>
            </p:cNvSpPr>
            <p:nvPr/>
          </p:nvSpPr>
          <p:spPr bwMode="auto">
            <a:xfrm>
              <a:off x="576" y="2448"/>
              <a:ext cx="528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  <a:flatTx/>
            </a:bodyPr>
            <a:lstStyle/>
            <a:p>
              <a:r>
                <a:rPr lang="en-US" sz="18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xrootd</a:t>
              </a:r>
            </a:p>
          </p:txBody>
        </p:sp>
      </p:grpSp>
      <p:grpSp>
        <p:nvGrpSpPr>
          <p:cNvPr id="3" name="Group 8"/>
          <p:cNvGrpSpPr>
            <a:grpSpLocks/>
          </p:cNvGrpSpPr>
          <p:nvPr/>
        </p:nvGrpSpPr>
        <p:grpSpPr bwMode="auto">
          <a:xfrm>
            <a:off x="1143000" y="2559050"/>
            <a:ext cx="838200" cy="419100"/>
            <a:chOff x="528" y="2832"/>
            <a:chExt cx="528" cy="264"/>
          </a:xfrm>
        </p:grpSpPr>
        <p:sp>
          <p:nvSpPr>
            <p:cNvPr id="231433" name="Rectangle 9"/>
            <p:cNvSpPr>
              <a:spLocks noChangeArrowheads="1"/>
            </p:cNvSpPr>
            <p:nvPr/>
          </p:nvSpPr>
          <p:spPr bwMode="auto">
            <a:xfrm>
              <a:off x="528" y="2832"/>
              <a:ext cx="528" cy="264"/>
            </a:xfrm>
            <a:prstGeom prst="rect">
              <a:avLst/>
            </a:prstGeom>
            <a:gradFill rotWithShape="1">
              <a:gsLst>
                <a:gs pos="0">
                  <a:srgbClr val="00FF00"/>
                </a:gs>
                <a:gs pos="100000">
                  <a:srgbClr val="00FF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31434" name="Text Box 10"/>
            <p:cNvSpPr txBox="1">
              <a:spLocks noChangeArrowheads="1"/>
            </p:cNvSpPr>
            <p:nvPr/>
          </p:nvSpPr>
          <p:spPr bwMode="auto">
            <a:xfrm>
              <a:off x="528" y="2832"/>
              <a:ext cx="528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  <a:flatTx/>
            </a:bodyPr>
            <a:lstStyle/>
            <a:p>
              <a:r>
                <a:rPr lang="en-US" sz="1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cmsd</a:t>
              </a:r>
            </a:p>
          </p:txBody>
        </p:sp>
      </p:grpSp>
      <p:grpSp>
        <p:nvGrpSpPr>
          <p:cNvPr id="4" name="Group 18"/>
          <p:cNvGrpSpPr>
            <a:grpSpLocks/>
          </p:cNvGrpSpPr>
          <p:nvPr/>
        </p:nvGrpSpPr>
        <p:grpSpPr bwMode="auto">
          <a:xfrm>
            <a:off x="4495800" y="3587750"/>
            <a:ext cx="838200" cy="419100"/>
            <a:chOff x="2544" y="2424"/>
            <a:chExt cx="528" cy="264"/>
          </a:xfrm>
        </p:grpSpPr>
        <p:sp>
          <p:nvSpPr>
            <p:cNvPr id="231443" name="Rectangle 19"/>
            <p:cNvSpPr>
              <a:spLocks noChangeArrowheads="1"/>
            </p:cNvSpPr>
            <p:nvPr/>
          </p:nvSpPr>
          <p:spPr bwMode="auto">
            <a:xfrm>
              <a:off x="2544" y="2424"/>
              <a:ext cx="528" cy="264"/>
            </a:xfrm>
            <a:prstGeom prst="rect">
              <a:avLst/>
            </a:prstGeom>
            <a:gradFill rotWithShape="1">
              <a:gsLst>
                <a:gs pos="0">
                  <a:srgbClr val="0066FF"/>
                </a:gs>
                <a:gs pos="100000">
                  <a:srgbClr val="0066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66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31444" name="Text Box 20"/>
            <p:cNvSpPr txBox="1">
              <a:spLocks noChangeArrowheads="1"/>
            </p:cNvSpPr>
            <p:nvPr/>
          </p:nvSpPr>
          <p:spPr bwMode="auto">
            <a:xfrm>
              <a:off x="2544" y="2448"/>
              <a:ext cx="528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  <a:flatTx/>
            </a:bodyPr>
            <a:lstStyle/>
            <a:p>
              <a:r>
                <a:rPr lang="en-US" sz="18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xrootd</a:t>
              </a:r>
            </a:p>
          </p:txBody>
        </p:sp>
      </p:grpSp>
      <p:grpSp>
        <p:nvGrpSpPr>
          <p:cNvPr id="5" name="Group 21"/>
          <p:cNvGrpSpPr>
            <a:grpSpLocks/>
          </p:cNvGrpSpPr>
          <p:nvPr/>
        </p:nvGrpSpPr>
        <p:grpSpPr bwMode="auto">
          <a:xfrm>
            <a:off x="4495800" y="2559050"/>
            <a:ext cx="838200" cy="419100"/>
            <a:chOff x="528" y="2832"/>
            <a:chExt cx="528" cy="264"/>
          </a:xfrm>
        </p:grpSpPr>
        <p:sp>
          <p:nvSpPr>
            <p:cNvPr id="231446" name="Rectangle 22"/>
            <p:cNvSpPr>
              <a:spLocks noChangeArrowheads="1"/>
            </p:cNvSpPr>
            <p:nvPr/>
          </p:nvSpPr>
          <p:spPr bwMode="auto">
            <a:xfrm>
              <a:off x="528" y="2832"/>
              <a:ext cx="528" cy="264"/>
            </a:xfrm>
            <a:prstGeom prst="rect">
              <a:avLst/>
            </a:prstGeom>
            <a:gradFill rotWithShape="1">
              <a:gsLst>
                <a:gs pos="0">
                  <a:srgbClr val="00FF00"/>
                </a:gs>
                <a:gs pos="100000">
                  <a:srgbClr val="00FF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FF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31447" name="Text Box 23"/>
            <p:cNvSpPr txBox="1">
              <a:spLocks noChangeArrowheads="1"/>
            </p:cNvSpPr>
            <p:nvPr/>
          </p:nvSpPr>
          <p:spPr bwMode="auto">
            <a:xfrm>
              <a:off x="528" y="2832"/>
              <a:ext cx="528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  <a:flatTx/>
            </a:bodyPr>
            <a:lstStyle/>
            <a:p>
              <a:r>
                <a:rPr lang="en-US" sz="1800">
                  <a:solidFill>
                    <a:schemeClr val="tx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cmsd</a:t>
              </a:r>
            </a:p>
          </p:txBody>
        </p:sp>
      </p:grpSp>
      <p:sp>
        <p:nvSpPr>
          <p:cNvPr id="231451" name="Text Box 27"/>
          <p:cNvSpPr txBox="1">
            <a:spLocks noChangeArrowheads="1"/>
          </p:cNvSpPr>
          <p:nvPr/>
        </p:nvSpPr>
        <p:spPr bwMode="auto">
          <a:xfrm>
            <a:off x="1143000" y="2057400"/>
            <a:ext cx="1402948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800" dirty="0"/>
              <a:t>Data </a:t>
            </a:r>
            <a:r>
              <a:rPr lang="en-US" sz="1800" dirty="0" smtClean="0"/>
              <a:t>Nodes</a:t>
            </a:r>
            <a:endParaRPr lang="en-US" sz="1800" dirty="0"/>
          </a:p>
        </p:txBody>
      </p:sp>
      <p:sp>
        <p:nvSpPr>
          <p:cNvPr id="231452" name="Text Box 28"/>
          <p:cNvSpPr txBox="1">
            <a:spLocks noChangeArrowheads="1"/>
          </p:cNvSpPr>
          <p:nvPr/>
        </p:nvSpPr>
        <p:spPr bwMode="auto">
          <a:xfrm>
            <a:off x="3657600" y="2039938"/>
            <a:ext cx="1638300" cy="36671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/>
              <a:t>Manager Node</a:t>
            </a:r>
          </a:p>
        </p:txBody>
      </p:sp>
      <p:sp>
        <p:nvSpPr>
          <p:cNvPr id="231477" name="Rectangle 53"/>
          <p:cNvSpPr>
            <a:spLocks noChangeArrowheads="1"/>
          </p:cNvSpPr>
          <p:nvPr/>
        </p:nvSpPr>
        <p:spPr bwMode="auto">
          <a:xfrm>
            <a:off x="3276600" y="4572000"/>
            <a:ext cx="2438400" cy="1752600"/>
          </a:xfrm>
          <a:prstGeom prst="rect">
            <a:avLst/>
          </a:prstGeom>
          <a:solidFill>
            <a:srgbClr val="99FF99"/>
          </a:solidFill>
          <a:ln w="28575" algn="ctr">
            <a:solidFill>
              <a:srgbClr val="CC33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1453" name="Text Box 29"/>
          <p:cNvSpPr txBox="1">
            <a:spLocks noChangeArrowheads="1"/>
          </p:cNvSpPr>
          <p:nvPr/>
        </p:nvSpPr>
        <p:spPr bwMode="auto">
          <a:xfrm>
            <a:off x="3810000" y="6019800"/>
            <a:ext cx="1257300" cy="366713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800" dirty="0"/>
              <a:t>SRM Node</a:t>
            </a:r>
          </a:p>
        </p:txBody>
      </p:sp>
      <p:sp>
        <p:nvSpPr>
          <p:cNvPr id="231454" name="Line 30"/>
          <p:cNvSpPr>
            <a:spLocks noChangeShapeType="1"/>
          </p:cNvSpPr>
          <p:nvPr/>
        </p:nvSpPr>
        <p:spPr bwMode="auto">
          <a:xfrm flipV="1">
            <a:off x="1600200" y="3016250"/>
            <a:ext cx="0" cy="457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1455" name="Line 31"/>
          <p:cNvSpPr>
            <a:spLocks noChangeShapeType="1"/>
          </p:cNvSpPr>
          <p:nvPr/>
        </p:nvSpPr>
        <p:spPr bwMode="auto">
          <a:xfrm flipV="1">
            <a:off x="4953000" y="3016250"/>
            <a:ext cx="0" cy="45720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1457" name="Line 33"/>
          <p:cNvSpPr>
            <a:spLocks noChangeShapeType="1"/>
          </p:cNvSpPr>
          <p:nvPr/>
        </p:nvSpPr>
        <p:spPr bwMode="auto">
          <a:xfrm>
            <a:off x="2057400" y="2711450"/>
            <a:ext cx="2438400" cy="0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7" name="Group 100"/>
          <p:cNvGrpSpPr>
            <a:grpSpLocks/>
          </p:cNvGrpSpPr>
          <p:nvPr/>
        </p:nvGrpSpPr>
        <p:grpSpPr bwMode="auto">
          <a:xfrm>
            <a:off x="3429000" y="5600700"/>
            <a:ext cx="838200" cy="419100"/>
            <a:chOff x="2160" y="3528"/>
            <a:chExt cx="528" cy="264"/>
          </a:xfrm>
        </p:grpSpPr>
        <p:sp>
          <p:nvSpPr>
            <p:cNvPr id="231475" name="Rectangle 51"/>
            <p:cNvSpPr>
              <a:spLocks noChangeArrowheads="1"/>
            </p:cNvSpPr>
            <p:nvPr/>
          </p:nvSpPr>
          <p:spPr bwMode="auto">
            <a:xfrm>
              <a:off x="2160" y="3528"/>
              <a:ext cx="528" cy="264"/>
            </a:xfrm>
            <a:prstGeom prst="rect">
              <a:avLst/>
            </a:prstGeom>
            <a:gradFill rotWithShape="1">
              <a:gsLst>
                <a:gs pos="0">
                  <a:srgbClr val="993300"/>
                </a:gs>
                <a:gs pos="100000">
                  <a:srgbClr val="9933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9933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31476" name="Text Box 52"/>
            <p:cNvSpPr txBox="1">
              <a:spLocks noChangeArrowheads="1"/>
            </p:cNvSpPr>
            <p:nvPr/>
          </p:nvSpPr>
          <p:spPr bwMode="auto">
            <a:xfrm>
              <a:off x="2160" y="3552"/>
              <a:ext cx="528" cy="173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  <a:flatTx/>
            </a:bodyPr>
            <a:lstStyle/>
            <a:p>
              <a:r>
                <a:rPr lang="en-US" sz="12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BestMan</a:t>
              </a:r>
            </a:p>
          </p:txBody>
        </p:sp>
      </p:grpSp>
      <p:grpSp>
        <p:nvGrpSpPr>
          <p:cNvPr id="8" name="Group 101"/>
          <p:cNvGrpSpPr>
            <a:grpSpLocks/>
          </p:cNvGrpSpPr>
          <p:nvPr/>
        </p:nvGrpSpPr>
        <p:grpSpPr bwMode="auto">
          <a:xfrm>
            <a:off x="4572000" y="5600700"/>
            <a:ext cx="838200" cy="419100"/>
            <a:chOff x="2880" y="3528"/>
            <a:chExt cx="528" cy="264"/>
          </a:xfrm>
        </p:grpSpPr>
        <p:sp>
          <p:nvSpPr>
            <p:cNvPr id="231480" name="Rectangle 56"/>
            <p:cNvSpPr>
              <a:spLocks noChangeArrowheads="1"/>
            </p:cNvSpPr>
            <p:nvPr/>
          </p:nvSpPr>
          <p:spPr bwMode="auto">
            <a:xfrm>
              <a:off x="2880" y="3528"/>
              <a:ext cx="528" cy="264"/>
            </a:xfrm>
            <a:prstGeom prst="rect">
              <a:avLst/>
            </a:prstGeom>
            <a:gradFill rotWithShape="1">
              <a:gsLst>
                <a:gs pos="0">
                  <a:srgbClr val="CC9900"/>
                </a:gs>
                <a:gs pos="100000">
                  <a:srgbClr val="CC9900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99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31481" name="Text Box 57"/>
            <p:cNvSpPr txBox="1">
              <a:spLocks noChangeArrowheads="1"/>
            </p:cNvSpPr>
            <p:nvPr/>
          </p:nvSpPr>
          <p:spPr bwMode="auto">
            <a:xfrm>
              <a:off x="2880" y="3552"/>
              <a:ext cx="528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  <a:flatTx/>
            </a:bodyPr>
            <a:lstStyle/>
            <a:p>
              <a:r>
                <a:rPr lang="en-US" sz="14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gridFTP</a:t>
              </a:r>
            </a:p>
          </p:txBody>
        </p:sp>
      </p:grpSp>
      <p:grpSp>
        <p:nvGrpSpPr>
          <p:cNvPr id="9" name="Group 103"/>
          <p:cNvGrpSpPr>
            <a:grpSpLocks/>
          </p:cNvGrpSpPr>
          <p:nvPr/>
        </p:nvGrpSpPr>
        <p:grpSpPr bwMode="auto">
          <a:xfrm>
            <a:off x="3352800" y="3048000"/>
            <a:ext cx="838200" cy="996950"/>
            <a:chOff x="2112" y="1920"/>
            <a:chExt cx="528" cy="628"/>
          </a:xfrm>
        </p:grpSpPr>
        <p:sp>
          <p:nvSpPr>
            <p:cNvPr id="231471" name="Rectangle 47"/>
            <p:cNvSpPr>
              <a:spLocks noChangeArrowheads="1"/>
            </p:cNvSpPr>
            <p:nvPr/>
          </p:nvSpPr>
          <p:spPr bwMode="auto">
            <a:xfrm>
              <a:off x="2112" y="2284"/>
              <a:ext cx="528" cy="264"/>
            </a:xfrm>
            <a:prstGeom prst="rect">
              <a:avLst/>
            </a:prstGeom>
            <a:gradFill rotWithShape="1">
              <a:gsLst>
                <a:gs pos="0">
                  <a:srgbClr val="00CCFF"/>
                </a:gs>
                <a:gs pos="100000">
                  <a:srgbClr val="00CC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00CC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31472" name="Text Box 48"/>
            <p:cNvSpPr txBox="1">
              <a:spLocks noChangeArrowheads="1"/>
            </p:cNvSpPr>
            <p:nvPr/>
          </p:nvSpPr>
          <p:spPr bwMode="auto">
            <a:xfrm>
              <a:off x="2112" y="2308"/>
              <a:ext cx="528" cy="231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>
              <a:spAutoFit/>
              <a:flatTx/>
            </a:bodyPr>
            <a:lstStyle/>
            <a:p>
              <a:r>
                <a:rPr lang="en-US" sz="18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xrootd</a:t>
              </a:r>
            </a:p>
          </p:txBody>
        </p:sp>
        <p:sp>
          <p:nvSpPr>
            <p:cNvPr id="231474" name="AutoShape 50"/>
            <p:cNvSpPr>
              <a:spLocks noChangeArrowheads="1"/>
            </p:cNvSpPr>
            <p:nvPr/>
          </p:nvSpPr>
          <p:spPr bwMode="auto">
            <a:xfrm>
              <a:off x="2304" y="1920"/>
              <a:ext cx="240" cy="144"/>
            </a:xfrm>
            <a:prstGeom prst="flowChartMagneticDisk">
              <a:avLst/>
            </a:prstGeom>
            <a:solidFill>
              <a:srgbClr val="FF6600"/>
            </a:solidFill>
            <a:ln w="1905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1483" name="Line 59"/>
            <p:cNvSpPr>
              <a:spLocks noChangeShapeType="1"/>
            </p:cNvSpPr>
            <p:nvPr/>
          </p:nvSpPr>
          <p:spPr bwMode="auto">
            <a:xfrm flipV="1">
              <a:off x="2424" y="2064"/>
              <a:ext cx="0" cy="192"/>
            </a:xfrm>
            <a:prstGeom prst="line">
              <a:avLst/>
            </a:prstGeom>
            <a:noFill/>
            <a:ln w="28575">
              <a:solidFill>
                <a:srgbClr val="00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" name="Group 99"/>
          <p:cNvGrpSpPr>
            <a:grpSpLocks/>
          </p:cNvGrpSpPr>
          <p:nvPr/>
        </p:nvGrpSpPr>
        <p:grpSpPr bwMode="auto">
          <a:xfrm>
            <a:off x="4038600" y="4838700"/>
            <a:ext cx="838200" cy="419100"/>
            <a:chOff x="2544" y="3048"/>
            <a:chExt cx="528" cy="264"/>
          </a:xfrm>
        </p:grpSpPr>
        <p:sp>
          <p:nvSpPr>
            <p:cNvPr id="231482" name="Rectangle 58"/>
            <p:cNvSpPr>
              <a:spLocks noChangeArrowheads="1"/>
            </p:cNvSpPr>
            <p:nvPr/>
          </p:nvSpPr>
          <p:spPr bwMode="auto">
            <a:xfrm>
              <a:off x="2544" y="3048"/>
              <a:ext cx="528" cy="264"/>
            </a:xfrm>
            <a:prstGeom prst="rect">
              <a:avLst/>
            </a:prstGeom>
            <a:gradFill rotWithShape="1">
              <a:gsLst>
                <a:gs pos="0">
                  <a:srgbClr val="CC00CC"/>
                </a:gs>
                <a:gs pos="100000">
                  <a:srgbClr val="CC00CC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00CC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31484" name="Text Box 60"/>
            <p:cNvSpPr txBox="1">
              <a:spLocks noChangeArrowheads="1"/>
            </p:cNvSpPr>
            <p:nvPr/>
          </p:nvSpPr>
          <p:spPr bwMode="auto">
            <a:xfrm>
              <a:off x="2544" y="3072"/>
              <a:ext cx="528" cy="173"/>
            </a:xfrm>
            <a:prstGeom prst="rect">
              <a:avLst/>
            </a:prstGeom>
            <a:gradFill rotWithShape="1">
              <a:gsLst>
                <a:gs pos="0">
                  <a:srgbClr val="CC00CC"/>
                </a:gs>
                <a:gs pos="100000">
                  <a:srgbClr val="CC00CC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12700">
              <a:noFill/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CC00CC"/>
              </a:extrusionClr>
            </a:sp3d>
          </p:spPr>
          <p:txBody>
            <a:bodyPr>
              <a:spAutoFit/>
              <a:flatTx/>
            </a:bodyPr>
            <a:lstStyle/>
            <a:p>
              <a:r>
                <a:rPr lang="en-US" sz="12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xrootdFS</a:t>
              </a:r>
            </a:p>
          </p:txBody>
        </p:sp>
      </p:grpSp>
      <p:sp>
        <p:nvSpPr>
          <p:cNvPr id="231485" name="Line 61"/>
          <p:cNvSpPr>
            <a:spLocks noChangeShapeType="1"/>
          </p:cNvSpPr>
          <p:nvPr/>
        </p:nvSpPr>
        <p:spPr bwMode="auto">
          <a:xfrm flipV="1">
            <a:off x="5181600" y="3962400"/>
            <a:ext cx="0" cy="1524000"/>
          </a:xfrm>
          <a:prstGeom prst="line">
            <a:avLst/>
          </a:prstGeom>
          <a:noFill/>
          <a:ln w="38100">
            <a:solidFill>
              <a:srgbClr val="CC99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1" name="Group 94"/>
          <p:cNvGrpSpPr>
            <a:grpSpLocks/>
          </p:cNvGrpSpPr>
          <p:nvPr/>
        </p:nvGrpSpPr>
        <p:grpSpPr bwMode="auto">
          <a:xfrm>
            <a:off x="1905000" y="3962400"/>
            <a:ext cx="3124200" cy="762000"/>
            <a:chOff x="1200" y="2496"/>
            <a:chExt cx="1968" cy="480"/>
          </a:xfrm>
        </p:grpSpPr>
        <p:sp>
          <p:nvSpPr>
            <p:cNvPr id="231486" name="Line 62"/>
            <p:cNvSpPr>
              <a:spLocks noChangeShapeType="1"/>
            </p:cNvSpPr>
            <p:nvPr/>
          </p:nvSpPr>
          <p:spPr bwMode="auto">
            <a:xfrm flipH="1" flipV="1">
              <a:off x="2448" y="2544"/>
              <a:ext cx="384" cy="432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1487" name="Line 63"/>
            <p:cNvSpPr>
              <a:spLocks noChangeShapeType="1"/>
            </p:cNvSpPr>
            <p:nvPr/>
          </p:nvSpPr>
          <p:spPr bwMode="auto">
            <a:xfrm flipV="1">
              <a:off x="2784" y="2496"/>
              <a:ext cx="384" cy="48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231488" name="Line 64"/>
            <p:cNvSpPr>
              <a:spLocks noChangeShapeType="1"/>
            </p:cNvSpPr>
            <p:nvPr/>
          </p:nvSpPr>
          <p:spPr bwMode="auto">
            <a:xfrm flipH="1" flipV="1">
              <a:off x="1200" y="2496"/>
              <a:ext cx="1632" cy="480"/>
            </a:xfrm>
            <a:prstGeom prst="line">
              <a:avLst/>
            </a:prstGeom>
            <a:noFill/>
            <a:ln w="38100">
              <a:solidFill>
                <a:srgbClr val="FF0000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cxnSp>
        <p:nvCxnSpPr>
          <p:cNvPr id="231489" name="AutoShape 65"/>
          <p:cNvCxnSpPr>
            <a:cxnSpLocks noChangeShapeType="1"/>
            <a:stCxn id="231475" idx="0"/>
            <a:endCxn id="231477" idx="1"/>
          </p:cNvCxnSpPr>
          <p:nvPr/>
        </p:nvCxnSpPr>
        <p:spPr bwMode="auto">
          <a:xfrm rot="5400000" flipH="1">
            <a:off x="3479007" y="5231606"/>
            <a:ext cx="152400" cy="585787"/>
          </a:xfrm>
          <a:prstGeom prst="curvedConnector4">
            <a:avLst>
              <a:gd name="adj1" fmla="val 825000"/>
              <a:gd name="adj2" fmla="val 136583"/>
            </a:avLst>
          </a:prstGeom>
          <a:noFill/>
          <a:ln w="9525">
            <a:noFill/>
            <a:round/>
            <a:headEnd type="triangle" w="med" len="med"/>
            <a:tailEnd type="triangle" w="med" len="med"/>
          </a:ln>
          <a:effectLst/>
        </p:spPr>
      </p:cxnSp>
      <p:cxnSp>
        <p:nvCxnSpPr>
          <p:cNvPr id="231491" name="AutoShape 67"/>
          <p:cNvCxnSpPr>
            <a:cxnSpLocks noChangeShapeType="1"/>
            <a:endCxn id="231484" idx="1"/>
          </p:cNvCxnSpPr>
          <p:nvPr/>
        </p:nvCxnSpPr>
        <p:spPr bwMode="auto">
          <a:xfrm rot="16200000">
            <a:off x="3555206" y="5117307"/>
            <a:ext cx="585787" cy="381000"/>
          </a:xfrm>
          <a:prstGeom prst="bentConnector2">
            <a:avLst/>
          </a:prstGeom>
          <a:noFill/>
          <a:ln w="38100">
            <a:solidFill>
              <a:srgbClr val="A50021"/>
            </a:solidFill>
            <a:miter lim="800000"/>
            <a:headEnd type="triangle" w="med" len="med"/>
            <a:tailEnd type="triangle" w="med" len="med"/>
          </a:ln>
          <a:effectLst/>
        </p:spPr>
      </p:cxnSp>
      <p:sp>
        <p:nvSpPr>
          <p:cNvPr id="231496" name="Line 72"/>
          <p:cNvSpPr>
            <a:spLocks noChangeShapeType="1"/>
          </p:cNvSpPr>
          <p:nvPr/>
        </p:nvSpPr>
        <p:spPr bwMode="auto">
          <a:xfrm>
            <a:off x="2286000" y="5791200"/>
            <a:ext cx="1143000" cy="0"/>
          </a:xfrm>
          <a:prstGeom prst="line">
            <a:avLst/>
          </a:prstGeom>
          <a:noFill/>
          <a:ln w="38100">
            <a:solidFill>
              <a:srgbClr val="99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1493" name="Line 69"/>
          <p:cNvSpPr>
            <a:spLocks noChangeShapeType="1"/>
          </p:cNvSpPr>
          <p:nvPr/>
        </p:nvSpPr>
        <p:spPr bwMode="auto">
          <a:xfrm>
            <a:off x="3276600" y="5334000"/>
            <a:ext cx="1219200" cy="0"/>
          </a:xfrm>
          <a:prstGeom prst="line">
            <a:avLst/>
          </a:prstGeom>
          <a:noFill/>
          <a:ln w="38100">
            <a:solidFill>
              <a:srgbClr val="CC99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1495" name="Arc 71"/>
          <p:cNvSpPr>
            <a:spLocks/>
          </p:cNvSpPr>
          <p:nvPr/>
        </p:nvSpPr>
        <p:spPr bwMode="auto">
          <a:xfrm>
            <a:off x="4495800" y="5334000"/>
            <a:ext cx="152400" cy="152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CC99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31497" name="Arc 73"/>
          <p:cNvSpPr>
            <a:spLocks/>
          </p:cNvSpPr>
          <p:nvPr/>
        </p:nvSpPr>
        <p:spPr bwMode="auto">
          <a:xfrm flipH="1" flipV="1">
            <a:off x="1981200" y="3962400"/>
            <a:ext cx="1600200" cy="13716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38100">
            <a:solidFill>
              <a:srgbClr val="CC9900"/>
            </a:solidFill>
            <a:round/>
            <a:headEnd/>
            <a:tailEnd type="triangle" w="med" len="med"/>
          </a:ln>
          <a:effectLst/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0" name="Group 44"/>
          <p:cNvGrpSpPr>
            <a:grpSpLocks/>
          </p:cNvGrpSpPr>
          <p:nvPr/>
        </p:nvGrpSpPr>
        <p:grpSpPr bwMode="auto">
          <a:xfrm>
            <a:off x="2133600" y="3016250"/>
            <a:ext cx="530225" cy="304800"/>
            <a:chOff x="3890" y="3027"/>
            <a:chExt cx="334" cy="192"/>
          </a:xfrm>
        </p:grpSpPr>
        <p:sp>
          <p:nvSpPr>
            <p:cNvPr id="231466" name="Rectangle 42"/>
            <p:cNvSpPr>
              <a:spLocks noChangeArrowheads="1"/>
            </p:cNvSpPr>
            <p:nvPr/>
          </p:nvSpPr>
          <p:spPr bwMode="auto">
            <a:xfrm flipV="1">
              <a:off x="3936" y="3072"/>
              <a:ext cx="240" cy="144"/>
            </a:xfrm>
            <a:prstGeom prst="rect">
              <a:avLst/>
            </a:prstGeom>
            <a:gradFill rotWithShape="1">
              <a:gsLst>
                <a:gs pos="0">
                  <a:srgbClr val="FF00FF">
                    <a:gamma/>
                    <a:shade val="46275"/>
                    <a:invGamma/>
                  </a:srgbClr>
                </a:gs>
                <a:gs pos="100000">
                  <a:srgbClr val="FF00FF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00FF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231467" name="Text Box 43"/>
            <p:cNvSpPr txBox="1">
              <a:spLocks noChangeArrowheads="1"/>
            </p:cNvSpPr>
            <p:nvPr/>
          </p:nvSpPr>
          <p:spPr bwMode="auto">
            <a:xfrm>
              <a:off x="3890" y="3027"/>
              <a:ext cx="334" cy="192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  <a:flatTx/>
            </a:bodyPr>
            <a:lstStyle/>
            <a:p>
              <a:r>
                <a:rPr lang="en-US" sz="1400">
                  <a:solidFill>
                    <a:schemeClr val="bg1"/>
                  </a:solidFill>
                </a:rPr>
                <a:t>cnsd</a:t>
              </a:r>
            </a:p>
          </p:txBody>
        </p:sp>
      </p:grpSp>
      <p:sp>
        <p:nvSpPr>
          <p:cNvPr id="231516" name="Line 92"/>
          <p:cNvSpPr>
            <a:spLocks noChangeShapeType="1"/>
          </p:cNvSpPr>
          <p:nvPr/>
        </p:nvSpPr>
        <p:spPr bwMode="auto">
          <a:xfrm flipH="1" flipV="1">
            <a:off x="2590800" y="3124200"/>
            <a:ext cx="838200" cy="533400"/>
          </a:xfrm>
          <a:prstGeom prst="line">
            <a:avLst/>
          </a:prstGeom>
          <a:noFill/>
          <a:ln w="38100">
            <a:solidFill>
              <a:srgbClr val="CC0099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1536" name="Line 112"/>
          <p:cNvSpPr>
            <a:spLocks noChangeShapeType="1"/>
          </p:cNvSpPr>
          <p:nvPr/>
        </p:nvSpPr>
        <p:spPr bwMode="auto">
          <a:xfrm flipV="1">
            <a:off x="1905000" y="3200400"/>
            <a:ext cx="304800" cy="228600"/>
          </a:xfrm>
          <a:prstGeom prst="line">
            <a:avLst/>
          </a:prstGeom>
          <a:noFill/>
          <a:ln w="38100">
            <a:solidFill>
              <a:srgbClr val="0033CC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31538" name="Line 114"/>
          <p:cNvSpPr>
            <a:spLocks noChangeShapeType="1"/>
          </p:cNvSpPr>
          <p:nvPr/>
        </p:nvSpPr>
        <p:spPr bwMode="auto">
          <a:xfrm>
            <a:off x="2286000" y="5334000"/>
            <a:ext cx="990600" cy="0"/>
          </a:xfrm>
          <a:prstGeom prst="line">
            <a:avLst/>
          </a:prstGeom>
          <a:noFill/>
          <a:ln w="38100">
            <a:solidFill>
              <a:srgbClr val="CC990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93" name="Text Box 29"/>
          <p:cNvSpPr txBox="1">
            <a:spLocks noChangeArrowheads="1"/>
          </p:cNvSpPr>
          <p:nvPr/>
        </p:nvSpPr>
        <p:spPr bwMode="auto">
          <a:xfrm>
            <a:off x="3733800" y="6031468"/>
            <a:ext cx="1505540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dirty="0" smtClean="0"/>
              <a:t>dq2get</a:t>
            </a:r>
            <a:r>
              <a:rPr lang="en-US" sz="1800" dirty="0" smtClean="0"/>
              <a:t> </a:t>
            </a:r>
            <a:r>
              <a:rPr lang="en-US" sz="1800" dirty="0"/>
              <a:t>Node</a:t>
            </a:r>
          </a:p>
        </p:txBody>
      </p:sp>
      <p:sp>
        <p:nvSpPr>
          <p:cNvPr id="94" name="Text Box 29"/>
          <p:cNvSpPr txBox="1">
            <a:spLocks noChangeArrowheads="1"/>
          </p:cNvSpPr>
          <p:nvPr/>
        </p:nvSpPr>
        <p:spPr bwMode="auto">
          <a:xfrm>
            <a:off x="3352800" y="5562600"/>
            <a:ext cx="1005403" cy="369332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dirty="0" smtClean="0"/>
              <a:t>dq2get</a:t>
            </a:r>
            <a:r>
              <a:rPr lang="en-US" sz="1800" b="1" dirty="0" smtClean="0"/>
              <a:t> </a:t>
            </a:r>
            <a:endParaRPr lang="en-US" sz="1800" b="1" dirty="0"/>
          </a:p>
        </p:txBody>
      </p:sp>
      <p:sp>
        <p:nvSpPr>
          <p:cNvPr id="95" name="Line 61"/>
          <p:cNvSpPr>
            <a:spLocks noChangeShapeType="1"/>
          </p:cNvSpPr>
          <p:nvPr/>
        </p:nvSpPr>
        <p:spPr bwMode="auto">
          <a:xfrm flipV="1">
            <a:off x="5181600" y="3962400"/>
            <a:ext cx="0" cy="990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03" name="Group 102"/>
          <p:cNvGrpSpPr/>
          <p:nvPr/>
        </p:nvGrpSpPr>
        <p:grpSpPr>
          <a:xfrm>
            <a:off x="4844682" y="4969133"/>
            <a:ext cx="717918" cy="669667"/>
            <a:chOff x="4768482" y="4876800"/>
            <a:chExt cx="717918" cy="669667"/>
          </a:xfrm>
        </p:grpSpPr>
        <p:sp>
          <p:nvSpPr>
            <p:cNvPr id="101" name="Cube 100"/>
            <p:cNvSpPr/>
            <p:nvPr/>
          </p:nvSpPr>
          <p:spPr>
            <a:xfrm>
              <a:off x="4800600" y="4876800"/>
              <a:ext cx="685800" cy="609600"/>
            </a:xfrm>
            <a:prstGeom prst="cube">
              <a:avLst/>
            </a:prstGeom>
            <a:gradFill flip="none" rotWithShape="1">
              <a:gsLst>
                <a:gs pos="0">
                  <a:srgbClr val="FF0000">
                    <a:shade val="30000"/>
                    <a:satMod val="115000"/>
                  </a:srgbClr>
                </a:gs>
                <a:gs pos="50000">
                  <a:srgbClr val="FF0000">
                    <a:shade val="67500"/>
                    <a:satMod val="115000"/>
                  </a:srgbClr>
                </a:gs>
                <a:gs pos="100000">
                  <a:srgbClr val="FF0000">
                    <a:shade val="100000"/>
                    <a:satMod val="115000"/>
                  </a:srgbClr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4768482" y="4992469"/>
              <a:ext cx="623889" cy="55399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000" dirty="0" err="1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Posix</a:t>
              </a:r>
              <a:endParaRPr lang="en-US" sz="1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algn="ctr"/>
              <a:r>
                <a:rPr lang="en-US" sz="10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Preload</a:t>
              </a:r>
            </a:p>
            <a:p>
              <a:pPr algn="ctr"/>
              <a:r>
                <a:rPr lang="en-US" sz="1000" dirty="0" smtClean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Library</a:t>
              </a:r>
              <a:endParaRPr lang="en-US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107" name="Line 64"/>
          <p:cNvSpPr>
            <a:spLocks noChangeShapeType="1"/>
          </p:cNvSpPr>
          <p:nvPr/>
        </p:nvSpPr>
        <p:spPr bwMode="auto">
          <a:xfrm flipH="1" flipV="1">
            <a:off x="1981200" y="3962400"/>
            <a:ext cx="2895600" cy="11430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endParaRPr lang="en-US"/>
          </a:p>
        </p:txBody>
      </p:sp>
      <p:grpSp>
        <p:nvGrpSpPr>
          <p:cNvPr id="115" name="Group 114"/>
          <p:cNvGrpSpPr/>
          <p:nvPr/>
        </p:nvGrpSpPr>
        <p:grpSpPr>
          <a:xfrm>
            <a:off x="5943600" y="2743200"/>
            <a:ext cx="3038482" cy="2382838"/>
            <a:chOff x="5943600" y="2743200"/>
            <a:chExt cx="3038482" cy="2382838"/>
          </a:xfrm>
        </p:grpSpPr>
        <p:sp>
          <p:nvSpPr>
            <p:cNvPr id="108" name="Text Box 93"/>
            <p:cNvSpPr txBox="1">
              <a:spLocks noChangeArrowheads="1"/>
            </p:cNvSpPr>
            <p:nvPr/>
          </p:nvSpPr>
          <p:spPr bwMode="auto">
            <a:xfrm>
              <a:off x="5943600" y="2743200"/>
              <a:ext cx="2859087" cy="45720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2400" dirty="0"/>
                <a:t>Basic </a:t>
              </a:r>
              <a:r>
                <a:rPr lang="en-US" sz="2400" dirty="0">
                  <a:solidFill>
                    <a:srgbClr val="0000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</a:rPr>
                <a:t>xrootd</a:t>
              </a:r>
              <a:r>
                <a:rPr lang="en-US" sz="2400" dirty="0"/>
                <a:t> Cluster</a:t>
              </a:r>
            </a:p>
          </p:txBody>
        </p:sp>
        <p:grpSp>
          <p:nvGrpSpPr>
            <p:cNvPr id="109" name="Group 120"/>
            <p:cNvGrpSpPr>
              <a:grpSpLocks/>
            </p:cNvGrpSpPr>
            <p:nvPr/>
          </p:nvGrpSpPr>
          <p:grpSpPr bwMode="auto">
            <a:xfrm>
              <a:off x="5983290" y="4267200"/>
              <a:ext cx="2854327" cy="858838"/>
              <a:chOff x="3840" y="3206"/>
              <a:chExt cx="1798" cy="541"/>
            </a:xfrm>
          </p:grpSpPr>
          <p:sp>
            <p:nvSpPr>
              <p:cNvPr id="110" name="Text Box 104"/>
              <p:cNvSpPr txBox="1">
                <a:spLocks noChangeArrowheads="1"/>
              </p:cNvSpPr>
              <p:nvPr/>
            </p:nvSpPr>
            <p:spPr bwMode="auto">
              <a:xfrm>
                <a:off x="4625" y="3206"/>
                <a:ext cx="225" cy="2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 dirty="0"/>
                  <a:t>=</a:t>
                </a:r>
              </a:p>
            </p:txBody>
          </p:sp>
          <p:sp>
            <p:nvSpPr>
              <p:cNvPr id="111" name="Text Box 105"/>
              <p:cNvSpPr txBox="1">
                <a:spLocks noChangeArrowheads="1"/>
              </p:cNvSpPr>
              <p:nvPr/>
            </p:nvSpPr>
            <p:spPr bwMode="auto">
              <a:xfrm>
                <a:off x="3840" y="3456"/>
                <a:ext cx="1798" cy="291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r>
                  <a:rPr lang="en-US" sz="2400" dirty="0" smtClean="0"/>
                  <a:t>Simple </a:t>
                </a:r>
                <a:r>
                  <a:rPr lang="en-US" sz="2400" dirty="0"/>
                  <a:t>Grid Access</a:t>
                </a:r>
              </a:p>
            </p:txBody>
          </p:sp>
        </p:grpSp>
        <p:grpSp>
          <p:nvGrpSpPr>
            <p:cNvPr id="112" name="Group 119"/>
            <p:cNvGrpSpPr>
              <a:grpSpLocks/>
            </p:cNvGrpSpPr>
            <p:nvPr/>
          </p:nvGrpSpPr>
          <p:grpSpPr bwMode="auto">
            <a:xfrm>
              <a:off x="5980117" y="3200400"/>
              <a:ext cx="3001965" cy="1104900"/>
              <a:chOff x="3838" y="2551"/>
              <a:chExt cx="1891" cy="696"/>
            </a:xfrm>
          </p:grpSpPr>
          <p:sp>
            <p:nvSpPr>
              <p:cNvPr id="113" name="Text Box 102"/>
              <p:cNvSpPr txBox="1">
                <a:spLocks noChangeArrowheads="1"/>
              </p:cNvSpPr>
              <p:nvPr/>
            </p:nvSpPr>
            <p:spPr bwMode="auto">
              <a:xfrm>
                <a:off x="3838" y="2801"/>
                <a:ext cx="1891" cy="446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/>
                <a:r>
                  <a:rPr lang="en-US" sz="2400" dirty="0" smtClean="0"/>
                  <a:t>dq2get </a:t>
                </a:r>
                <a:r>
                  <a:rPr lang="en-US" sz="2400" dirty="0"/>
                  <a:t>Node</a:t>
                </a:r>
              </a:p>
              <a:p>
                <a:pPr algn="ctr"/>
                <a:r>
                  <a:rPr lang="en-US" sz="1600" dirty="0" smtClean="0"/>
                  <a:t>(</a:t>
                </a:r>
                <a:r>
                  <a:rPr lang="en-US" sz="1600" dirty="0" err="1" smtClean="0"/>
                  <a:t>gridFTP</a:t>
                </a:r>
                <a:r>
                  <a:rPr lang="en-US" sz="1600" dirty="0" smtClean="0"/>
                  <a:t> + POSIX Preload Lib)</a:t>
                </a:r>
                <a:endParaRPr lang="en-US" sz="1600" dirty="0"/>
              </a:p>
            </p:txBody>
          </p:sp>
          <p:sp>
            <p:nvSpPr>
              <p:cNvPr id="114" name="Text Box 107"/>
              <p:cNvSpPr txBox="1">
                <a:spLocks noChangeArrowheads="1"/>
              </p:cNvSpPr>
              <p:nvPr/>
            </p:nvSpPr>
            <p:spPr bwMode="auto">
              <a:xfrm>
                <a:off x="4608" y="2551"/>
                <a:ext cx="225" cy="288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 algn="l"/>
                <a:r>
                  <a:rPr lang="en-US" sz="2400" dirty="0"/>
                  <a:t>+</a:t>
                </a:r>
              </a:p>
            </p:txBody>
          </p:sp>
        </p:grpSp>
      </p:grpSp>
      <p:grpSp>
        <p:nvGrpSpPr>
          <p:cNvPr id="134" name="Group 121"/>
          <p:cNvGrpSpPr>
            <a:grpSpLocks/>
          </p:cNvGrpSpPr>
          <p:nvPr/>
        </p:nvGrpSpPr>
        <p:grpSpPr bwMode="auto">
          <a:xfrm>
            <a:off x="990600" y="4953000"/>
            <a:ext cx="1371600" cy="1295400"/>
            <a:chOff x="624" y="3024"/>
            <a:chExt cx="864" cy="816"/>
          </a:xfrm>
        </p:grpSpPr>
        <p:sp>
          <p:nvSpPr>
            <p:cNvPr id="135" name="WordArt 75" descr="Paper bag"/>
            <p:cNvSpPr>
              <a:spLocks noChangeArrowheads="1" noChangeShapeType="1" noTextEdit="1"/>
            </p:cNvSpPr>
            <p:nvPr/>
          </p:nvSpPr>
          <p:spPr bwMode="auto">
            <a:xfrm>
              <a:off x="888" y="3534"/>
              <a:ext cx="504" cy="25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en-US" sz="2400" kern="10">
                  <a:ln w="9525">
                    <a:solidFill>
                      <a:srgbClr val="008000"/>
                    </a:solidFill>
                    <a:round/>
                    <a:headEnd/>
                    <a:tailEnd/>
                  </a:ln>
                  <a:blipFill dpi="0" rotWithShape="0">
                    <a:blip r:embed="rId2"/>
                    <a:srcRect/>
                    <a:tile tx="0" ty="0" sx="100000" sy="100000" flip="none" algn="tl"/>
                  </a:blipFill>
                  <a:effectLst>
                    <a:outerShdw dist="563972" dir="14049741" sx="125000" sy="125000" algn="tl" rotWithShape="0">
                      <a:srgbClr val="C7DFD3">
                        <a:alpha val="80000"/>
                      </a:srgbClr>
                    </a:outerShdw>
                  </a:effectLst>
                  <a:latin typeface="Arial Unicode MS"/>
                  <a:ea typeface="Arial Unicode MS"/>
                  <a:cs typeface="Arial Unicode MS"/>
                </a:rPr>
                <a:t>GRID</a:t>
              </a:r>
            </a:p>
          </p:txBody>
        </p:sp>
        <p:grpSp>
          <p:nvGrpSpPr>
            <p:cNvPr id="136" name="Group 76"/>
            <p:cNvGrpSpPr>
              <a:grpSpLocks/>
            </p:cNvGrpSpPr>
            <p:nvPr/>
          </p:nvGrpSpPr>
          <p:grpSpPr bwMode="auto">
            <a:xfrm>
              <a:off x="624" y="3024"/>
              <a:ext cx="864" cy="816"/>
              <a:chOff x="2016" y="3024"/>
              <a:chExt cx="864" cy="816"/>
            </a:xfrm>
          </p:grpSpPr>
          <p:grpSp>
            <p:nvGrpSpPr>
              <p:cNvPr id="137" name="Group 77"/>
              <p:cNvGrpSpPr>
                <a:grpSpLocks/>
              </p:cNvGrpSpPr>
              <p:nvPr/>
            </p:nvGrpSpPr>
            <p:grpSpPr bwMode="auto">
              <a:xfrm>
                <a:off x="2160" y="3024"/>
                <a:ext cx="576" cy="816"/>
                <a:chOff x="2064" y="3168"/>
                <a:chExt cx="576" cy="384"/>
              </a:xfrm>
            </p:grpSpPr>
            <p:sp>
              <p:nvSpPr>
                <p:cNvPr id="145" name="Line 78"/>
                <p:cNvSpPr>
                  <a:spLocks noChangeShapeType="1"/>
                </p:cNvSpPr>
                <p:nvPr/>
              </p:nvSpPr>
              <p:spPr bwMode="auto">
                <a:xfrm>
                  <a:off x="2064" y="3168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rgbClr val="660066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6" name="Line 79"/>
                <p:cNvSpPr>
                  <a:spLocks noChangeShapeType="1"/>
                </p:cNvSpPr>
                <p:nvPr/>
              </p:nvSpPr>
              <p:spPr bwMode="auto">
                <a:xfrm>
                  <a:off x="2160" y="3168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rgbClr val="660066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7" name="Line 80"/>
                <p:cNvSpPr>
                  <a:spLocks noChangeShapeType="1"/>
                </p:cNvSpPr>
                <p:nvPr/>
              </p:nvSpPr>
              <p:spPr bwMode="auto">
                <a:xfrm>
                  <a:off x="2256" y="3168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rgbClr val="660066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8" name="Line 81"/>
                <p:cNvSpPr>
                  <a:spLocks noChangeShapeType="1"/>
                </p:cNvSpPr>
                <p:nvPr/>
              </p:nvSpPr>
              <p:spPr bwMode="auto">
                <a:xfrm>
                  <a:off x="2352" y="3168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rgbClr val="660066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49" name="Line 82"/>
                <p:cNvSpPr>
                  <a:spLocks noChangeShapeType="1"/>
                </p:cNvSpPr>
                <p:nvPr/>
              </p:nvSpPr>
              <p:spPr bwMode="auto">
                <a:xfrm>
                  <a:off x="2448" y="3168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rgbClr val="660066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0" name="Line 83"/>
                <p:cNvSpPr>
                  <a:spLocks noChangeShapeType="1"/>
                </p:cNvSpPr>
                <p:nvPr/>
              </p:nvSpPr>
              <p:spPr bwMode="auto">
                <a:xfrm>
                  <a:off x="2544" y="3168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rgbClr val="660066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51" name="Line 84"/>
                <p:cNvSpPr>
                  <a:spLocks noChangeShapeType="1"/>
                </p:cNvSpPr>
                <p:nvPr/>
              </p:nvSpPr>
              <p:spPr bwMode="auto">
                <a:xfrm>
                  <a:off x="2640" y="3168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rgbClr val="660066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38" name="Line 85"/>
              <p:cNvSpPr>
                <a:spLocks noChangeShapeType="1"/>
              </p:cNvSpPr>
              <p:nvPr/>
            </p:nvSpPr>
            <p:spPr bwMode="auto">
              <a:xfrm>
                <a:off x="2016" y="3120"/>
                <a:ext cx="864" cy="0"/>
              </a:xfrm>
              <a:prstGeom prst="line">
                <a:avLst/>
              </a:prstGeom>
              <a:noFill/>
              <a:ln w="9525">
                <a:solidFill>
                  <a:srgbClr val="6600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39" name="Line 86"/>
              <p:cNvSpPr>
                <a:spLocks noChangeShapeType="1"/>
              </p:cNvSpPr>
              <p:nvPr/>
            </p:nvSpPr>
            <p:spPr bwMode="auto">
              <a:xfrm>
                <a:off x="2016" y="3216"/>
                <a:ext cx="864" cy="0"/>
              </a:xfrm>
              <a:prstGeom prst="line">
                <a:avLst/>
              </a:prstGeom>
              <a:noFill/>
              <a:ln w="9525">
                <a:solidFill>
                  <a:srgbClr val="6600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0" name="Line 87"/>
              <p:cNvSpPr>
                <a:spLocks noChangeShapeType="1"/>
              </p:cNvSpPr>
              <p:nvPr/>
            </p:nvSpPr>
            <p:spPr bwMode="auto">
              <a:xfrm>
                <a:off x="2016" y="3312"/>
                <a:ext cx="864" cy="0"/>
              </a:xfrm>
              <a:prstGeom prst="line">
                <a:avLst/>
              </a:prstGeom>
              <a:noFill/>
              <a:ln w="9525">
                <a:solidFill>
                  <a:srgbClr val="6600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1" name="Line 88"/>
              <p:cNvSpPr>
                <a:spLocks noChangeShapeType="1"/>
              </p:cNvSpPr>
              <p:nvPr/>
            </p:nvSpPr>
            <p:spPr bwMode="auto">
              <a:xfrm>
                <a:off x="2016" y="3408"/>
                <a:ext cx="864" cy="0"/>
              </a:xfrm>
              <a:prstGeom prst="line">
                <a:avLst/>
              </a:prstGeom>
              <a:noFill/>
              <a:ln w="9525">
                <a:solidFill>
                  <a:srgbClr val="6600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2" name="Line 89"/>
              <p:cNvSpPr>
                <a:spLocks noChangeShapeType="1"/>
              </p:cNvSpPr>
              <p:nvPr/>
            </p:nvSpPr>
            <p:spPr bwMode="auto">
              <a:xfrm>
                <a:off x="2016" y="3504"/>
                <a:ext cx="864" cy="0"/>
              </a:xfrm>
              <a:prstGeom prst="line">
                <a:avLst/>
              </a:prstGeom>
              <a:noFill/>
              <a:ln w="9525">
                <a:solidFill>
                  <a:srgbClr val="6600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3" name="Line 90"/>
              <p:cNvSpPr>
                <a:spLocks noChangeShapeType="1"/>
              </p:cNvSpPr>
              <p:nvPr/>
            </p:nvSpPr>
            <p:spPr bwMode="auto">
              <a:xfrm>
                <a:off x="2016" y="3600"/>
                <a:ext cx="864" cy="0"/>
              </a:xfrm>
              <a:prstGeom prst="line">
                <a:avLst/>
              </a:prstGeom>
              <a:noFill/>
              <a:ln w="9525">
                <a:solidFill>
                  <a:srgbClr val="6600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44" name="Line 91"/>
              <p:cNvSpPr>
                <a:spLocks noChangeShapeType="1"/>
              </p:cNvSpPr>
              <p:nvPr/>
            </p:nvSpPr>
            <p:spPr bwMode="auto">
              <a:xfrm>
                <a:off x="2016" y="3696"/>
                <a:ext cx="864" cy="0"/>
              </a:xfrm>
              <a:prstGeom prst="line">
                <a:avLst/>
              </a:prstGeom>
              <a:noFill/>
              <a:ln w="9525">
                <a:solidFill>
                  <a:srgbClr val="660066"/>
                </a:solidFill>
                <a:round/>
                <a:headEnd/>
                <a:tailEnd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52" name="TextBox 151"/>
          <p:cNvSpPr txBox="1"/>
          <p:nvPr/>
        </p:nvSpPr>
        <p:spPr>
          <a:xfrm>
            <a:off x="6248400" y="5334000"/>
            <a:ext cx="228363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Even more effective </a:t>
            </a:r>
          </a:p>
          <a:p>
            <a:pPr algn="ctr"/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 using a VMSS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1" dur="2000" fill="hold"/>
                                        <p:tgtEl>
                                          <p:spTgt spid="13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5" dur="500"/>
                                        <p:tgtEl>
                                          <p:spTgt spid="2314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2314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2314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9" dur="500"/>
                                        <p:tgtEl>
                                          <p:spTgt spid="23149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2315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500"/>
                            </p:stCondLst>
                            <p:childTnLst>
                              <p:par>
                                <p:cTn id="66" presetID="9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70" dur="500"/>
                                        <p:tgtEl>
                                          <p:spTgt spid="2315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1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22" presetClass="entr" presetSubtype="1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5" dur="20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4000"/>
                            </p:stCondLst>
                            <p:childTnLst>
                              <p:par>
                                <p:cTn id="77" presetID="4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53" grpId="0"/>
      <p:bldP spid="231485" grpId="0" animBg="1"/>
      <p:bldP spid="231497" grpId="0" animBg="1"/>
      <p:bldP spid="231516" grpId="0" animBg="1"/>
      <p:bldP spid="231536" grpId="0" animBg="1"/>
      <p:bldP spid="93" grpId="0"/>
      <p:bldP spid="94" grpId="0"/>
      <p:bldP spid="95" grpId="0" animBg="1"/>
      <p:bldP spid="107" grpId="0" animBg="1"/>
      <p:bldP spid="152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3B7162B9-55AF-429E-AE94-7D89C720D47E}" type="slidenum">
              <a:rPr lang="en-US"/>
              <a:pPr>
                <a:defRPr/>
              </a:pPr>
              <a:t>27</a:t>
            </a:fld>
            <a:endParaRPr lang="en-US"/>
          </a:p>
        </p:txBody>
      </p:sp>
      <p:sp>
        <p:nvSpPr>
          <p:cNvPr id="54276" name="Rectangle 2" descr="Large confetti"/>
          <p:cNvSpPr>
            <a:spLocks noGrp="1" noChangeArrowheads="1"/>
          </p:cNvSpPr>
          <p:nvPr>
            <p:ph type="title" idx="4294967295"/>
          </p:nvPr>
        </p:nvSpPr>
        <p:spPr>
          <a:xfrm>
            <a:off x="582613" y="284163"/>
            <a:ext cx="8332787" cy="1143000"/>
          </a:xfrm>
        </p:spPr>
        <p:txBody>
          <a:bodyPr/>
          <a:lstStyle/>
          <a:p>
            <a:pPr eaLnBrk="1" hangingPunct="1"/>
            <a:r>
              <a:rPr lang="en-US" b="1" dirty="0" smtClean="0">
                <a:solidFill>
                  <a:srgbClr val="000000"/>
                </a:solidFill>
              </a:rPr>
              <a:t>In Conclusion. . .</a:t>
            </a:r>
            <a:endParaRPr lang="en-US" b="1" dirty="0" smtClean="0">
              <a:solidFill>
                <a:srgbClr val="000000"/>
              </a:solidFill>
            </a:endParaRPr>
          </a:p>
        </p:txBody>
      </p:sp>
      <p:sp>
        <p:nvSpPr>
          <p:cNvPr id="179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52600"/>
            <a:ext cx="8382000" cy="48006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 err="1">
                <a:solidFill>
                  <a:srgbClr val="000000"/>
                </a:solidFill>
              </a:rPr>
              <a:t>Xrootd</a:t>
            </a:r>
            <a:r>
              <a:rPr lang="en-US" sz="2800" dirty="0">
                <a:solidFill>
                  <a:srgbClr val="000000"/>
                </a:solidFill>
              </a:rPr>
              <a:t> is a lightweight data access system</a:t>
            </a:r>
          </a:p>
          <a:p>
            <a:pPr lvl="1" eaLnBrk="1" hangingPunct="1">
              <a:defRPr/>
            </a:pPr>
            <a:r>
              <a:rPr lang="en-US" sz="2400" dirty="0">
                <a:solidFill>
                  <a:srgbClr val="000000"/>
                </a:solidFill>
              </a:rPr>
              <a:t>Suitable for resource constrained environments</a:t>
            </a:r>
          </a:p>
          <a:p>
            <a:pPr lvl="2" eaLnBrk="1" hangingPunct="1">
              <a:defRPr/>
            </a:pPr>
            <a:r>
              <a:rPr lang="en-US" sz="2000" dirty="0">
                <a:solidFill>
                  <a:srgbClr val="000000"/>
                </a:solidFill>
              </a:rPr>
              <a:t>Human as well as </a:t>
            </a:r>
            <a:r>
              <a:rPr lang="en-US" sz="2000" dirty="0" smtClean="0">
                <a:solidFill>
                  <a:srgbClr val="000000"/>
                </a:solidFill>
              </a:rPr>
              <a:t>hardware</a:t>
            </a:r>
          </a:p>
          <a:p>
            <a:pPr lvl="1" eaLnBrk="1" hangingPunct="1">
              <a:defRPr/>
            </a:pPr>
            <a:r>
              <a:rPr lang="en-US" sz="2400" dirty="0" smtClean="0">
                <a:solidFill>
                  <a:srgbClr val="000000"/>
                </a:solidFill>
              </a:rPr>
              <a:t>Geared specifically for efficient data analysis</a:t>
            </a:r>
            <a:endParaRPr lang="en-US" sz="2400" dirty="0">
              <a:solidFill>
                <a:srgbClr val="000000"/>
              </a:solidFill>
            </a:endParaRPr>
          </a:p>
          <a:p>
            <a:pPr eaLnBrk="1" hangingPunct="1">
              <a:defRPr/>
            </a:pPr>
            <a:r>
              <a:rPr lang="en-US" sz="2800" dirty="0" smtClean="0">
                <a:solidFill>
                  <a:srgbClr val="000000"/>
                </a:solidFill>
              </a:rPr>
              <a:t>Supports various clustering models</a:t>
            </a:r>
            <a:endParaRPr lang="en-US" sz="2800" dirty="0">
              <a:solidFill>
                <a:srgbClr val="000000"/>
              </a:solidFill>
            </a:endParaRPr>
          </a:p>
          <a:p>
            <a:pPr lvl="1" eaLnBrk="1" hangingPunct="1">
              <a:spcBef>
                <a:spcPts val="0"/>
              </a:spcBef>
              <a:defRPr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E.g., PROOF, batch node clustering and WAN clustering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Has potential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to greatly simplify Tier 3 deployments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Distributed 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as part of the OSG VDT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Also part of the CERN root distribution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Visit </a:t>
            </a: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http</a:t>
            </a: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://xrootd.slac.stanford.edu/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97B7F9A7-FFF9-4474-B0BC-6D205A039E3C}" type="slidenum">
              <a:rPr lang="en-US"/>
              <a:pPr>
                <a:defRPr/>
              </a:pPr>
              <a:t>28</a:t>
            </a:fld>
            <a:endParaRPr lang="en-US"/>
          </a:p>
        </p:txBody>
      </p:sp>
      <p:sp>
        <p:nvSpPr>
          <p:cNvPr id="154626" name="Rectangle 2" descr="Large confetti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b="1">
                <a:solidFill>
                  <a:schemeClr val="tx2">
                    <a:lumMod val="50000"/>
                  </a:schemeClr>
                </a:solidFill>
              </a:rPr>
              <a:t>Acknowledgements</a:t>
            </a:r>
          </a:p>
        </p:txBody>
      </p:sp>
      <p:sp>
        <p:nvSpPr>
          <p:cNvPr id="154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905000"/>
            <a:ext cx="7924800" cy="43434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spcBef>
                <a:spcPct val="10000"/>
              </a:spcBef>
              <a:defRPr/>
            </a:pPr>
            <a:r>
              <a:rPr lang="en-US" sz="2800" dirty="0">
                <a:solidFill>
                  <a:srgbClr val="000000"/>
                </a:solidFill>
              </a:rPr>
              <a:t>Software Contributors</a:t>
            </a:r>
          </a:p>
          <a:p>
            <a:pPr lvl="1" eaLnBrk="1" hangingPunct="1">
              <a:lnSpc>
                <a:spcPct val="80000"/>
              </a:lnSpc>
              <a:spcBef>
                <a:spcPct val="10000"/>
              </a:spcBef>
              <a:defRPr/>
            </a:pPr>
            <a:r>
              <a:rPr lang="en-US" sz="2000" dirty="0">
                <a:solidFill>
                  <a:srgbClr val="000000"/>
                </a:solidFill>
              </a:rPr>
              <a:t>Alice: Derek </a:t>
            </a:r>
            <a:r>
              <a:rPr lang="en-US" sz="2000" dirty="0" err="1">
                <a:solidFill>
                  <a:srgbClr val="000000"/>
                </a:solidFill>
              </a:rPr>
              <a:t>Feichtinger</a:t>
            </a:r>
            <a:endParaRPr lang="en-US" sz="2000" dirty="0">
              <a:solidFill>
                <a:srgbClr val="000000"/>
              </a:solidFill>
            </a:endParaRPr>
          </a:p>
          <a:p>
            <a:pPr lvl="1" eaLnBrk="1" hangingPunct="1">
              <a:lnSpc>
                <a:spcPct val="80000"/>
              </a:lnSpc>
              <a:spcBef>
                <a:spcPct val="10000"/>
              </a:spcBef>
              <a:defRPr/>
            </a:pPr>
            <a:r>
              <a:rPr lang="en-US" sz="2000" dirty="0">
                <a:solidFill>
                  <a:srgbClr val="000000"/>
                </a:solidFill>
              </a:rPr>
              <a:t>CERN: </a:t>
            </a:r>
            <a:r>
              <a:rPr lang="en-US" sz="2000" dirty="0" err="1">
                <a:solidFill>
                  <a:srgbClr val="000000"/>
                </a:solidFill>
              </a:rPr>
              <a:t>Fabrizio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Furano</a:t>
            </a:r>
            <a:r>
              <a:rPr lang="en-US" sz="2000" dirty="0">
                <a:solidFill>
                  <a:srgbClr val="000000"/>
                </a:solidFill>
              </a:rPr>
              <a:t> , Andreas Peters</a:t>
            </a:r>
            <a:endParaRPr lang="en-US" sz="1200" dirty="0">
              <a:solidFill>
                <a:srgbClr val="000000"/>
              </a:solidFill>
            </a:endParaRPr>
          </a:p>
          <a:p>
            <a:pPr lvl="1" eaLnBrk="1" hangingPunct="1">
              <a:lnSpc>
                <a:spcPct val="80000"/>
              </a:lnSpc>
              <a:spcBef>
                <a:spcPct val="10000"/>
              </a:spcBef>
              <a:defRPr/>
            </a:pPr>
            <a:r>
              <a:rPr lang="en-US" sz="2000" dirty="0">
                <a:solidFill>
                  <a:srgbClr val="000000"/>
                </a:solidFill>
              </a:rPr>
              <a:t>Fermi/GLAST: Tony Johnson </a:t>
            </a:r>
            <a:r>
              <a:rPr lang="en-US" sz="1200" dirty="0">
                <a:solidFill>
                  <a:srgbClr val="000000"/>
                </a:solidFill>
              </a:rPr>
              <a:t>(Java)</a:t>
            </a:r>
          </a:p>
          <a:p>
            <a:pPr lvl="1" eaLnBrk="1" hangingPunct="1">
              <a:lnSpc>
                <a:spcPct val="80000"/>
              </a:lnSpc>
              <a:spcBef>
                <a:spcPct val="10000"/>
              </a:spcBef>
              <a:defRPr/>
            </a:pPr>
            <a:r>
              <a:rPr lang="en-US" sz="2000" dirty="0">
                <a:solidFill>
                  <a:srgbClr val="000000"/>
                </a:solidFill>
              </a:rPr>
              <a:t>Root: Gerri </a:t>
            </a:r>
            <a:r>
              <a:rPr lang="en-US" sz="2000" dirty="0" err="1">
                <a:solidFill>
                  <a:srgbClr val="000000"/>
                </a:solidFill>
              </a:rPr>
              <a:t>Ganis</a:t>
            </a:r>
            <a:r>
              <a:rPr lang="en-US" sz="2000" dirty="0">
                <a:solidFill>
                  <a:srgbClr val="000000"/>
                </a:solidFill>
              </a:rPr>
              <a:t>, </a:t>
            </a:r>
            <a:r>
              <a:rPr lang="en-US" sz="2000" dirty="0" err="1">
                <a:solidFill>
                  <a:srgbClr val="000000"/>
                </a:solidFill>
              </a:rPr>
              <a:t>Beterand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Bellenet</a:t>
            </a:r>
            <a:r>
              <a:rPr lang="en-US" sz="2000" dirty="0">
                <a:solidFill>
                  <a:srgbClr val="000000"/>
                </a:solidFill>
              </a:rPr>
              <a:t>, </a:t>
            </a:r>
            <a:r>
              <a:rPr lang="en-US" sz="2000" dirty="0" err="1">
                <a:solidFill>
                  <a:srgbClr val="000000"/>
                </a:solidFill>
              </a:rPr>
              <a:t>Fons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Rademakers</a:t>
            </a:r>
            <a:endParaRPr lang="en-US" sz="1200" dirty="0">
              <a:solidFill>
                <a:srgbClr val="000000"/>
              </a:solidFill>
            </a:endParaRPr>
          </a:p>
          <a:p>
            <a:pPr lvl="1" eaLnBrk="1" hangingPunct="1">
              <a:lnSpc>
                <a:spcPct val="80000"/>
              </a:lnSpc>
              <a:spcBef>
                <a:spcPct val="10000"/>
              </a:spcBef>
              <a:defRPr/>
            </a:pPr>
            <a:r>
              <a:rPr lang="en-US" sz="2000" dirty="0">
                <a:solidFill>
                  <a:srgbClr val="000000"/>
                </a:solidFill>
              </a:rPr>
              <a:t>SLAC: </a:t>
            </a:r>
            <a:r>
              <a:rPr lang="en-US" sz="2000" dirty="0" err="1">
                <a:solidFill>
                  <a:srgbClr val="000000"/>
                </a:solidFill>
              </a:rPr>
              <a:t>Tofigh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Azemoon</a:t>
            </a:r>
            <a:r>
              <a:rPr lang="en-US" sz="2000" dirty="0">
                <a:solidFill>
                  <a:srgbClr val="000000"/>
                </a:solidFill>
              </a:rPr>
              <a:t>, </a:t>
            </a:r>
            <a:r>
              <a:rPr lang="en-US" sz="2000" dirty="0" err="1">
                <a:solidFill>
                  <a:srgbClr val="000000"/>
                </a:solidFill>
              </a:rPr>
              <a:t>Jacek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Becla</a:t>
            </a:r>
            <a:r>
              <a:rPr lang="en-US" sz="2000" dirty="0">
                <a:solidFill>
                  <a:srgbClr val="000000"/>
                </a:solidFill>
              </a:rPr>
              <a:t>, Andrew </a:t>
            </a:r>
            <a:r>
              <a:rPr lang="en-US" sz="2000" dirty="0" err="1">
                <a:solidFill>
                  <a:srgbClr val="000000"/>
                </a:solidFill>
              </a:rPr>
              <a:t>Hanushevsky</a:t>
            </a:r>
            <a:r>
              <a:rPr lang="en-US" sz="2000" dirty="0">
                <a:solidFill>
                  <a:srgbClr val="000000"/>
                </a:solidFill>
              </a:rPr>
              <a:t>,	 	         </a:t>
            </a:r>
            <a:r>
              <a:rPr lang="en-US" sz="2000" dirty="0" err="1">
                <a:solidFill>
                  <a:srgbClr val="000000"/>
                </a:solidFill>
              </a:rPr>
              <a:t>Wilko</a:t>
            </a:r>
            <a:r>
              <a:rPr lang="en-US" sz="2000" dirty="0">
                <a:solidFill>
                  <a:srgbClr val="000000"/>
                </a:solidFill>
              </a:rPr>
              <a:t> </a:t>
            </a:r>
            <a:r>
              <a:rPr lang="en-US" sz="2000" dirty="0" err="1">
                <a:solidFill>
                  <a:srgbClr val="000000"/>
                </a:solidFill>
              </a:rPr>
              <a:t>Kroeger</a:t>
            </a:r>
            <a:endParaRPr lang="en-US" sz="2000" dirty="0">
              <a:solidFill>
                <a:srgbClr val="000000"/>
              </a:solidFill>
            </a:endParaRPr>
          </a:p>
          <a:p>
            <a:pPr lvl="1" eaLnBrk="1" hangingPunct="1">
              <a:lnSpc>
                <a:spcPct val="80000"/>
              </a:lnSpc>
              <a:spcBef>
                <a:spcPct val="10000"/>
              </a:spcBef>
              <a:defRPr/>
            </a:pPr>
            <a:r>
              <a:rPr lang="en-US" sz="2000" dirty="0">
                <a:solidFill>
                  <a:srgbClr val="000000"/>
                </a:solidFill>
              </a:rPr>
              <a:t>LBNL: </a:t>
            </a:r>
            <a:r>
              <a:rPr lang="en-US" altLang="zh-CN" sz="2000" dirty="0">
                <a:solidFill>
                  <a:srgbClr val="000000"/>
                </a:solidFill>
                <a:ea typeface="宋体" pitchFamily="2" charset="-122"/>
              </a:rPr>
              <a:t>Alex </a:t>
            </a:r>
            <a:r>
              <a:rPr lang="en-US" altLang="zh-CN" sz="2000" dirty="0" err="1">
                <a:solidFill>
                  <a:srgbClr val="000000"/>
                </a:solidFill>
                <a:ea typeface="宋体" pitchFamily="2" charset="-122"/>
              </a:rPr>
              <a:t>Sim</a:t>
            </a:r>
            <a:r>
              <a:rPr lang="en-US" altLang="zh-CN" sz="2000" dirty="0">
                <a:solidFill>
                  <a:srgbClr val="000000"/>
                </a:solidFill>
                <a:ea typeface="宋体" pitchFamily="2" charset="-122"/>
              </a:rPr>
              <a:t>, </a:t>
            </a:r>
            <a:r>
              <a:rPr lang="en-US" altLang="zh-CN" sz="2000" dirty="0" err="1">
                <a:solidFill>
                  <a:srgbClr val="000000"/>
                </a:solidFill>
                <a:ea typeface="宋体" pitchFamily="2" charset="-122"/>
              </a:rPr>
              <a:t>Junmin</a:t>
            </a:r>
            <a:r>
              <a:rPr lang="en-US" altLang="zh-CN" sz="2000" dirty="0">
                <a:solidFill>
                  <a:srgbClr val="000000"/>
                </a:solidFill>
                <a:ea typeface="宋体" pitchFamily="2" charset="-122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ea typeface="宋体" pitchFamily="2" charset="-122"/>
              </a:rPr>
              <a:t>Gu</a:t>
            </a:r>
            <a:r>
              <a:rPr lang="en-US" altLang="zh-CN" sz="2000" dirty="0">
                <a:solidFill>
                  <a:srgbClr val="000000"/>
                </a:solidFill>
                <a:ea typeface="宋体" pitchFamily="2" charset="-122"/>
              </a:rPr>
              <a:t>, </a:t>
            </a:r>
            <a:r>
              <a:rPr lang="en-US" altLang="zh-CN" sz="2000" dirty="0" err="1">
                <a:solidFill>
                  <a:srgbClr val="000000"/>
                </a:solidFill>
                <a:ea typeface="宋体" pitchFamily="2" charset="-122"/>
              </a:rPr>
              <a:t>Vijaya</a:t>
            </a:r>
            <a:r>
              <a:rPr lang="en-US" altLang="zh-CN" sz="2000" dirty="0">
                <a:solidFill>
                  <a:srgbClr val="000000"/>
                </a:solidFill>
                <a:ea typeface="宋体" pitchFamily="2" charset="-122"/>
              </a:rPr>
              <a:t> </a:t>
            </a:r>
            <a:r>
              <a:rPr lang="en-US" altLang="zh-CN" sz="2000" dirty="0" err="1">
                <a:solidFill>
                  <a:srgbClr val="000000"/>
                </a:solidFill>
                <a:ea typeface="宋体" pitchFamily="2" charset="-122"/>
              </a:rPr>
              <a:t>Natarajan</a:t>
            </a:r>
            <a:r>
              <a:rPr lang="en-US" altLang="zh-CN" sz="2000" dirty="0">
                <a:solidFill>
                  <a:srgbClr val="000000"/>
                </a:solidFill>
                <a:ea typeface="宋体" pitchFamily="2" charset="-122"/>
              </a:rPr>
              <a:t> </a:t>
            </a:r>
            <a:r>
              <a:rPr lang="en-US" altLang="zh-CN" sz="1200" dirty="0">
                <a:solidFill>
                  <a:srgbClr val="000000"/>
                </a:solidFill>
                <a:ea typeface="宋体" pitchFamily="2" charset="-122"/>
              </a:rPr>
              <a:t>(</a:t>
            </a:r>
            <a:r>
              <a:rPr lang="en-US" altLang="zh-CN" sz="1200" dirty="0" err="1">
                <a:solidFill>
                  <a:srgbClr val="00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宋体" pitchFamily="2" charset="-122"/>
              </a:rPr>
              <a:t>BeStMan</a:t>
            </a:r>
            <a:r>
              <a:rPr lang="en-US" altLang="zh-CN" sz="1200" dirty="0">
                <a:solidFill>
                  <a:srgbClr val="000000"/>
                </a:solidFill>
                <a:ea typeface="宋体" pitchFamily="2" charset="-122"/>
              </a:rPr>
              <a:t> team)</a:t>
            </a:r>
            <a:endParaRPr lang="en-US" sz="12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spcBef>
                <a:spcPct val="10000"/>
              </a:spcBef>
              <a:defRPr/>
            </a:pPr>
            <a:r>
              <a:rPr lang="en-US" sz="2800" dirty="0">
                <a:solidFill>
                  <a:srgbClr val="000000"/>
                </a:solidFill>
              </a:rPr>
              <a:t>Operational Collaborators</a:t>
            </a:r>
          </a:p>
          <a:p>
            <a:pPr lvl="1" eaLnBrk="1" hangingPunct="1">
              <a:lnSpc>
                <a:spcPct val="80000"/>
              </a:lnSpc>
              <a:spcBef>
                <a:spcPct val="10000"/>
              </a:spcBef>
              <a:defRPr/>
            </a:pPr>
            <a:r>
              <a:rPr lang="en-US" sz="2400" dirty="0">
                <a:solidFill>
                  <a:srgbClr val="000000"/>
                </a:solidFill>
              </a:rPr>
              <a:t>BNL, CERN, FZK, IN2P3, RAL, SLAC, UVIC, UTA</a:t>
            </a:r>
            <a:endParaRPr lang="en-US" sz="1800" dirty="0">
              <a:solidFill>
                <a:srgbClr val="000000"/>
              </a:solidFill>
            </a:endParaRPr>
          </a:p>
          <a:p>
            <a:pPr eaLnBrk="1" hangingPunct="1">
              <a:lnSpc>
                <a:spcPct val="80000"/>
              </a:lnSpc>
              <a:defRPr/>
            </a:pPr>
            <a:r>
              <a:rPr lang="en-US" sz="2800" dirty="0">
                <a:solidFill>
                  <a:srgbClr val="000000"/>
                </a:solidFill>
              </a:rPr>
              <a:t>Partial Funding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sz="2400" dirty="0">
                <a:solidFill>
                  <a:srgbClr val="000000"/>
                </a:solidFill>
              </a:rPr>
              <a:t>US Department of Energy</a:t>
            </a:r>
          </a:p>
          <a:p>
            <a:pPr lvl="2" eaLnBrk="1" hangingPunct="1">
              <a:lnSpc>
                <a:spcPct val="80000"/>
              </a:lnSpc>
              <a:defRPr/>
            </a:pPr>
            <a:r>
              <a:rPr lang="en-US" sz="2000" dirty="0">
                <a:solidFill>
                  <a:srgbClr val="000000"/>
                </a:solidFill>
              </a:rPr>
              <a:t>Contract </a:t>
            </a:r>
            <a:r>
              <a:rPr lang="en-US" sz="1600" dirty="0">
                <a:solidFill>
                  <a:srgbClr val="000000"/>
                </a:solidFill>
              </a:rPr>
              <a:t>DE-AC02-76SF00515 </a:t>
            </a:r>
            <a:r>
              <a:rPr lang="en-US" sz="2000" dirty="0">
                <a:solidFill>
                  <a:srgbClr val="000000"/>
                </a:solidFill>
              </a:rPr>
              <a:t>with Stanford University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83881AED-1DA4-4F7B-AA2B-2B727C2C5A5A}" type="slidenum">
              <a:rPr lang="en-US"/>
              <a:pPr>
                <a:defRPr/>
              </a:pPr>
              <a:t>3</a:t>
            </a:fld>
            <a:endParaRPr lang="en-US"/>
          </a:p>
        </p:txBody>
      </p:sp>
      <p:sp>
        <p:nvSpPr>
          <p:cNvPr id="39938" name="AutoShape 2"/>
          <p:cNvSpPr>
            <a:spLocks noChangeArrowheads="1"/>
          </p:cNvSpPr>
          <p:nvPr/>
        </p:nvSpPr>
        <p:spPr bwMode="auto">
          <a:xfrm rot="5400000">
            <a:off x="6085682" y="3761581"/>
            <a:ext cx="304800" cy="2154237"/>
          </a:xfrm>
          <a:prstGeom prst="upDownArrow">
            <a:avLst>
              <a:gd name="adj1" fmla="val 50000"/>
              <a:gd name="adj2" fmla="val 141354"/>
            </a:avLst>
          </a:prstGeom>
          <a:gradFill rotWithShape="1">
            <a:gsLst>
              <a:gs pos="0">
                <a:srgbClr val="FF9900"/>
              </a:gs>
              <a:gs pos="100000">
                <a:srgbClr val="764700"/>
              </a:gs>
            </a:gsLst>
            <a:path path="rect">
              <a:fillToRect l="50000" t="50000" r="50000" b="50000"/>
            </a:path>
          </a:gradFill>
          <a:ln w="9525" algn="ctr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5" name="Rectangle 3" descr="Large confetti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8382000" cy="1143000"/>
          </a:xfrm>
        </p:spPr>
        <p:txBody>
          <a:bodyPr/>
          <a:lstStyle/>
          <a:p>
            <a:pPr eaLnBrk="1" hangingPunct="1"/>
            <a:r>
              <a:rPr lang="en-US" sz="4800" b="1" dirty="0" smtClean="0">
                <a:solidFill>
                  <a:srgbClr val="000000"/>
                </a:solidFill>
              </a:rPr>
              <a:t>Full Scalla/xrootd Overview</a:t>
            </a:r>
          </a:p>
        </p:txBody>
      </p:sp>
      <p:sp>
        <p:nvSpPr>
          <p:cNvPr id="5126" name="Oval 4"/>
          <p:cNvSpPr>
            <a:spLocks noChangeArrowheads="1"/>
          </p:cNvSpPr>
          <p:nvPr/>
        </p:nvSpPr>
        <p:spPr bwMode="auto">
          <a:xfrm flipV="1">
            <a:off x="6124575" y="2971800"/>
            <a:ext cx="152400" cy="152400"/>
          </a:xfrm>
          <a:prstGeom prst="ellipse">
            <a:avLst/>
          </a:prstGeom>
          <a:gradFill rotWithShape="0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7" name="Oval 5"/>
          <p:cNvSpPr>
            <a:spLocks noChangeArrowheads="1"/>
          </p:cNvSpPr>
          <p:nvPr/>
        </p:nvSpPr>
        <p:spPr bwMode="auto">
          <a:xfrm flipV="1">
            <a:off x="6505575" y="2971800"/>
            <a:ext cx="152400" cy="152400"/>
          </a:xfrm>
          <a:prstGeom prst="ellipse">
            <a:avLst/>
          </a:prstGeom>
          <a:gradFill rotWithShape="0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1676400" y="2444750"/>
            <a:ext cx="5257800" cy="1295400"/>
          </a:xfrm>
          <a:prstGeom prst="rect">
            <a:avLst/>
          </a:prstGeom>
          <a:noFill/>
          <a:ln w="38100" algn="ctr">
            <a:solidFill>
              <a:srgbClr val="0000FF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9" name="Oval 7"/>
          <p:cNvSpPr>
            <a:spLocks noChangeArrowheads="1"/>
          </p:cNvSpPr>
          <p:nvPr/>
        </p:nvSpPr>
        <p:spPr bwMode="auto">
          <a:xfrm flipV="1">
            <a:off x="5743575" y="2971800"/>
            <a:ext cx="152400" cy="152400"/>
          </a:xfrm>
          <a:prstGeom prst="ellipse">
            <a:avLst/>
          </a:prstGeom>
          <a:gradFill rotWithShape="0">
            <a:gsLst>
              <a:gs pos="0">
                <a:srgbClr val="FF6600"/>
              </a:gs>
              <a:gs pos="100000">
                <a:srgbClr val="762F00"/>
              </a:gs>
            </a:gsLst>
            <a:lin ang="5400000" scaled="1"/>
          </a:gradFill>
          <a:ln w="127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2" name="Group 27"/>
          <p:cNvGrpSpPr>
            <a:grpSpLocks/>
          </p:cNvGrpSpPr>
          <p:nvPr/>
        </p:nvGrpSpPr>
        <p:grpSpPr bwMode="auto">
          <a:xfrm>
            <a:off x="457200" y="1987550"/>
            <a:ext cx="6445250" cy="908050"/>
            <a:chOff x="781" y="1348"/>
            <a:chExt cx="3576" cy="572"/>
          </a:xfrm>
        </p:grpSpPr>
        <p:grpSp>
          <p:nvGrpSpPr>
            <p:cNvPr id="5245" name="Group 28"/>
            <p:cNvGrpSpPr>
              <a:grpSpLocks/>
            </p:cNvGrpSpPr>
            <p:nvPr/>
          </p:nvGrpSpPr>
          <p:grpSpPr bwMode="auto">
            <a:xfrm>
              <a:off x="781" y="1440"/>
              <a:ext cx="3576" cy="480"/>
              <a:chOff x="360" y="1440"/>
              <a:chExt cx="3576" cy="480"/>
            </a:xfrm>
          </p:grpSpPr>
          <p:sp>
            <p:nvSpPr>
              <p:cNvPr id="5248" name="AutoShape 29"/>
              <p:cNvSpPr>
                <a:spLocks noChangeArrowheads="1"/>
              </p:cNvSpPr>
              <p:nvPr/>
            </p:nvSpPr>
            <p:spPr bwMode="auto">
              <a:xfrm rot="5400000" flipV="1">
                <a:off x="458" y="1346"/>
                <a:ext cx="476" cy="67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5898240 60000 65536"/>
                  <a:gd name="T10" fmla="*/ 5898240 60000 65536"/>
                  <a:gd name="T11" fmla="*/ 0 60000 65536"/>
                  <a:gd name="T12" fmla="*/ 12434 w 21600"/>
                  <a:gd name="T13" fmla="*/ 2925 h 21600"/>
                  <a:gd name="T14" fmla="*/ 18242 w 21600"/>
                  <a:gd name="T15" fmla="*/ 9257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21600" y="6079"/>
                    </a:moveTo>
                    <a:lnTo>
                      <a:pt x="15126" y="0"/>
                    </a:lnTo>
                    <a:lnTo>
                      <a:pt x="15126" y="2912"/>
                    </a:lnTo>
                    <a:lnTo>
                      <a:pt x="12427" y="2912"/>
                    </a:lnTo>
                    <a:cubicBezTo>
                      <a:pt x="5564" y="2912"/>
                      <a:pt x="0" y="7052"/>
                      <a:pt x="0" y="12158"/>
                    </a:cubicBezTo>
                    <a:lnTo>
                      <a:pt x="0" y="21600"/>
                    </a:lnTo>
                    <a:lnTo>
                      <a:pt x="6474" y="21600"/>
                    </a:lnTo>
                    <a:lnTo>
                      <a:pt x="6474" y="12158"/>
                    </a:lnTo>
                    <a:cubicBezTo>
                      <a:pt x="6474" y="10550"/>
                      <a:pt x="9139" y="9246"/>
                      <a:pt x="12427" y="9246"/>
                    </a:cubicBezTo>
                    <a:lnTo>
                      <a:pt x="15126" y="9246"/>
                    </a:lnTo>
                    <a:lnTo>
                      <a:pt x="15126" y="12158"/>
                    </a:lnTo>
                    <a:close/>
                  </a:path>
                </a:pathLst>
              </a:custGeom>
              <a:solidFill>
                <a:srgbClr val="33CCFF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49" name="Rectangle 30"/>
              <p:cNvSpPr>
                <a:spLocks noChangeArrowheads="1"/>
              </p:cNvSpPr>
              <p:nvPr/>
            </p:nvSpPr>
            <p:spPr bwMode="auto">
              <a:xfrm>
                <a:off x="1008" y="1440"/>
                <a:ext cx="2928" cy="144"/>
              </a:xfrm>
              <a:prstGeom prst="rect">
                <a:avLst/>
              </a:prstGeom>
              <a:solidFill>
                <a:srgbClr val="33CCFF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9967" name="Text Box 31"/>
            <p:cNvSpPr txBox="1">
              <a:spLocks noChangeArrowheads="1"/>
            </p:cNvSpPr>
            <p:nvPr/>
          </p:nvSpPr>
          <p:spPr bwMode="auto">
            <a:xfrm>
              <a:off x="1733" y="1348"/>
              <a:ext cx="2333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400" b="1" i="1">
                  <a:solidFill>
                    <a:srgbClr val="000000"/>
                  </a:solidFill>
                  <a:latin typeface="Times New Roman" pitchFamily="18" charset="0"/>
                </a:rPr>
                <a:t>xrootd</a:t>
              </a:r>
              <a:r>
                <a:rPr lang="en-US" sz="2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 </a:t>
              </a:r>
              <a:r>
                <a:rPr lang="en-US" sz="2400" b="1" i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</a:rPr>
                <a:t>p</a:t>
              </a:r>
              <a:r>
                <a:rPr lang="en-US" sz="2400" b="1" i="1">
                  <a:solidFill>
                    <a:srgbClr val="000000"/>
                  </a:solidFill>
                  <a:latin typeface="Times New Roman" pitchFamily="18" charset="0"/>
                </a:rPr>
                <a:t>rotocol for random</a:t>
              </a: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 I/O </a:t>
              </a:r>
            </a:p>
          </p:txBody>
        </p:sp>
        <p:sp>
          <p:nvSpPr>
            <p:cNvPr id="39968" name="Text Box 32"/>
            <p:cNvSpPr txBox="1">
              <a:spLocks noChangeArrowheads="1"/>
            </p:cNvSpPr>
            <p:nvPr/>
          </p:nvSpPr>
          <p:spPr bwMode="auto">
            <a:xfrm>
              <a:off x="869" y="1632"/>
              <a:ext cx="210" cy="2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6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</a:rPr>
                <a:t>P</a:t>
              </a:r>
              <a:r>
                <a:rPr lang="en-US" sz="1600" b="1" baseline="-25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a</a:t>
              </a:r>
            </a:p>
          </p:txBody>
        </p:sp>
      </p:grpSp>
      <p:sp>
        <p:nvSpPr>
          <p:cNvPr id="5131" name="Line 33"/>
          <p:cNvSpPr>
            <a:spLocks noChangeShapeType="1"/>
          </p:cNvSpPr>
          <p:nvPr/>
        </p:nvSpPr>
        <p:spPr bwMode="auto">
          <a:xfrm flipH="1">
            <a:off x="2801938" y="3200400"/>
            <a:ext cx="76200" cy="1295400"/>
          </a:xfrm>
          <a:prstGeom prst="line">
            <a:avLst/>
          </a:prstGeom>
          <a:noFill/>
          <a:ln w="9525">
            <a:noFill/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grpSp>
        <p:nvGrpSpPr>
          <p:cNvPr id="4" name="Group 34"/>
          <p:cNvGrpSpPr>
            <a:grpSpLocks/>
          </p:cNvGrpSpPr>
          <p:nvPr/>
        </p:nvGrpSpPr>
        <p:grpSpPr bwMode="auto">
          <a:xfrm>
            <a:off x="3886200" y="4191000"/>
            <a:ext cx="1371600" cy="1295400"/>
            <a:chOff x="2448" y="2784"/>
            <a:chExt cx="864" cy="816"/>
          </a:xfrm>
        </p:grpSpPr>
        <p:sp>
          <p:nvSpPr>
            <p:cNvPr id="5228" name="WordArt 35" descr="Paper bag"/>
            <p:cNvSpPr>
              <a:spLocks noChangeArrowheads="1" noChangeShapeType="1" noTextEdit="1"/>
            </p:cNvSpPr>
            <p:nvPr/>
          </p:nvSpPr>
          <p:spPr bwMode="auto">
            <a:xfrm>
              <a:off x="2628" y="3264"/>
              <a:ext cx="504" cy="258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pPr algn="ctr"/>
              <a:r>
                <a:rPr lang="en-US" sz="2400" b="1" kern="10">
                  <a:ln w="9525">
                    <a:solidFill>
                      <a:srgbClr val="008000"/>
                    </a:solidFill>
                    <a:round/>
                    <a:headEnd/>
                    <a:tailEnd/>
                  </a:ln>
                  <a:blipFill dpi="0" rotWithShape="0">
                    <a:blip r:embed="rId2"/>
                    <a:srcRect/>
                    <a:tile tx="0" ty="0" sx="100000" sy="100000" flip="none" algn="tl"/>
                  </a:blipFill>
                  <a:effectLst>
                    <a:outerShdw dist="563972" dir="14049741" sx="125000" sy="125000" algn="tl" rotWithShape="0">
                      <a:srgbClr val="C7DFD3">
                        <a:alpha val="79999"/>
                      </a:srgbClr>
                    </a:outerShdw>
                  </a:effectLst>
                  <a:latin typeface="Arial Unicode MS"/>
                  <a:ea typeface="Arial Unicode MS"/>
                  <a:cs typeface="Arial Unicode MS"/>
                </a:rPr>
                <a:t>GRID</a:t>
              </a:r>
            </a:p>
          </p:txBody>
        </p:sp>
        <p:grpSp>
          <p:nvGrpSpPr>
            <p:cNvPr id="5229" name="Group 36"/>
            <p:cNvGrpSpPr>
              <a:grpSpLocks/>
            </p:cNvGrpSpPr>
            <p:nvPr/>
          </p:nvGrpSpPr>
          <p:grpSpPr bwMode="auto">
            <a:xfrm>
              <a:off x="2448" y="2784"/>
              <a:ext cx="864" cy="816"/>
              <a:chOff x="2016" y="3024"/>
              <a:chExt cx="864" cy="816"/>
            </a:xfrm>
          </p:grpSpPr>
          <p:grpSp>
            <p:nvGrpSpPr>
              <p:cNvPr id="5230" name="Group 37"/>
              <p:cNvGrpSpPr>
                <a:grpSpLocks/>
              </p:cNvGrpSpPr>
              <p:nvPr/>
            </p:nvGrpSpPr>
            <p:grpSpPr bwMode="auto">
              <a:xfrm>
                <a:off x="2160" y="3024"/>
                <a:ext cx="576" cy="816"/>
                <a:chOff x="2064" y="3168"/>
                <a:chExt cx="576" cy="384"/>
              </a:xfrm>
            </p:grpSpPr>
            <p:sp>
              <p:nvSpPr>
                <p:cNvPr id="5238" name="Line 38"/>
                <p:cNvSpPr>
                  <a:spLocks noChangeShapeType="1"/>
                </p:cNvSpPr>
                <p:nvPr/>
              </p:nvSpPr>
              <p:spPr bwMode="auto">
                <a:xfrm>
                  <a:off x="2064" y="3168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rgbClr val="66006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39" name="Line 39"/>
                <p:cNvSpPr>
                  <a:spLocks noChangeShapeType="1"/>
                </p:cNvSpPr>
                <p:nvPr/>
              </p:nvSpPr>
              <p:spPr bwMode="auto">
                <a:xfrm>
                  <a:off x="2160" y="3168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rgbClr val="66006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40" name="Line 40"/>
                <p:cNvSpPr>
                  <a:spLocks noChangeShapeType="1"/>
                </p:cNvSpPr>
                <p:nvPr/>
              </p:nvSpPr>
              <p:spPr bwMode="auto">
                <a:xfrm>
                  <a:off x="2256" y="3168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rgbClr val="66006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41" name="Line 41"/>
                <p:cNvSpPr>
                  <a:spLocks noChangeShapeType="1"/>
                </p:cNvSpPr>
                <p:nvPr/>
              </p:nvSpPr>
              <p:spPr bwMode="auto">
                <a:xfrm>
                  <a:off x="2352" y="3168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rgbClr val="66006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42" name="Line 42"/>
                <p:cNvSpPr>
                  <a:spLocks noChangeShapeType="1"/>
                </p:cNvSpPr>
                <p:nvPr/>
              </p:nvSpPr>
              <p:spPr bwMode="auto">
                <a:xfrm>
                  <a:off x="2448" y="3168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rgbClr val="66006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43" name="Line 43"/>
                <p:cNvSpPr>
                  <a:spLocks noChangeShapeType="1"/>
                </p:cNvSpPr>
                <p:nvPr/>
              </p:nvSpPr>
              <p:spPr bwMode="auto">
                <a:xfrm>
                  <a:off x="2544" y="3168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rgbClr val="66006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5244" name="Line 44"/>
                <p:cNvSpPr>
                  <a:spLocks noChangeShapeType="1"/>
                </p:cNvSpPr>
                <p:nvPr/>
              </p:nvSpPr>
              <p:spPr bwMode="auto">
                <a:xfrm>
                  <a:off x="2640" y="3168"/>
                  <a:ext cx="0" cy="384"/>
                </a:xfrm>
                <a:prstGeom prst="line">
                  <a:avLst/>
                </a:prstGeom>
                <a:noFill/>
                <a:ln w="9525">
                  <a:solidFill>
                    <a:srgbClr val="660066"/>
                  </a:solidFill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5231" name="Line 45"/>
              <p:cNvSpPr>
                <a:spLocks noChangeShapeType="1"/>
              </p:cNvSpPr>
              <p:nvPr/>
            </p:nvSpPr>
            <p:spPr bwMode="auto">
              <a:xfrm>
                <a:off x="2016" y="3120"/>
                <a:ext cx="864" cy="0"/>
              </a:xfrm>
              <a:prstGeom prst="line">
                <a:avLst/>
              </a:prstGeom>
              <a:noFill/>
              <a:ln w="9525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32" name="Line 46"/>
              <p:cNvSpPr>
                <a:spLocks noChangeShapeType="1"/>
              </p:cNvSpPr>
              <p:nvPr/>
            </p:nvSpPr>
            <p:spPr bwMode="auto">
              <a:xfrm>
                <a:off x="2016" y="3216"/>
                <a:ext cx="864" cy="0"/>
              </a:xfrm>
              <a:prstGeom prst="line">
                <a:avLst/>
              </a:prstGeom>
              <a:noFill/>
              <a:ln w="9525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33" name="Line 47"/>
              <p:cNvSpPr>
                <a:spLocks noChangeShapeType="1"/>
              </p:cNvSpPr>
              <p:nvPr/>
            </p:nvSpPr>
            <p:spPr bwMode="auto">
              <a:xfrm>
                <a:off x="2016" y="3312"/>
                <a:ext cx="864" cy="0"/>
              </a:xfrm>
              <a:prstGeom prst="line">
                <a:avLst/>
              </a:prstGeom>
              <a:noFill/>
              <a:ln w="9525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34" name="Line 48"/>
              <p:cNvSpPr>
                <a:spLocks noChangeShapeType="1"/>
              </p:cNvSpPr>
              <p:nvPr/>
            </p:nvSpPr>
            <p:spPr bwMode="auto">
              <a:xfrm>
                <a:off x="2016" y="3408"/>
                <a:ext cx="864" cy="0"/>
              </a:xfrm>
              <a:prstGeom prst="line">
                <a:avLst/>
              </a:prstGeom>
              <a:noFill/>
              <a:ln w="9525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35" name="Line 49"/>
              <p:cNvSpPr>
                <a:spLocks noChangeShapeType="1"/>
              </p:cNvSpPr>
              <p:nvPr/>
            </p:nvSpPr>
            <p:spPr bwMode="auto">
              <a:xfrm>
                <a:off x="2016" y="3504"/>
                <a:ext cx="864" cy="0"/>
              </a:xfrm>
              <a:prstGeom prst="line">
                <a:avLst/>
              </a:prstGeom>
              <a:noFill/>
              <a:ln w="9525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36" name="Line 50"/>
              <p:cNvSpPr>
                <a:spLocks noChangeShapeType="1"/>
              </p:cNvSpPr>
              <p:nvPr/>
            </p:nvSpPr>
            <p:spPr bwMode="auto">
              <a:xfrm>
                <a:off x="2016" y="3600"/>
                <a:ext cx="864" cy="0"/>
              </a:xfrm>
              <a:prstGeom prst="line">
                <a:avLst/>
              </a:prstGeom>
              <a:noFill/>
              <a:ln w="9525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5237" name="Line 51"/>
              <p:cNvSpPr>
                <a:spLocks noChangeShapeType="1"/>
              </p:cNvSpPr>
              <p:nvPr/>
            </p:nvSpPr>
            <p:spPr bwMode="auto">
              <a:xfrm>
                <a:off x="2016" y="3696"/>
                <a:ext cx="864" cy="0"/>
              </a:xfrm>
              <a:prstGeom prst="line">
                <a:avLst/>
              </a:prstGeom>
              <a:noFill/>
              <a:ln w="9525">
                <a:solidFill>
                  <a:srgbClr val="660066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39988" name="Rectangle 52"/>
          <p:cNvSpPr>
            <a:spLocks noChangeArrowheads="1"/>
          </p:cNvSpPr>
          <p:nvPr/>
        </p:nvSpPr>
        <p:spPr bwMode="auto">
          <a:xfrm flipV="1">
            <a:off x="457200" y="3048000"/>
            <a:ext cx="381000" cy="304800"/>
          </a:xfrm>
          <a:prstGeom prst="rect">
            <a:avLst/>
          </a:prstGeom>
          <a:gradFill rotWithShape="1">
            <a:gsLst>
              <a:gs pos="0">
                <a:srgbClr val="760076"/>
              </a:gs>
              <a:gs pos="100000">
                <a:srgbClr val="FF00F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39989" name="Rectangle 53"/>
          <p:cNvSpPr>
            <a:spLocks noChangeArrowheads="1"/>
          </p:cNvSpPr>
          <p:nvPr/>
        </p:nvSpPr>
        <p:spPr bwMode="auto">
          <a:xfrm flipV="1">
            <a:off x="609600" y="3200400"/>
            <a:ext cx="381000" cy="304800"/>
          </a:xfrm>
          <a:prstGeom prst="rect">
            <a:avLst/>
          </a:prstGeom>
          <a:gradFill rotWithShape="1">
            <a:gsLst>
              <a:gs pos="0">
                <a:srgbClr val="760076"/>
              </a:gs>
              <a:gs pos="100000">
                <a:srgbClr val="FF00F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39990" name="Rectangle 54"/>
          <p:cNvSpPr>
            <a:spLocks noChangeArrowheads="1"/>
          </p:cNvSpPr>
          <p:nvPr/>
        </p:nvSpPr>
        <p:spPr bwMode="auto">
          <a:xfrm flipV="1">
            <a:off x="762000" y="3352800"/>
            <a:ext cx="381000" cy="304800"/>
          </a:xfrm>
          <a:prstGeom prst="rect">
            <a:avLst/>
          </a:prstGeom>
          <a:gradFill rotWithShape="1">
            <a:gsLst>
              <a:gs pos="0">
                <a:srgbClr val="760076"/>
              </a:gs>
              <a:gs pos="100000">
                <a:srgbClr val="FF00F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39991" name="Rectangle 55"/>
          <p:cNvSpPr>
            <a:spLocks noChangeArrowheads="1"/>
          </p:cNvSpPr>
          <p:nvPr/>
        </p:nvSpPr>
        <p:spPr bwMode="auto">
          <a:xfrm flipV="1">
            <a:off x="914400" y="3505200"/>
            <a:ext cx="381000" cy="304800"/>
          </a:xfrm>
          <a:prstGeom prst="rect">
            <a:avLst/>
          </a:prstGeom>
          <a:gradFill rotWithShape="1">
            <a:gsLst>
              <a:gs pos="0">
                <a:srgbClr val="760076"/>
              </a:gs>
              <a:gs pos="100000">
                <a:srgbClr val="FF00F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39992" name="Rectangle 56"/>
          <p:cNvSpPr>
            <a:spLocks noChangeArrowheads="1"/>
          </p:cNvSpPr>
          <p:nvPr/>
        </p:nvSpPr>
        <p:spPr bwMode="auto">
          <a:xfrm flipV="1">
            <a:off x="1066800" y="3657600"/>
            <a:ext cx="381000" cy="304800"/>
          </a:xfrm>
          <a:prstGeom prst="rect">
            <a:avLst/>
          </a:prstGeom>
          <a:gradFill rotWithShape="1">
            <a:gsLst>
              <a:gs pos="0">
                <a:srgbClr val="760076"/>
              </a:gs>
              <a:gs pos="100000">
                <a:srgbClr val="FF00FF"/>
              </a:gs>
            </a:gsLst>
            <a:lin ang="5400000" scaled="1"/>
          </a:gradFill>
          <a:ln w="9525">
            <a:miter lim="800000"/>
            <a:headEnd/>
            <a:tailEnd/>
          </a:ln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rgbClr val="FF00FF"/>
            </a:extrusionClr>
          </a:sp3d>
        </p:spPr>
        <p:txBody>
          <a:bodyPr wrap="none" anchor="ctr">
            <a:flatTx/>
          </a:bodyPr>
          <a:lstStyle/>
          <a:p>
            <a:endParaRPr lang="en-US"/>
          </a:p>
        </p:txBody>
      </p:sp>
      <p:sp>
        <p:nvSpPr>
          <p:cNvPr id="5138" name="WordArt 57"/>
          <p:cNvSpPr>
            <a:spLocks noChangeArrowheads="1" noChangeShapeType="1" noTextEdit="1"/>
          </p:cNvSpPr>
          <p:nvPr/>
        </p:nvSpPr>
        <p:spPr bwMode="auto">
          <a:xfrm>
            <a:off x="452438" y="3975100"/>
            <a:ext cx="995362" cy="2921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800" i="1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FFFFFF"/>
                </a:solidFill>
                <a:effectLst>
                  <a:outerShdw dist="35921" dir="2700000" algn="ctr" rotWithShape="0">
                    <a:srgbClr val="808080">
                      <a:alpha val="79999"/>
                    </a:srgbClr>
                  </a:outerShdw>
                </a:effectLst>
                <a:latin typeface="Arial Black"/>
              </a:rPr>
              <a:t>Clients</a:t>
            </a:r>
          </a:p>
        </p:txBody>
      </p:sp>
      <p:grpSp>
        <p:nvGrpSpPr>
          <p:cNvPr id="7" name="Group 58"/>
          <p:cNvGrpSpPr>
            <a:grpSpLocks/>
          </p:cNvGrpSpPr>
          <p:nvPr/>
        </p:nvGrpSpPr>
        <p:grpSpPr bwMode="auto">
          <a:xfrm>
            <a:off x="1724025" y="3663950"/>
            <a:ext cx="6124575" cy="908050"/>
            <a:chOff x="1405" y="2404"/>
            <a:chExt cx="3576" cy="572"/>
          </a:xfrm>
        </p:grpSpPr>
        <p:grpSp>
          <p:nvGrpSpPr>
            <p:cNvPr id="5223" name="Group 59"/>
            <p:cNvGrpSpPr>
              <a:grpSpLocks/>
            </p:cNvGrpSpPr>
            <p:nvPr/>
          </p:nvGrpSpPr>
          <p:grpSpPr bwMode="auto">
            <a:xfrm flipH="1">
              <a:off x="1405" y="2496"/>
              <a:ext cx="3576" cy="480"/>
              <a:chOff x="360" y="1440"/>
              <a:chExt cx="3576" cy="480"/>
            </a:xfrm>
          </p:grpSpPr>
          <p:sp>
            <p:nvSpPr>
              <p:cNvPr id="5226" name="AutoShape 60"/>
              <p:cNvSpPr>
                <a:spLocks noChangeArrowheads="1"/>
              </p:cNvSpPr>
              <p:nvPr/>
            </p:nvSpPr>
            <p:spPr bwMode="auto">
              <a:xfrm rot="5400000" flipV="1">
                <a:off x="458" y="1346"/>
                <a:ext cx="476" cy="672"/>
              </a:xfrm>
              <a:custGeom>
                <a:avLst/>
                <a:gdLst>
                  <a:gd name="T0" fmla="*/ 0 w 21600"/>
                  <a:gd name="T1" fmla="*/ 0 h 21600"/>
                  <a:gd name="T2" fmla="*/ 0 w 21600"/>
                  <a:gd name="T3" fmla="*/ 0 h 21600"/>
                  <a:gd name="T4" fmla="*/ 0 w 21600"/>
                  <a:gd name="T5" fmla="*/ 0 h 21600"/>
                  <a:gd name="T6" fmla="*/ 0 w 21600"/>
                  <a:gd name="T7" fmla="*/ 0 h 21600"/>
                  <a:gd name="T8" fmla="*/ 17694720 60000 65536"/>
                  <a:gd name="T9" fmla="*/ 5898240 60000 65536"/>
                  <a:gd name="T10" fmla="*/ 5898240 60000 65536"/>
                  <a:gd name="T11" fmla="*/ 0 60000 65536"/>
                  <a:gd name="T12" fmla="*/ 12434 w 21600"/>
                  <a:gd name="T13" fmla="*/ 2925 h 21600"/>
                  <a:gd name="T14" fmla="*/ 18242 w 21600"/>
                  <a:gd name="T15" fmla="*/ 9257 h 21600"/>
                </a:gdLst>
                <a:ahLst/>
                <a:cxnLst>
                  <a:cxn ang="T8">
                    <a:pos x="T0" y="T1"/>
                  </a:cxn>
                  <a:cxn ang="T9">
                    <a:pos x="T2" y="T3"/>
                  </a:cxn>
                  <a:cxn ang="T10">
                    <a:pos x="T4" y="T5"/>
                  </a:cxn>
                  <a:cxn ang="T11">
                    <a:pos x="T6" y="T7"/>
                  </a:cxn>
                </a:cxnLst>
                <a:rect l="T12" t="T13" r="T14" b="T15"/>
                <a:pathLst>
                  <a:path w="21600" h="21600">
                    <a:moveTo>
                      <a:pt x="21600" y="6079"/>
                    </a:moveTo>
                    <a:lnTo>
                      <a:pt x="15126" y="0"/>
                    </a:lnTo>
                    <a:lnTo>
                      <a:pt x="15126" y="2912"/>
                    </a:lnTo>
                    <a:lnTo>
                      <a:pt x="12427" y="2912"/>
                    </a:lnTo>
                    <a:cubicBezTo>
                      <a:pt x="5564" y="2912"/>
                      <a:pt x="0" y="7052"/>
                      <a:pt x="0" y="12158"/>
                    </a:cubicBezTo>
                    <a:lnTo>
                      <a:pt x="0" y="21600"/>
                    </a:lnTo>
                    <a:lnTo>
                      <a:pt x="6474" y="21600"/>
                    </a:lnTo>
                    <a:lnTo>
                      <a:pt x="6474" y="12158"/>
                    </a:lnTo>
                    <a:cubicBezTo>
                      <a:pt x="6474" y="10550"/>
                      <a:pt x="9139" y="9246"/>
                      <a:pt x="12427" y="9246"/>
                    </a:cubicBezTo>
                    <a:lnTo>
                      <a:pt x="15126" y="9246"/>
                    </a:lnTo>
                    <a:lnTo>
                      <a:pt x="15126" y="12158"/>
                    </a:lnTo>
                    <a:close/>
                  </a:path>
                </a:pathLst>
              </a:custGeom>
              <a:solidFill>
                <a:srgbClr val="FF9933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227" name="Rectangle 61"/>
              <p:cNvSpPr>
                <a:spLocks noChangeArrowheads="1"/>
              </p:cNvSpPr>
              <p:nvPr/>
            </p:nvSpPr>
            <p:spPr bwMode="auto">
              <a:xfrm>
                <a:off x="1008" y="1440"/>
                <a:ext cx="2928" cy="144"/>
              </a:xfrm>
              <a:prstGeom prst="rect">
                <a:avLst/>
              </a:prstGeom>
              <a:solidFill>
                <a:srgbClr val="FF9933"/>
              </a:solidFill>
              <a:ln w="9525" algn="ctr">
                <a:noFill/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224" name="Text Box 62"/>
            <p:cNvSpPr txBox="1">
              <a:spLocks noChangeArrowheads="1"/>
            </p:cNvSpPr>
            <p:nvPr/>
          </p:nvSpPr>
          <p:spPr bwMode="auto">
            <a:xfrm>
              <a:off x="1483" y="2404"/>
              <a:ext cx="2865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en-US" sz="2400" b="1" i="1">
                  <a:solidFill>
                    <a:srgbClr val="000000"/>
                  </a:solidFill>
                  <a:latin typeface="Times New Roman" pitchFamily="18" charset="0"/>
                </a:rPr>
                <a:t>Grid protocol for sequential bulk</a:t>
              </a:r>
              <a:r>
                <a:rPr lang="en-US" sz="2400" b="1">
                  <a:solidFill>
                    <a:srgbClr val="000000"/>
                  </a:solidFill>
                  <a:latin typeface="Times New Roman" pitchFamily="18" charset="0"/>
                </a:rPr>
                <a:t> I/O </a:t>
              </a:r>
            </a:p>
          </p:txBody>
        </p:sp>
        <p:sp>
          <p:nvSpPr>
            <p:cNvPr id="39999" name="Text Box 63"/>
            <p:cNvSpPr txBox="1">
              <a:spLocks noChangeArrowheads="1"/>
            </p:cNvSpPr>
            <p:nvPr/>
          </p:nvSpPr>
          <p:spPr bwMode="auto">
            <a:xfrm>
              <a:off x="4654" y="2688"/>
              <a:ext cx="222" cy="2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6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</a:rPr>
                <a:t>P</a:t>
              </a:r>
              <a:r>
                <a:rPr lang="en-US" sz="1600" b="1" baseline="-25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g</a:t>
              </a:r>
            </a:p>
          </p:txBody>
        </p:sp>
      </p:grpSp>
      <p:sp>
        <p:nvSpPr>
          <p:cNvPr id="40008" name="Text Box 72"/>
          <p:cNvSpPr txBox="1">
            <a:spLocks noChangeArrowheads="1"/>
          </p:cNvSpPr>
          <p:nvPr/>
        </p:nvSpPr>
        <p:spPr bwMode="auto">
          <a:xfrm>
            <a:off x="5610225" y="2590800"/>
            <a:ext cx="1198563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 i="1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xrootd cluster</a:t>
            </a:r>
          </a:p>
        </p:txBody>
      </p:sp>
      <p:sp>
        <p:nvSpPr>
          <p:cNvPr id="40009" name="Rectangle 73"/>
          <p:cNvSpPr>
            <a:spLocks noChangeArrowheads="1"/>
          </p:cNvSpPr>
          <p:nvPr/>
        </p:nvSpPr>
        <p:spPr bwMode="auto">
          <a:xfrm>
            <a:off x="6934200" y="2438400"/>
            <a:ext cx="1295400" cy="2438400"/>
          </a:xfrm>
          <a:prstGeom prst="rect">
            <a:avLst/>
          </a:prstGeom>
          <a:noFill/>
          <a:ln w="38100" algn="ctr">
            <a:solidFill>
              <a:srgbClr val="CC0000"/>
            </a:solidFill>
            <a:prstDash val="sysDot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011" name="Text Box 75"/>
          <p:cNvSpPr txBox="1">
            <a:spLocks noChangeArrowheads="1"/>
          </p:cNvSpPr>
          <p:nvPr/>
        </p:nvSpPr>
        <p:spPr bwMode="auto">
          <a:xfrm>
            <a:off x="6926263" y="2743200"/>
            <a:ext cx="1303337" cy="11080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lnSpc>
                <a:spcPts val="2000"/>
              </a:lnSpc>
              <a:defRPr/>
            </a:pPr>
            <a:r>
              <a:rPr lang="en-US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SRM</a:t>
            </a:r>
          </a:p>
          <a:p>
            <a:pPr algn="ctr">
              <a:lnSpc>
                <a:spcPts val="2000"/>
              </a:lnSpc>
              <a:defRPr/>
            </a:pPr>
            <a:r>
              <a:rPr lang="en-US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manages</a:t>
            </a:r>
          </a:p>
          <a:p>
            <a:pPr algn="ctr">
              <a:lnSpc>
                <a:spcPts val="2000"/>
              </a:lnSpc>
              <a:defRPr/>
            </a:pPr>
            <a:r>
              <a:rPr lang="en-US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Grid-SE</a:t>
            </a:r>
          </a:p>
          <a:p>
            <a:pPr algn="ctr">
              <a:lnSpc>
                <a:spcPts val="2000"/>
              </a:lnSpc>
              <a:defRPr/>
            </a:pPr>
            <a:r>
              <a:rPr lang="en-US" sz="2400" b="1" i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transfers</a:t>
            </a:r>
          </a:p>
        </p:txBody>
      </p:sp>
      <p:sp>
        <p:nvSpPr>
          <p:cNvPr id="40015" name="Text Box 79"/>
          <p:cNvSpPr txBox="1">
            <a:spLocks noChangeArrowheads="1"/>
          </p:cNvSpPr>
          <p:nvPr/>
        </p:nvSpPr>
        <p:spPr bwMode="auto">
          <a:xfrm>
            <a:off x="5562600" y="4343400"/>
            <a:ext cx="138430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b="1">
                <a:solidFill>
                  <a:srgbClr val="CC66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GridFTP</a:t>
            </a:r>
            <a:endParaRPr lang="en-US" sz="2400" b="1" baseline="30000">
              <a:solidFill>
                <a:srgbClr val="0066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9" name="Group 80"/>
          <p:cNvGrpSpPr>
            <a:grpSpLocks/>
          </p:cNvGrpSpPr>
          <p:nvPr/>
        </p:nvGrpSpPr>
        <p:grpSpPr bwMode="auto">
          <a:xfrm>
            <a:off x="7207250" y="4692650"/>
            <a:ext cx="546100" cy="336550"/>
            <a:chOff x="3840" y="3600"/>
            <a:chExt cx="344" cy="212"/>
          </a:xfrm>
        </p:grpSpPr>
        <p:sp>
          <p:nvSpPr>
            <p:cNvPr id="5221" name="Rectangle 81"/>
            <p:cNvSpPr>
              <a:spLocks noChangeArrowheads="1"/>
            </p:cNvSpPr>
            <p:nvPr/>
          </p:nvSpPr>
          <p:spPr bwMode="auto">
            <a:xfrm flipV="1">
              <a:off x="3888" y="3648"/>
              <a:ext cx="240" cy="144"/>
            </a:xfrm>
            <a:prstGeom prst="rect">
              <a:avLst/>
            </a:prstGeom>
            <a:gradFill rotWithShape="1">
              <a:gsLst>
                <a:gs pos="0">
                  <a:srgbClr val="764718"/>
                </a:gs>
                <a:gs pos="100000">
                  <a:srgbClr val="FF9933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33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0018" name="Text Box 82"/>
            <p:cNvSpPr txBox="1">
              <a:spLocks noChangeArrowheads="1"/>
            </p:cNvSpPr>
            <p:nvPr/>
          </p:nvSpPr>
          <p:spPr bwMode="auto">
            <a:xfrm>
              <a:off x="3840" y="3600"/>
              <a:ext cx="344" cy="21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600" b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ftpd</a:t>
              </a:r>
            </a:p>
          </p:txBody>
        </p:sp>
      </p:grpSp>
      <p:sp>
        <p:nvSpPr>
          <p:cNvPr id="40019" name="Text Box 83"/>
          <p:cNvSpPr txBox="1">
            <a:spLocks noChangeArrowheads="1"/>
          </p:cNvSpPr>
          <p:nvPr/>
        </p:nvSpPr>
        <p:spPr bwMode="auto">
          <a:xfrm>
            <a:off x="5516563" y="3124200"/>
            <a:ext cx="1381125" cy="523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 i="1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Supports &gt;200K</a:t>
            </a:r>
          </a:p>
          <a:p>
            <a:pPr algn="ctr">
              <a:defRPr/>
            </a:pPr>
            <a:r>
              <a:rPr lang="en-US" sz="1400" b="1" i="1" dirty="0">
                <a:solidFill>
                  <a:srgbClr val="CC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data servers</a:t>
            </a:r>
          </a:p>
        </p:txBody>
      </p:sp>
      <p:grpSp>
        <p:nvGrpSpPr>
          <p:cNvPr id="5146" name="Group 174"/>
          <p:cNvGrpSpPr>
            <a:grpSpLocks/>
          </p:cNvGrpSpPr>
          <p:nvPr/>
        </p:nvGrpSpPr>
        <p:grpSpPr bwMode="auto">
          <a:xfrm>
            <a:off x="3094038" y="3048000"/>
            <a:ext cx="1027112" cy="457200"/>
            <a:chOff x="1152" y="2016"/>
            <a:chExt cx="647" cy="288"/>
          </a:xfrm>
        </p:grpSpPr>
        <p:sp>
          <p:nvSpPr>
            <p:cNvPr id="5219" name="AutoShape 175"/>
            <p:cNvSpPr>
              <a:spLocks noChangeArrowheads="1"/>
            </p:cNvSpPr>
            <p:nvPr/>
          </p:nvSpPr>
          <p:spPr bwMode="auto">
            <a:xfrm>
              <a:off x="1152" y="2016"/>
              <a:ext cx="192" cy="192"/>
            </a:xfrm>
            <a:prstGeom prst="flowChartMagneticDisk">
              <a:avLst/>
            </a:prstGeom>
            <a:solidFill>
              <a:srgbClr val="FFFF00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20" name="Rectangle 176"/>
            <p:cNvSpPr>
              <a:spLocks noChangeArrowheads="1"/>
            </p:cNvSpPr>
            <p:nvPr/>
          </p:nvSpPr>
          <p:spPr bwMode="auto">
            <a:xfrm>
              <a:off x="1367" y="2112"/>
              <a:ext cx="432" cy="192"/>
            </a:xfrm>
            <a:prstGeom prst="rect">
              <a:avLst/>
            </a:prstGeom>
            <a:gradFill rotWithShape="1">
              <a:gsLst>
                <a:gs pos="0">
                  <a:srgbClr val="663300"/>
                </a:gs>
                <a:gs pos="100000">
                  <a:srgbClr val="2F1800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</p:grpSp>
      <p:sp>
        <p:nvSpPr>
          <p:cNvPr id="40113" name="Text Box 177"/>
          <p:cNvSpPr txBox="1">
            <a:spLocks noChangeArrowheads="1"/>
          </p:cNvSpPr>
          <p:nvPr/>
        </p:nvSpPr>
        <p:spPr bwMode="auto">
          <a:xfrm>
            <a:off x="3406775" y="3219450"/>
            <a:ext cx="752475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Machine</a:t>
            </a:r>
            <a:endParaRPr lang="en-US" sz="1200" b="1" baseline="-25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5148" name="Group 187"/>
          <p:cNvGrpSpPr>
            <a:grpSpLocks/>
          </p:cNvGrpSpPr>
          <p:nvPr/>
        </p:nvGrpSpPr>
        <p:grpSpPr bwMode="auto">
          <a:xfrm>
            <a:off x="4364038" y="3048000"/>
            <a:ext cx="1027112" cy="457200"/>
            <a:chOff x="1152" y="2016"/>
            <a:chExt cx="647" cy="288"/>
          </a:xfrm>
        </p:grpSpPr>
        <p:sp>
          <p:nvSpPr>
            <p:cNvPr id="5217" name="AutoShape 188"/>
            <p:cNvSpPr>
              <a:spLocks noChangeArrowheads="1"/>
            </p:cNvSpPr>
            <p:nvPr/>
          </p:nvSpPr>
          <p:spPr bwMode="auto">
            <a:xfrm>
              <a:off x="1152" y="2016"/>
              <a:ext cx="192" cy="192"/>
            </a:xfrm>
            <a:prstGeom prst="flowChartMagneticDisk">
              <a:avLst/>
            </a:prstGeom>
            <a:solidFill>
              <a:srgbClr val="FFFF00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8" name="Rectangle 189"/>
            <p:cNvSpPr>
              <a:spLocks noChangeArrowheads="1"/>
            </p:cNvSpPr>
            <p:nvPr/>
          </p:nvSpPr>
          <p:spPr bwMode="auto">
            <a:xfrm>
              <a:off x="1367" y="2112"/>
              <a:ext cx="432" cy="192"/>
            </a:xfrm>
            <a:prstGeom prst="rect">
              <a:avLst/>
            </a:prstGeom>
            <a:gradFill rotWithShape="1">
              <a:gsLst>
                <a:gs pos="0">
                  <a:srgbClr val="663300"/>
                </a:gs>
                <a:gs pos="100000">
                  <a:srgbClr val="2F1800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</p:grpSp>
      <p:sp>
        <p:nvSpPr>
          <p:cNvPr id="40126" name="Text Box 190"/>
          <p:cNvSpPr txBox="1">
            <a:spLocks noChangeArrowheads="1"/>
          </p:cNvSpPr>
          <p:nvPr/>
        </p:nvSpPr>
        <p:spPr bwMode="auto">
          <a:xfrm>
            <a:off x="4676775" y="3219450"/>
            <a:ext cx="752475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Machine</a:t>
            </a:r>
            <a:endParaRPr lang="en-US" sz="1200" b="1" baseline="-25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12" name="Group 285"/>
          <p:cNvGrpSpPr>
            <a:grpSpLocks/>
          </p:cNvGrpSpPr>
          <p:nvPr/>
        </p:nvGrpSpPr>
        <p:grpSpPr bwMode="auto">
          <a:xfrm>
            <a:off x="7172325" y="2392363"/>
            <a:ext cx="752475" cy="274637"/>
            <a:chOff x="4518" y="1507"/>
            <a:chExt cx="474" cy="173"/>
          </a:xfrm>
        </p:grpSpPr>
        <p:sp>
          <p:nvSpPr>
            <p:cNvPr id="5215" name="Rectangle 205"/>
            <p:cNvSpPr>
              <a:spLocks noChangeArrowheads="1"/>
            </p:cNvSpPr>
            <p:nvPr/>
          </p:nvSpPr>
          <p:spPr bwMode="auto">
            <a:xfrm>
              <a:off x="4520" y="1536"/>
              <a:ext cx="432" cy="144"/>
            </a:xfrm>
            <a:prstGeom prst="rect">
              <a:avLst/>
            </a:prstGeom>
            <a:gradFill rotWithShape="1">
              <a:gsLst>
                <a:gs pos="0">
                  <a:srgbClr val="663300"/>
                </a:gs>
                <a:gs pos="100000">
                  <a:srgbClr val="2F1800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0142" name="Text Box 206"/>
            <p:cNvSpPr txBox="1">
              <a:spLocks noChangeArrowheads="1"/>
            </p:cNvSpPr>
            <p:nvPr/>
          </p:nvSpPr>
          <p:spPr bwMode="auto">
            <a:xfrm>
              <a:off x="4518" y="1507"/>
              <a:ext cx="474" cy="173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2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Machine</a:t>
              </a:r>
              <a:endParaRPr lang="en-US" sz="1200" b="1" baseline="-250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endParaRPr>
            </a:p>
          </p:txBody>
        </p:sp>
      </p:grpSp>
      <p:grpSp>
        <p:nvGrpSpPr>
          <p:cNvPr id="13" name="Group 211"/>
          <p:cNvGrpSpPr>
            <a:grpSpLocks/>
          </p:cNvGrpSpPr>
          <p:nvPr/>
        </p:nvGrpSpPr>
        <p:grpSpPr bwMode="auto">
          <a:xfrm>
            <a:off x="7175500" y="2239963"/>
            <a:ext cx="685800" cy="274637"/>
            <a:chOff x="1442" y="3283"/>
            <a:chExt cx="432" cy="173"/>
          </a:xfrm>
        </p:grpSpPr>
        <p:sp>
          <p:nvSpPr>
            <p:cNvPr id="5213" name="Rectangle 207"/>
            <p:cNvSpPr>
              <a:spLocks noChangeArrowheads="1"/>
            </p:cNvSpPr>
            <p:nvPr/>
          </p:nvSpPr>
          <p:spPr bwMode="auto">
            <a:xfrm>
              <a:off x="1442" y="3312"/>
              <a:ext cx="432" cy="96"/>
            </a:xfrm>
            <a:prstGeom prst="rect">
              <a:avLst/>
            </a:prstGeom>
            <a:gradFill rotWithShape="1">
              <a:gsLst>
                <a:gs pos="0">
                  <a:srgbClr val="FF3300"/>
                </a:gs>
                <a:gs pos="100000">
                  <a:srgbClr val="761800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3300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endParaRPr lang="en-US"/>
            </a:p>
          </p:txBody>
        </p:sp>
        <p:sp>
          <p:nvSpPr>
            <p:cNvPr id="5214" name="Text Box 208"/>
            <p:cNvSpPr txBox="1">
              <a:spLocks noChangeArrowheads="1"/>
            </p:cNvSpPr>
            <p:nvPr/>
          </p:nvSpPr>
          <p:spPr bwMode="auto">
            <a:xfrm>
              <a:off x="1488" y="3283"/>
              <a:ext cx="361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>
                  <a:solidFill>
                    <a:srgbClr val="FFFFFF"/>
                  </a:solidFill>
                  <a:latin typeface="Times New Roman" pitchFamily="18" charset="0"/>
                </a:rPr>
                <a:t>FUSE</a:t>
              </a:r>
            </a:p>
          </p:txBody>
        </p:sp>
      </p:grpSp>
      <p:grpSp>
        <p:nvGrpSpPr>
          <p:cNvPr id="14" name="Group 212"/>
          <p:cNvGrpSpPr>
            <a:grpSpLocks/>
          </p:cNvGrpSpPr>
          <p:nvPr/>
        </p:nvGrpSpPr>
        <p:grpSpPr bwMode="auto">
          <a:xfrm>
            <a:off x="7172325" y="2057400"/>
            <a:ext cx="685800" cy="274638"/>
            <a:chOff x="816" y="3360"/>
            <a:chExt cx="432" cy="173"/>
          </a:xfrm>
        </p:grpSpPr>
        <p:sp>
          <p:nvSpPr>
            <p:cNvPr id="5211" name="Rectangle 209"/>
            <p:cNvSpPr>
              <a:spLocks noChangeArrowheads="1"/>
            </p:cNvSpPr>
            <p:nvPr/>
          </p:nvSpPr>
          <p:spPr bwMode="auto">
            <a:xfrm>
              <a:off x="816" y="3408"/>
              <a:ext cx="432" cy="96"/>
            </a:xfrm>
            <a:prstGeom prst="rect">
              <a:avLst/>
            </a:prstGeom>
            <a:gradFill rotWithShape="1">
              <a:gsLst>
                <a:gs pos="0">
                  <a:srgbClr val="FF9900"/>
                </a:gs>
                <a:gs pos="100000">
                  <a:srgbClr val="764700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9900"/>
              </a:extrusionClr>
            </a:sp3d>
          </p:spPr>
          <p:txBody>
            <a:bodyPr wrap="none" anchor="ctr">
              <a:flatTx/>
            </a:bodyPr>
            <a:lstStyle/>
            <a:p>
              <a:pPr algn="ctr"/>
              <a:endParaRPr lang="en-US"/>
            </a:p>
          </p:txBody>
        </p:sp>
        <p:sp>
          <p:nvSpPr>
            <p:cNvPr id="5212" name="Text Box 210"/>
            <p:cNvSpPr txBox="1">
              <a:spLocks noChangeArrowheads="1"/>
            </p:cNvSpPr>
            <p:nvPr/>
          </p:nvSpPr>
          <p:spPr bwMode="auto">
            <a:xfrm>
              <a:off x="871" y="3360"/>
              <a:ext cx="329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sz="1200" b="1">
                  <a:solidFill>
                    <a:srgbClr val="FFFFFF"/>
                  </a:solidFill>
                  <a:latin typeface="Times New Roman" pitchFamily="18" charset="0"/>
                </a:rPr>
                <a:t>SRM</a:t>
              </a:r>
            </a:p>
          </p:txBody>
        </p:sp>
      </p:grpSp>
      <p:sp>
        <p:nvSpPr>
          <p:cNvPr id="40185" name="Oval 249"/>
          <p:cNvSpPr>
            <a:spLocks noChangeArrowheads="1"/>
          </p:cNvSpPr>
          <p:nvPr/>
        </p:nvSpPr>
        <p:spPr bwMode="auto">
          <a:xfrm>
            <a:off x="1752600" y="2590800"/>
            <a:ext cx="1295400" cy="1066800"/>
          </a:xfrm>
          <a:prstGeom prst="ellipse">
            <a:avLst/>
          </a:prstGeom>
          <a:noFill/>
          <a:ln w="9525">
            <a:solidFill>
              <a:srgbClr val="FF3300"/>
            </a:solidFill>
            <a:prstDash val="lgDash"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pSp>
        <p:nvGrpSpPr>
          <p:cNvPr id="5154" name="Group 255"/>
          <p:cNvGrpSpPr>
            <a:grpSpLocks/>
          </p:cNvGrpSpPr>
          <p:nvPr/>
        </p:nvGrpSpPr>
        <p:grpSpPr bwMode="auto">
          <a:xfrm>
            <a:off x="1803400" y="3048000"/>
            <a:ext cx="1027113" cy="457200"/>
            <a:chOff x="1152" y="2016"/>
            <a:chExt cx="647" cy="288"/>
          </a:xfrm>
        </p:grpSpPr>
        <p:sp>
          <p:nvSpPr>
            <p:cNvPr id="5209" name="AutoShape 256"/>
            <p:cNvSpPr>
              <a:spLocks noChangeArrowheads="1"/>
            </p:cNvSpPr>
            <p:nvPr/>
          </p:nvSpPr>
          <p:spPr bwMode="auto">
            <a:xfrm>
              <a:off x="1152" y="2016"/>
              <a:ext cx="192" cy="192"/>
            </a:xfrm>
            <a:prstGeom prst="flowChartMagneticDisk">
              <a:avLst/>
            </a:prstGeom>
            <a:solidFill>
              <a:srgbClr val="FFFF00"/>
            </a:solidFill>
            <a:ln w="19050">
              <a:solidFill>
                <a:schemeClr val="tx2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5210" name="Rectangle 257"/>
            <p:cNvSpPr>
              <a:spLocks noChangeArrowheads="1"/>
            </p:cNvSpPr>
            <p:nvPr/>
          </p:nvSpPr>
          <p:spPr bwMode="auto">
            <a:xfrm>
              <a:off x="1367" y="2112"/>
              <a:ext cx="432" cy="192"/>
            </a:xfrm>
            <a:prstGeom prst="rect">
              <a:avLst/>
            </a:prstGeom>
            <a:gradFill rotWithShape="1">
              <a:gsLst>
                <a:gs pos="0">
                  <a:srgbClr val="663300"/>
                </a:gs>
                <a:gs pos="100000">
                  <a:srgbClr val="2F1800"/>
                </a:gs>
              </a:gsLst>
              <a:lin ang="5400000" scaled="1"/>
            </a:gra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663300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</p:grpSp>
      <p:sp>
        <p:nvSpPr>
          <p:cNvPr id="40194" name="Text Box 258"/>
          <p:cNvSpPr txBox="1">
            <a:spLocks noChangeArrowheads="1"/>
          </p:cNvSpPr>
          <p:nvPr/>
        </p:nvSpPr>
        <p:spPr bwMode="auto">
          <a:xfrm>
            <a:off x="2116138" y="3219450"/>
            <a:ext cx="752475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2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Machine</a:t>
            </a:r>
            <a:endParaRPr lang="en-US" sz="1200" b="1" baseline="-2500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16" name="Group 269"/>
          <p:cNvGrpSpPr>
            <a:grpSpLocks/>
          </p:cNvGrpSpPr>
          <p:nvPr/>
        </p:nvGrpSpPr>
        <p:grpSpPr bwMode="auto">
          <a:xfrm>
            <a:off x="2144713" y="2895600"/>
            <a:ext cx="2865437" cy="304800"/>
            <a:chOff x="1351" y="1920"/>
            <a:chExt cx="1805" cy="192"/>
          </a:xfrm>
        </p:grpSpPr>
        <p:grpSp>
          <p:nvGrpSpPr>
            <p:cNvPr id="5200" name="Group 178"/>
            <p:cNvGrpSpPr>
              <a:grpSpLocks/>
            </p:cNvGrpSpPr>
            <p:nvPr/>
          </p:nvGrpSpPr>
          <p:grpSpPr bwMode="auto">
            <a:xfrm>
              <a:off x="2164" y="1920"/>
              <a:ext cx="192" cy="192"/>
              <a:chOff x="1344" y="3120"/>
              <a:chExt cx="192" cy="192"/>
            </a:xfrm>
          </p:grpSpPr>
          <p:sp>
            <p:nvSpPr>
              <p:cNvPr id="5207" name="Rectangle 179"/>
              <p:cNvSpPr>
                <a:spLocks noChangeArrowheads="1"/>
              </p:cNvSpPr>
              <p:nvPr/>
            </p:nvSpPr>
            <p:spPr bwMode="auto">
              <a:xfrm>
                <a:off x="1344" y="3120"/>
                <a:ext cx="192" cy="192"/>
              </a:xfrm>
              <a:prstGeom prst="rect">
                <a:avLst/>
              </a:prstGeom>
              <a:gradFill rotWithShape="1">
                <a:gsLst>
                  <a:gs pos="0">
                    <a:srgbClr val="3366FF"/>
                  </a:gs>
                  <a:gs pos="100000">
                    <a:srgbClr val="182F76"/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3366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40116" name="Text Box 180"/>
              <p:cNvSpPr txBox="1">
                <a:spLocks noChangeArrowheads="1"/>
              </p:cNvSpPr>
              <p:nvPr/>
            </p:nvSpPr>
            <p:spPr bwMode="auto">
              <a:xfrm>
                <a:off x="1351" y="3132"/>
                <a:ext cx="185" cy="17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1200" b="1">
                    <a:solidFill>
                      <a:srgbClr val="00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</a:rPr>
                  <a:t>X</a:t>
                </a:r>
                <a:endParaRPr lang="en-US" sz="1200" b="1" baseline="-25000">
                  <a:solidFill>
                    <a:srgbClr val="00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endParaRPr>
              </a:p>
            </p:txBody>
          </p:sp>
        </p:grpSp>
        <p:grpSp>
          <p:nvGrpSpPr>
            <p:cNvPr id="5201" name="Group 191"/>
            <p:cNvGrpSpPr>
              <a:grpSpLocks/>
            </p:cNvGrpSpPr>
            <p:nvPr/>
          </p:nvGrpSpPr>
          <p:grpSpPr bwMode="auto">
            <a:xfrm>
              <a:off x="2964" y="1920"/>
              <a:ext cx="192" cy="192"/>
              <a:chOff x="1344" y="3120"/>
              <a:chExt cx="192" cy="192"/>
            </a:xfrm>
          </p:grpSpPr>
          <p:sp>
            <p:nvSpPr>
              <p:cNvPr id="5205" name="Rectangle 192"/>
              <p:cNvSpPr>
                <a:spLocks noChangeArrowheads="1"/>
              </p:cNvSpPr>
              <p:nvPr/>
            </p:nvSpPr>
            <p:spPr bwMode="auto">
              <a:xfrm>
                <a:off x="1344" y="3120"/>
                <a:ext cx="192" cy="192"/>
              </a:xfrm>
              <a:prstGeom prst="rect">
                <a:avLst/>
              </a:prstGeom>
              <a:gradFill rotWithShape="1">
                <a:gsLst>
                  <a:gs pos="0">
                    <a:srgbClr val="3366FF"/>
                  </a:gs>
                  <a:gs pos="100000">
                    <a:srgbClr val="182F76"/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3366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40129" name="Text Box 193"/>
              <p:cNvSpPr txBox="1">
                <a:spLocks noChangeArrowheads="1"/>
              </p:cNvSpPr>
              <p:nvPr/>
            </p:nvSpPr>
            <p:spPr bwMode="auto">
              <a:xfrm>
                <a:off x="1351" y="3132"/>
                <a:ext cx="185" cy="17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1200" b="1">
                    <a:solidFill>
                      <a:srgbClr val="00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</a:rPr>
                  <a:t>X</a:t>
                </a:r>
                <a:endParaRPr lang="en-US" sz="1200" b="1" baseline="-25000">
                  <a:solidFill>
                    <a:srgbClr val="00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endParaRPr>
              </a:p>
            </p:txBody>
          </p:sp>
        </p:grpSp>
        <p:grpSp>
          <p:nvGrpSpPr>
            <p:cNvPr id="5202" name="Group 259"/>
            <p:cNvGrpSpPr>
              <a:grpSpLocks/>
            </p:cNvGrpSpPr>
            <p:nvPr/>
          </p:nvGrpSpPr>
          <p:grpSpPr bwMode="auto">
            <a:xfrm>
              <a:off x="1351" y="1920"/>
              <a:ext cx="192" cy="192"/>
              <a:chOff x="1344" y="3120"/>
              <a:chExt cx="192" cy="192"/>
            </a:xfrm>
          </p:grpSpPr>
          <p:sp>
            <p:nvSpPr>
              <p:cNvPr id="5203" name="Rectangle 260"/>
              <p:cNvSpPr>
                <a:spLocks noChangeArrowheads="1"/>
              </p:cNvSpPr>
              <p:nvPr/>
            </p:nvSpPr>
            <p:spPr bwMode="auto">
              <a:xfrm>
                <a:off x="1344" y="3120"/>
                <a:ext cx="192" cy="192"/>
              </a:xfrm>
              <a:prstGeom prst="rect">
                <a:avLst/>
              </a:prstGeom>
              <a:gradFill rotWithShape="1">
                <a:gsLst>
                  <a:gs pos="0">
                    <a:srgbClr val="3366FF"/>
                  </a:gs>
                  <a:gs pos="100000">
                    <a:srgbClr val="182F76"/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3366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40197" name="Text Box 261"/>
              <p:cNvSpPr txBox="1">
                <a:spLocks noChangeArrowheads="1"/>
              </p:cNvSpPr>
              <p:nvPr/>
            </p:nvSpPr>
            <p:spPr bwMode="auto">
              <a:xfrm>
                <a:off x="1351" y="3132"/>
                <a:ext cx="185" cy="17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1200" b="1">
                    <a:solidFill>
                      <a:srgbClr val="00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</a:rPr>
                  <a:t>X</a:t>
                </a:r>
                <a:endParaRPr lang="en-US" sz="1200" b="1" baseline="-25000">
                  <a:solidFill>
                    <a:srgbClr val="00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endParaRPr>
              </a:p>
            </p:txBody>
          </p:sp>
        </p:grpSp>
      </p:grpSp>
      <p:grpSp>
        <p:nvGrpSpPr>
          <p:cNvPr id="20" name="Group 270"/>
          <p:cNvGrpSpPr>
            <a:grpSpLocks/>
          </p:cNvGrpSpPr>
          <p:nvPr/>
        </p:nvGrpSpPr>
        <p:grpSpPr bwMode="auto">
          <a:xfrm>
            <a:off x="2413000" y="2895600"/>
            <a:ext cx="2854325" cy="304800"/>
            <a:chOff x="1520" y="1920"/>
            <a:chExt cx="1798" cy="192"/>
          </a:xfrm>
        </p:grpSpPr>
        <p:grpSp>
          <p:nvGrpSpPr>
            <p:cNvPr id="5191" name="Group 262"/>
            <p:cNvGrpSpPr>
              <a:grpSpLocks/>
            </p:cNvGrpSpPr>
            <p:nvPr/>
          </p:nvGrpSpPr>
          <p:grpSpPr bwMode="auto">
            <a:xfrm>
              <a:off x="1520" y="1920"/>
              <a:ext cx="185" cy="192"/>
              <a:chOff x="1513" y="3120"/>
              <a:chExt cx="185" cy="192"/>
            </a:xfrm>
          </p:grpSpPr>
          <p:sp>
            <p:nvSpPr>
              <p:cNvPr id="5198" name="Rectangle 263"/>
              <p:cNvSpPr>
                <a:spLocks noChangeArrowheads="1"/>
              </p:cNvSpPr>
              <p:nvPr/>
            </p:nvSpPr>
            <p:spPr bwMode="auto">
              <a:xfrm>
                <a:off x="1536" y="3120"/>
                <a:ext cx="144" cy="192"/>
              </a:xfrm>
              <a:prstGeom prst="rect">
                <a:avLst/>
              </a:prstGeom>
              <a:gradFill rotWithShape="1">
                <a:gsLst>
                  <a:gs pos="0">
                    <a:srgbClr val="00FF00"/>
                  </a:gs>
                  <a:gs pos="100000">
                    <a:srgbClr val="007600"/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FF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40200" name="Text Box 264"/>
              <p:cNvSpPr txBox="1">
                <a:spLocks noChangeArrowheads="1"/>
              </p:cNvSpPr>
              <p:nvPr/>
            </p:nvSpPr>
            <p:spPr bwMode="auto">
              <a:xfrm>
                <a:off x="1513" y="3132"/>
                <a:ext cx="185" cy="17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1200" b="1">
                    <a:solidFill>
                      <a:srgbClr val="0000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</a:rPr>
                  <a:t>C</a:t>
                </a:r>
                <a:endParaRPr lang="en-US" sz="1200" b="1" baseline="-25000">
                  <a:solidFill>
                    <a:srgbClr val="0000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endParaRPr>
              </a:p>
            </p:txBody>
          </p:sp>
        </p:grpSp>
        <p:grpSp>
          <p:nvGrpSpPr>
            <p:cNvPr id="5192" name="Group 181"/>
            <p:cNvGrpSpPr>
              <a:grpSpLocks/>
            </p:cNvGrpSpPr>
            <p:nvPr/>
          </p:nvGrpSpPr>
          <p:grpSpPr bwMode="auto">
            <a:xfrm>
              <a:off x="2333" y="1920"/>
              <a:ext cx="185" cy="192"/>
              <a:chOff x="1513" y="3120"/>
              <a:chExt cx="185" cy="192"/>
            </a:xfrm>
          </p:grpSpPr>
          <p:sp>
            <p:nvSpPr>
              <p:cNvPr id="5196" name="Rectangle 182"/>
              <p:cNvSpPr>
                <a:spLocks noChangeArrowheads="1"/>
              </p:cNvSpPr>
              <p:nvPr/>
            </p:nvSpPr>
            <p:spPr bwMode="auto">
              <a:xfrm>
                <a:off x="1536" y="3120"/>
                <a:ext cx="144" cy="192"/>
              </a:xfrm>
              <a:prstGeom prst="rect">
                <a:avLst/>
              </a:prstGeom>
              <a:gradFill rotWithShape="1">
                <a:gsLst>
                  <a:gs pos="0">
                    <a:srgbClr val="00FF00"/>
                  </a:gs>
                  <a:gs pos="100000">
                    <a:srgbClr val="007600"/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FF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40119" name="Text Box 183"/>
              <p:cNvSpPr txBox="1">
                <a:spLocks noChangeArrowheads="1"/>
              </p:cNvSpPr>
              <p:nvPr/>
            </p:nvSpPr>
            <p:spPr bwMode="auto">
              <a:xfrm>
                <a:off x="1513" y="3132"/>
                <a:ext cx="185" cy="17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1200" b="1">
                    <a:solidFill>
                      <a:srgbClr val="0000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</a:rPr>
                  <a:t>C</a:t>
                </a:r>
                <a:endParaRPr lang="en-US" sz="1200" b="1" baseline="-25000">
                  <a:solidFill>
                    <a:srgbClr val="0000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endParaRPr>
              </a:p>
            </p:txBody>
          </p:sp>
        </p:grpSp>
        <p:grpSp>
          <p:nvGrpSpPr>
            <p:cNvPr id="5193" name="Group 194"/>
            <p:cNvGrpSpPr>
              <a:grpSpLocks/>
            </p:cNvGrpSpPr>
            <p:nvPr/>
          </p:nvGrpSpPr>
          <p:grpSpPr bwMode="auto">
            <a:xfrm>
              <a:off x="3133" y="1920"/>
              <a:ext cx="185" cy="192"/>
              <a:chOff x="1513" y="3120"/>
              <a:chExt cx="185" cy="192"/>
            </a:xfrm>
          </p:grpSpPr>
          <p:sp>
            <p:nvSpPr>
              <p:cNvPr id="5194" name="Rectangle 195"/>
              <p:cNvSpPr>
                <a:spLocks noChangeArrowheads="1"/>
              </p:cNvSpPr>
              <p:nvPr/>
            </p:nvSpPr>
            <p:spPr bwMode="auto">
              <a:xfrm>
                <a:off x="1536" y="3120"/>
                <a:ext cx="144" cy="192"/>
              </a:xfrm>
              <a:prstGeom prst="rect">
                <a:avLst/>
              </a:prstGeom>
              <a:gradFill rotWithShape="1">
                <a:gsLst>
                  <a:gs pos="0">
                    <a:srgbClr val="00FF00"/>
                  </a:gs>
                  <a:gs pos="100000">
                    <a:srgbClr val="007600"/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FF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40132" name="Text Box 196"/>
              <p:cNvSpPr txBox="1">
                <a:spLocks noChangeArrowheads="1"/>
              </p:cNvSpPr>
              <p:nvPr/>
            </p:nvSpPr>
            <p:spPr bwMode="auto">
              <a:xfrm>
                <a:off x="1513" y="3132"/>
                <a:ext cx="185" cy="17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1200" b="1">
                    <a:solidFill>
                      <a:srgbClr val="0000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</a:rPr>
                  <a:t>C</a:t>
                </a:r>
                <a:endParaRPr lang="en-US" sz="1200" b="1" baseline="-25000">
                  <a:solidFill>
                    <a:srgbClr val="0000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endParaRPr>
              </a:p>
            </p:txBody>
          </p:sp>
        </p:grpSp>
      </p:grpSp>
      <p:grpSp>
        <p:nvGrpSpPr>
          <p:cNvPr id="24" name="Group 271"/>
          <p:cNvGrpSpPr>
            <a:grpSpLocks/>
          </p:cNvGrpSpPr>
          <p:nvPr/>
        </p:nvGrpSpPr>
        <p:grpSpPr bwMode="auto">
          <a:xfrm>
            <a:off x="2601913" y="2895600"/>
            <a:ext cx="2854325" cy="304800"/>
            <a:chOff x="1639" y="1920"/>
            <a:chExt cx="1798" cy="192"/>
          </a:xfrm>
        </p:grpSpPr>
        <p:grpSp>
          <p:nvGrpSpPr>
            <p:cNvPr id="5182" name="Group 268"/>
            <p:cNvGrpSpPr>
              <a:grpSpLocks/>
            </p:cNvGrpSpPr>
            <p:nvPr/>
          </p:nvGrpSpPr>
          <p:grpSpPr bwMode="auto">
            <a:xfrm>
              <a:off x="1639" y="1920"/>
              <a:ext cx="185" cy="192"/>
              <a:chOff x="1639" y="1920"/>
              <a:chExt cx="185" cy="192"/>
            </a:xfrm>
          </p:grpSpPr>
          <p:sp>
            <p:nvSpPr>
              <p:cNvPr id="5189" name="Rectangle 266"/>
              <p:cNvSpPr>
                <a:spLocks noChangeArrowheads="1"/>
              </p:cNvSpPr>
              <p:nvPr/>
            </p:nvSpPr>
            <p:spPr bwMode="auto">
              <a:xfrm>
                <a:off x="1687" y="1920"/>
                <a:ext cx="96" cy="192"/>
              </a:xfrm>
              <a:prstGeom prst="rect">
                <a:avLst/>
              </a:prstGeom>
              <a:gradFill rotWithShape="1">
                <a:gsLst>
                  <a:gs pos="0">
                    <a:srgbClr val="0066FF"/>
                  </a:gs>
                  <a:gs pos="100000">
                    <a:srgbClr val="002F76"/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66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40203" name="Text Box 267"/>
              <p:cNvSpPr txBox="1">
                <a:spLocks noChangeArrowheads="1"/>
              </p:cNvSpPr>
              <p:nvPr/>
            </p:nvSpPr>
            <p:spPr bwMode="auto">
              <a:xfrm>
                <a:off x="1639" y="1932"/>
                <a:ext cx="185" cy="17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1200" b="1">
                    <a:solidFill>
                      <a:srgbClr val="66FF66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</a:rPr>
                  <a:t>X</a:t>
                </a:r>
                <a:endParaRPr lang="en-US" sz="1200" b="1" baseline="-25000">
                  <a:solidFill>
                    <a:srgbClr val="66FF66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endParaRPr>
              </a:p>
            </p:txBody>
          </p:sp>
        </p:grpSp>
        <p:grpSp>
          <p:nvGrpSpPr>
            <p:cNvPr id="5183" name="Group 184"/>
            <p:cNvGrpSpPr>
              <a:grpSpLocks/>
            </p:cNvGrpSpPr>
            <p:nvPr/>
          </p:nvGrpSpPr>
          <p:grpSpPr bwMode="auto">
            <a:xfrm>
              <a:off x="2452" y="1920"/>
              <a:ext cx="185" cy="192"/>
              <a:chOff x="1632" y="3120"/>
              <a:chExt cx="185" cy="192"/>
            </a:xfrm>
          </p:grpSpPr>
          <p:sp>
            <p:nvSpPr>
              <p:cNvPr id="5187" name="Rectangle 185"/>
              <p:cNvSpPr>
                <a:spLocks noChangeArrowheads="1"/>
              </p:cNvSpPr>
              <p:nvPr/>
            </p:nvSpPr>
            <p:spPr bwMode="auto">
              <a:xfrm>
                <a:off x="1680" y="3120"/>
                <a:ext cx="96" cy="192"/>
              </a:xfrm>
              <a:prstGeom prst="rect">
                <a:avLst/>
              </a:prstGeom>
              <a:gradFill rotWithShape="1">
                <a:gsLst>
                  <a:gs pos="0">
                    <a:srgbClr val="00FFFF"/>
                  </a:gs>
                  <a:gs pos="100000">
                    <a:srgbClr val="007676"/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FF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40122" name="Text Box 186"/>
              <p:cNvSpPr txBox="1">
                <a:spLocks noChangeArrowheads="1"/>
              </p:cNvSpPr>
              <p:nvPr/>
            </p:nvSpPr>
            <p:spPr bwMode="auto">
              <a:xfrm>
                <a:off x="1632" y="3132"/>
                <a:ext cx="185" cy="17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12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imes New Roman" pitchFamily="18" charset="0"/>
                  </a:rPr>
                  <a:t>N</a:t>
                </a:r>
                <a:endParaRPr lang="en-US" sz="1200" b="1" baseline="-25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endParaRPr>
              </a:p>
            </p:txBody>
          </p:sp>
        </p:grpSp>
        <p:grpSp>
          <p:nvGrpSpPr>
            <p:cNvPr id="5184" name="Group 197"/>
            <p:cNvGrpSpPr>
              <a:grpSpLocks/>
            </p:cNvGrpSpPr>
            <p:nvPr/>
          </p:nvGrpSpPr>
          <p:grpSpPr bwMode="auto">
            <a:xfrm>
              <a:off x="3252" y="1920"/>
              <a:ext cx="185" cy="192"/>
              <a:chOff x="1632" y="3120"/>
              <a:chExt cx="185" cy="192"/>
            </a:xfrm>
          </p:grpSpPr>
          <p:sp>
            <p:nvSpPr>
              <p:cNvPr id="5185" name="Rectangle 198"/>
              <p:cNvSpPr>
                <a:spLocks noChangeArrowheads="1"/>
              </p:cNvSpPr>
              <p:nvPr/>
            </p:nvSpPr>
            <p:spPr bwMode="auto">
              <a:xfrm>
                <a:off x="1680" y="3120"/>
                <a:ext cx="96" cy="192"/>
              </a:xfrm>
              <a:prstGeom prst="rect">
                <a:avLst/>
              </a:prstGeom>
              <a:gradFill rotWithShape="1">
                <a:gsLst>
                  <a:gs pos="0">
                    <a:srgbClr val="00FFFF"/>
                  </a:gs>
                  <a:gs pos="100000">
                    <a:srgbClr val="007676"/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FF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40135" name="Text Box 199"/>
              <p:cNvSpPr txBox="1">
                <a:spLocks noChangeArrowheads="1"/>
              </p:cNvSpPr>
              <p:nvPr/>
            </p:nvSpPr>
            <p:spPr bwMode="auto">
              <a:xfrm>
                <a:off x="1632" y="3132"/>
                <a:ext cx="185" cy="17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12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imes New Roman" pitchFamily="18" charset="0"/>
                  </a:rPr>
                  <a:t>N</a:t>
                </a:r>
                <a:endParaRPr lang="en-US" sz="1200" b="1" baseline="-25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endParaRPr>
              </a:p>
            </p:txBody>
          </p:sp>
        </p:grpSp>
      </p:grpSp>
      <p:grpSp>
        <p:nvGrpSpPr>
          <p:cNvPr id="28" name="Group 283"/>
          <p:cNvGrpSpPr>
            <a:grpSpLocks/>
          </p:cNvGrpSpPr>
          <p:nvPr/>
        </p:nvGrpSpPr>
        <p:grpSpPr bwMode="auto">
          <a:xfrm>
            <a:off x="685800" y="4540250"/>
            <a:ext cx="1238250" cy="488950"/>
            <a:chOff x="432" y="2860"/>
            <a:chExt cx="780" cy="308"/>
          </a:xfrm>
        </p:grpSpPr>
        <p:grpSp>
          <p:nvGrpSpPr>
            <p:cNvPr id="5178" name="Group 214"/>
            <p:cNvGrpSpPr>
              <a:grpSpLocks/>
            </p:cNvGrpSpPr>
            <p:nvPr/>
          </p:nvGrpSpPr>
          <p:grpSpPr bwMode="auto">
            <a:xfrm>
              <a:off x="432" y="2976"/>
              <a:ext cx="192" cy="192"/>
              <a:chOff x="1344" y="3120"/>
              <a:chExt cx="192" cy="192"/>
            </a:xfrm>
          </p:grpSpPr>
          <p:sp>
            <p:nvSpPr>
              <p:cNvPr id="5180" name="Rectangle 215"/>
              <p:cNvSpPr>
                <a:spLocks noChangeArrowheads="1"/>
              </p:cNvSpPr>
              <p:nvPr/>
            </p:nvSpPr>
            <p:spPr bwMode="auto">
              <a:xfrm>
                <a:off x="1344" y="3120"/>
                <a:ext cx="192" cy="192"/>
              </a:xfrm>
              <a:prstGeom prst="rect">
                <a:avLst/>
              </a:prstGeom>
              <a:gradFill rotWithShape="1">
                <a:gsLst>
                  <a:gs pos="0">
                    <a:srgbClr val="3366FF"/>
                  </a:gs>
                  <a:gs pos="100000">
                    <a:srgbClr val="182F76"/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3366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40152" name="Text Box 216"/>
              <p:cNvSpPr txBox="1">
                <a:spLocks noChangeArrowheads="1"/>
              </p:cNvSpPr>
              <p:nvPr/>
            </p:nvSpPr>
            <p:spPr bwMode="auto">
              <a:xfrm>
                <a:off x="1351" y="3132"/>
                <a:ext cx="185" cy="17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1200" b="1">
                    <a:solidFill>
                      <a:srgbClr val="00FF00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</a:rPr>
                  <a:t>X</a:t>
                </a:r>
                <a:endParaRPr lang="en-US" sz="1200" b="1" baseline="-25000">
                  <a:solidFill>
                    <a:srgbClr val="00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endParaRPr>
              </a:p>
            </p:txBody>
          </p:sp>
        </p:grpSp>
        <p:sp>
          <p:nvSpPr>
            <p:cNvPr id="5179" name="Text Box 272"/>
            <p:cNvSpPr txBox="1">
              <a:spLocks noChangeArrowheads="1"/>
            </p:cNvSpPr>
            <p:nvPr/>
          </p:nvSpPr>
          <p:spPr bwMode="auto">
            <a:xfrm>
              <a:off x="672" y="2860"/>
              <a:ext cx="54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Palatino" pitchFamily="18" charset="0"/>
                </a:rPr>
                <a:t>xrootd</a:t>
              </a:r>
            </a:p>
          </p:txBody>
        </p:sp>
      </p:grpSp>
      <p:grpSp>
        <p:nvGrpSpPr>
          <p:cNvPr id="30" name="Group 284"/>
          <p:cNvGrpSpPr>
            <a:grpSpLocks/>
          </p:cNvGrpSpPr>
          <p:nvPr/>
        </p:nvGrpSpPr>
        <p:grpSpPr bwMode="auto">
          <a:xfrm>
            <a:off x="692150" y="5029200"/>
            <a:ext cx="1168400" cy="495300"/>
            <a:chOff x="436" y="3168"/>
            <a:chExt cx="736" cy="312"/>
          </a:xfrm>
        </p:grpSpPr>
        <p:grpSp>
          <p:nvGrpSpPr>
            <p:cNvPr id="5174" name="Group 224"/>
            <p:cNvGrpSpPr>
              <a:grpSpLocks/>
            </p:cNvGrpSpPr>
            <p:nvPr/>
          </p:nvGrpSpPr>
          <p:grpSpPr bwMode="auto">
            <a:xfrm>
              <a:off x="436" y="3288"/>
              <a:ext cx="185" cy="192"/>
              <a:chOff x="1513" y="3120"/>
              <a:chExt cx="185" cy="192"/>
            </a:xfrm>
          </p:grpSpPr>
          <p:sp>
            <p:nvSpPr>
              <p:cNvPr id="5176" name="Rectangle 225"/>
              <p:cNvSpPr>
                <a:spLocks noChangeArrowheads="1"/>
              </p:cNvSpPr>
              <p:nvPr/>
            </p:nvSpPr>
            <p:spPr bwMode="auto">
              <a:xfrm>
                <a:off x="1536" y="3120"/>
                <a:ext cx="144" cy="192"/>
              </a:xfrm>
              <a:prstGeom prst="rect">
                <a:avLst/>
              </a:prstGeom>
              <a:gradFill rotWithShape="1">
                <a:gsLst>
                  <a:gs pos="0">
                    <a:srgbClr val="00FF00"/>
                  </a:gs>
                  <a:gs pos="100000">
                    <a:srgbClr val="007600"/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FF00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40162" name="Text Box 226"/>
              <p:cNvSpPr txBox="1">
                <a:spLocks noChangeArrowheads="1"/>
              </p:cNvSpPr>
              <p:nvPr/>
            </p:nvSpPr>
            <p:spPr bwMode="auto">
              <a:xfrm>
                <a:off x="1513" y="3132"/>
                <a:ext cx="185" cy="17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1200" b="1">
                    <a:solidFill>
                      <a:srgbClr val="0000CC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Times New Roman" pitchFamily="18" charset="0"/>
                  </a:rPr>
                  <a:t>C</a:t>
                </a:r>
                <a:endParaRPr lang="en-US" sz="1200" b="1" baseline="-25000">
                  <a:solidFill>
                    <a:srgbClr val="0000CC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endParaRPr>
              </a:p>
            </p:txBody>
          </p:sp>
        </p:grpSp>
        <p:sp>
          <p:nvSpPr>
            <p:cNvPr id="5175" name="Text Box 273"/>
            <p:cNvSpPr txBox="1">
              <a:spLocks noChangeArrowheads="1"/>
            </p:cNvSpPr>
            <p:nvPr/>
          </p:nvSpPr>
          <p:spPr bwMode="auto">
            <a:xfrm>
              <a:off x="712" y="3168"/>
              <a:ext cx="4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Palatino" pitchFamily="18" charset="0"/>
                </a:rPr>
                <a:t>cmsd</a:t>
              </a:r>
            </a:p>
          </p:txBody>
        </p:sp>
      </p:grpSp>
      <p:grpSp>
        <p:nvGrpSpPr>
          <p:cNvPr id="5152" name="Group 286"/>
          <p:cNvGrpSpPr>
            <a:grpSpLocks/>
          </p:cNvGrpSpPr>
          <p:nvPr/>
        </p:nvGrpSpPr>
        <p:grpSpPr bwMode="auto">
          <a:xfrm>
            <a:off x="690563" y="5653088"/>
            <a:ext cx="1100137" cy="442912"/>
            <a:chOff x="435" y="3513"/>
            <a:chExt cx="693" cy="279"/>
          </a:xfrm>
        </p:grpSpPr>
        <p:grpSp>
          <p:nvGrpSpPr>
            <p:cNvPr id="5170" name="Group 234"/>
            <p:cNvGrpSpPr>
              <a:grpSpLocks/>
            </p:cNvGrpSpPr>
            <p:nvPr/>
          </p:nvGrpSpPr>
          <p:grpSpPr bwMode="auto">
            <a:xfrm>
              <a:off x="435" y="3600"/>
              <a:ext cx="185" cy="192"/>
              <a:chOff x="1632" y="3120"/>
              <a:chExt cx="185" cy="192"/>
            </a:xfrm>
          </p:grpSpPr>
          <p:sp>
            <p:nvSpPr>
              <p:cNvPr id="5172" name="Rectangle 235"/>
              <p:cNvSpPr>
                <a:spLocks noChangeArrowheads="1"/>
              </p:cNvSpPr>
              <p:nvPr/>
            </p:nvSpPr>
            <p:spPr bwMode="auto">
              <a:xfrm>
                <a:off x="1680" y="3120"/>
                <a:ext cx="96" cy="192"/>
              </a:xfrm>
              <a:prstGeom prst="rect">
                <a:avLst/>
              </a:prstGeom>
              <a:gradFill rotWithShape="1">
                <a:gsLst>
                  <a:gs pos="0">
                    <a:srgbClr val="00FFFF"/>
                  </a:gs>
                  <a:gs pos="100000">
                    <a:srgbClr val="007676"/>
                  </a:gs>
                </a:gsLst>
                <a:lin ang="5400000" scaled="1"/>
              </a:gradFill>
              <a:ln w="9525">
                <a:miter lim="800000"/>
                <a:headEnd/>
                <a:tailEnd/>
              </a:ln>
              <a:scene3d>
                <a:camera prst="legacyObliqueTopRight"/>
                <a:lightRig rig="legacyFlat3" dir="b"/>
              </a:scene3d>
              <a:sp3d extrusionH="430200" prstMaterial="legacyMatte">
                <a:bevelT w="13500" h="13500" prst="angle"/>
                <a:bevelB w="13500" h="13500" prst="angle"/>
                <a:extrusionClr>
                  <a:srgbClr val="00FFFF"/>
                </a:extrusionClr>
              </a:sp3d>
            </p:spPr>
            <p:txBody>
              <a:bodyPr wrap="none" anchor="ctr">
                <a:flatTx/>
              </a:bodyPr>
              <a:lstStyle/>
              <a:p>
                <a:endParaRPr lang="en-US"/>
              </a:p>
            </p:txBody>
          </p:sp>
          <p:sp>
            <p:nvSpPr>
              <p:cNvPr id="40172" name="Text Box 236"/>
              <p:cNvSpPr txBox="1">
                <a:spLocks noChangeArrowheads="1"/>
              </p:cNvSpPr>
              <p:nvPr/>
            </p:nvSpPr>
            <p:spPr bwMode="auto">
              <a:xfrm>
                <a:off x="1632" y="3132"/>
                <a:ext cx="185" cy="173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12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imes New Roman" pitchFamily="18" charset="0"/>
                  </a:rPr>
                  <a:t>N</a:t>
                </a:r>
                <a:endParaRPr lang="en-US" sz="1200" b="1" baseline="-25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endParaRPr>
              </a:p>
            </p:txBody>
          </p:sp>
        </p:grpSp>
        <p:sp>
          <p:nvSpPr>
            <p:cNvPr id="5171" name="Text Box 274"/>
            <p:cNvSpPr txBox="1">
              <a:spLocks noChangeArrowheads="1"/>
            </p:cNvSpPr>
            <p:nvPr/>
          </p:nvSpPr>
          <p:spPr bwMode="auto">
            <a:xfrm>
              <a:off x="732" y="3513"/>
              <a:ext cx="396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en-US" b="1">
                  <a:solidFill>
                    <a:srgbClr val="000000"/>
                  </a:solidFill>
                  <a:latin typeface="Palatino" pitchFamily="18" charset="0"/>
                </a:rPr>
                <a:t>cnsd</a:t>
              </a:r>
            </a:p>
          </p:txBody>
        </p:sp>
      </p:grpSp>
      <p:sp>
        <p:nvSpPr>
          <p:cNvPr id="40211" name="Text Box 275"/>
          <p:cNvSpPr txBox="1">
            <a:spLocks noChangeArrowheads="1"/>
          </p:cNvSpPr>
          <p:nvPr/>
        </p:nvSpPr>
        <p:spPr bwMode="auto">
          <a:xfrm>
            <a:off x="1981200" y="2392363"/>
            <a:ext cx="8429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200" b="1" i="1">
                <a:solidFill>
                  <a:srgbClr val="CC3300"/>
                </a:solidFill>
                <a:latin typeface="Palatino" pitchFamily="18" charset="0"/>
              </a:rPr>
              <a:t>redirector</a:t>
            </a:r>
          </a:p>
        </p:txBody>
      </p:sp>
      <p:sp>
        <p:nvSpPr>
          <p:cNvPr id="40213" name="Rectangle 277"/>
          <p:cNvSpPr>
            <a:spLocks noChangeArrowheads="1"/>
          </p:cNvSpPr>
          <p:nvPr/>
        </p:nvSpPr>
        <p:spPr bwMode="auto">
          <a:xfrm>
            <a:off x="457200" y="4419600"/>
            <a:ext cx="2971800" cy="1143000"/>
          </a:xfrm>
          <a:prstGeom prst="rect">
            <a:avLst/>
          </a:prstGeom>
          <a:noFill/>
          <a:ln w="9525">
            <a:solidFill>
              <a:srgbClr val="0000CC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214" name="Text Box 278"/>
          <p:cNvSpPr txBox="1">
            <a:spLocks noChangeArrowheads="1"/>
          </p:cNvSpPr>
          <p:nvPr/>
        </p:nvSpPr>
        <p:spPr bwMode="auto">
          <a:xfrm>
            <a:off x="1889125" y="4648200"/>
            <a:ext cx="1536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 i="1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" pitchFamily="18" charset="0"/>
              </a:rPr>
              <a:t>Minimum for</a:t>
            </a:r>
          </a:p>
          <a:p>
            <a:pPr algn="ctr">
              <a:defRPr/>
            </a:pPr>
            <a:r>
              <a:rPr lang="en-US" b="1" i="1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" pitchFamily="18" charset="0"/>
              </a:rPr>
              <a:t>a cluster</a:t>
            </a:r>
          </a:p>
        </p:txBody>
      </p:sp>
      <p:sp>
        <p:nvSpPr>
          <p:cNvPr id="40215" name="Rectangle 279"/>
          <p:cNvSpPr>
            <a:spLocks noChangeArrowheads="1"/>
          </p:cNvSpPr>
          <p:nvPr/>
        </p:nvSpPr>
        <p:spPr bwMode="auto">
          <a:xfrm>
            <a:off x="457200" y="5562600"/>
            <a:ext cx="2971800" cy="609600"/>
          </a:xfrm>
          <a:prstGeom prst="rect">
            <a:avLst/>
          </a:prstGeom>
          <a:noFill/>
          <a:ln w="9525">
            <a:solidFill>
              <a:srgbClr val="006699"/>
            </a:solidFill>
            <a:prstDash val="dash"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0216" name="Text Box 280"/>
          <p:cNvSpPr txBox="1">
            <a:spLocks noChangeArrowheads="1"/>
          </p:cNvSpPr>
          <p:nvPr/>
        </p:nvSpPr>
        <p:spPr bwMode="auto">
          <a:xfrm>
            <a:off x="1828800" y="5530850"/>
            <a:ext cx="15367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 i="1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" pitchFamily="18" charset="0"/>
              </a:rPr>
              <a:t>Needed for</a:t>
            </a:r>
          </a:p>
          <a:p>
            <a:pPr algn="ctr">
              <a:defRPr/>
            </a:pPr>
            <a:r>
              <a:rPr lang="en-US" b="1" i="1">
                <a:solidFill>
                  <a:srgbClr val="00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" pitchFamily="18" charset="0"/>
              </a:rPr>
              <a:t>SRM support</a:t>
            </a:r>
          </a:p>
        </p:txBody>
      </p:sp>
      <p:sp>
        <p:nvSpPr>
          <p:cNvPr id="40217" name="Text Box 281"/>
          <p:cNvSpPr txBox="1">
            <a:spLocks noChangeArrowheads="1"/>
          </p:cNvSpPr>
          <p:nvPr/>
        </p:nvSpPr>
        <p:spPr bwMode="auto">
          <a:xfrm>
            <a:off x="7924800" y="1843088"/>
            <a:ext cx="1149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" pitchFamily="18" charset="0"/>
              </a:rPr>
              <a:t>BeStMan</a:t>
            </a:r>
            <a:endParaRPr lang="en-US" b="1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alatino" pitchFamily="18" charset="0"/>
            </a:endParaRPr>
          </a:p>
        </p:txBody>
      </p:sp>
      <p:sp>
        <p:nvSpPr>
          <p:cNvPr id="40218" name="Text Box 282"/>
          <p:cNvSpPr txBox="1">
            <a:spLocks noChangeArrowheads="1"/>
          </p:cNvSpPr>
          <p:nvPr/>
        </p:nvSpPr>
        <p:spPr bwMode="auto">
          <a:xfrm>
            <a:off x="6629400" y="5027613"/>
            <a:ext cx="18224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" pitchFamily="18" charset="0"/>
              </a:rPr>
              <a:t>Globus</a:t>
            </a:r>
            <a:r>
              <a:rPr lang="en-US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" pitchFamily="18" charset="0"/>
              </a:rPr>
              <a:t> </a:t>
            </a:r>
            <a:r>
              <a:rPr lang="en-US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" pitchFamily="18" charset="0"/>
              </a:rPr>
              <a:t>ftpd</a:t>
            </a:r>
            <a:endParaRPr lang="en-US" b="1" dirty="0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alatino" pitchFamily="18" charset="0"/>
            </a:endParaRPr>
          </a:p>
          <a:p>
            <a:pPr algn="ctr">
              <a:defRPr/>
            </a:pPr>
            <a:r>
              <a:rPr lang="en-US" b="1" dirty="0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" pitchFamily="18" charset="0"/>
              </a:rPr>
              <a:t>with or without</a:t>
            </a:r>
          </a:p>
          <a:p>
            <a:pPr algn="ctr">
              <a:defRPr/>
            </a:pPr>
            <a:r>
              <a:rPr lang="en-US" b="1" dirty="0" err="1">
                <a:solidFill>
                  <a:srgbClr val="FF99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" pitchFamily="18" charset="0"/>
              </a:rPr>
              <a:t>xrootdFS</a:t>
            </a:r>
            <a:endParaRPr lang="en-US" b="1" dirty="0">
              <a:solidFill>
                <a:srgbClr val="FF99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alatino" pitchFamily="18" charset="0"/>
            </a:endParaRPr>
          </a:p>
        </p:txBody>
      </p:sp>
      <p:sp>
        <p:nvSpPr>
          <p:cNvPr id="129" name="Text Box 281"/>
          <p:cNvSpPr txBox="1">
            <a:spLocks noChangeArrowheads="1"/>
          </p:cNvSpPr>
          <p:nvPr/>
        </p:nvSpPr>
        <p:spPr bwMode="auto">
          <a:xfrm>
            <a:off x="7924800" y="2071688"/>
            <a:ext cx="1182688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 err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" pitchFamily="18" charset="0"/>
              </a:rPr>
              <a:t>xrootdFS</a:t>
            </a:r>
            <a:endParaRPr lang="en-US" b="1" dirty="0">
              <a:solidFill>
                <a:srgbClr val="FF3300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Palatino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2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4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0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0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40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5" dur="100"/>
                                        <p:tgtEl>
                                          <p:spTgt spid="4021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6" dur="100"/>
                                        <p:tgtEl>
                                          <p:spTgt spid="4021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00"/>
                                        <p:tgtEl>
                                          <p:spTgt spid="4021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2" dur="2000"/>
                                        <p:tgtEl>
                                          <p:spTgt spid="40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5" dur="2000"/>
                                        <p:tgtEl>
                                          <p:spTgt spid="40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21" presetClass="entr" presetSubtype="4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49" dur="2000"/>
                                        <p:tgtEl>
                                          <p:spTgt spid="399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1000"/>
                                        <p:tgtEl>
                                          <p:spTgt spid="40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4000"/>
                            </p:stCondLst>
                            <p:childTnLst>
                              <p:par>
                                <p:cTn id="5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000"/>
                                        <p:tgtEl>
                                          <p:spTgt spid="40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5000"/>
                            </p:stCondLst>
                            <p:childTnLst>
                              <p:par>
                                <p:cTn id="5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7000"/>
                            </p:stCondLst>
                            <p:childTnLst>
                              <p:par>
                                <p:cTn id="62" presetID="27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3" dur="2500" autoRev="1" fill="hold"/>
                                        <p:tgtEl>
                                          <p:spTgt spid="3998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64" dur="2500" autoRev="1" fill="hold"/>
                                        <p:tgtEl>
                                          <p:spTgt spid="3998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65" dur="2500" autoRev="1" fill="hold"/>
                                        <p:tgtEl>
                                          <p:spTgt spid="3998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66" dur="2500" autoRev="1" fill="hold"/>
                                        <p:tgtEl>
                                          <p:spTgt spid="3998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2000"/>
                            </p:stCondLst>
                            <p:childTnLst>
                              <p:par>
                                <p:cTn id="68" presetID="27" presetClass="emph" presetSubtype="0" repeatCount="indefinite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9" dur="2500" autoRev="1" fill="hold"/>
                                        <p:tgtEl>
                                          <p:spTgt spid="3998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0" dur="2500" autoRev="1" fill="hold"/>
                                        <p:tgtEl>
                                          <p:spTgt spid="3998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1" dur="2500" autoRev="1" fill="hold"/>
                                        <p:tgtEl>
                                          <p:spTgt spid="3998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2" dur="2500" autoRev="1" fill="hold"/>
                                        <p:tgtEl>
                                          <p:spTgt spid="3998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7500"/>
                            </p:stCondLst>
                            <p:childTnLst>
                              <p:par>
                                <p:cTn id="74" presetID="27" presetClass="emph" presetSubtype="0" repeatCount="indefinite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75" dur="2500" autoRev="1" fill="hold"/>
                                        <p:tgtEl>
                                          <p:spTgt spid="3999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76" dur="2500" autoRev="1" fill="hold"/>
                                        <p:tgtEl>
                                          <p:spTgt spid="3999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7" dur="2500" autoRev="1" fill="hold"/>
                                        <p:tgtEl>
                                          <p:spTgt spid="3999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78" dur="2500" autoRev="1" fill="hold"/>
                                        <p:tgtEl>
                                          <p:spTgt spid="3999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23500"/>
                            </p:stCondLst>
                            <p:childTnLst>
                              <p:par>
                                <p:cTn id="80" presetID="27" presetClass="emph" presetSubtype="0" repeatCount="indefinite" fill="hold" grpId="0" nodeType="afterEffect">
                                  <p:stCondLst>
                                    <p:cond delay="1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1" dur="2500" autoRev="1" fill="hold"/>
                                        <p:tgtEl>
                                          <p:spTgt spid="3999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2" dur="2500" autoRev="1" fill="hold"/>
                                        <p:tgtEl>
                                          <p:spTgt spid="3999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3" dur="2500" autoRev="1" fill="hold"/>
                                        <p:tgtEl>
                                          <p:spTgt spid="3999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4" dur="2500" autoRev="1" fill="hold"/>
                                        <p:tgtEl>
                                          <p:spTgt spid="3999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30000"/>
                            </p:stCondLst>
                            <p:childTnLst>
                              <p:par>
                                <p:cTn id="86" presetID="27" presetClass="emph" presetSubtype="0" repeatCount="indefinite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87" dur="2500" autoRev="1" fill="hold"/>
                                        <p:tgtEl>
                                          <p:spTgt spid="3999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88" dur="2500" autoRev="1" fill="hold"/>
                                        <p:tgtEl>
                                          <p:spTgt spid="3999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89" dur="2500" autoRev="1" fill="hold"/>
                                        <p:tgtEl>
                                          <p:spTgt spid="3999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0" dur="2500" autoRev="1" fill="hold"/>
                                        <p:tgtEl>
                                          <p:spTgt spid="3999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2000"/>
                            </p:stCondLst>
                            <p:childTnLst>
                              <p:par>
                                <p:cTn id="103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>
                            <p:stCondLst>
                              <p:cond delay="3000"/>
                            </p:stCondLst>
                            <p:childTnLst>
                              <p:par>
                                <p:cTn id="109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1" dur="13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2" dur="13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3" dur="130"/>
                                        <p:tgtEl>
                                          <p:spTgt spid="12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3585"/>
                            </p:stCondLst>
                            <p:childTnLst>
                              <p:par>
                                <p:cTn id="115" presetID="47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>
                            <p:stCondLst>
                              <p:cond delay="4585"/>
                            </p:stCondLst>
                            <p:childTnLst>
                              <p:par>
                                <p:cTn id="12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3" dur="130"/>
                                        <p:tgtEl>
                                          <p:spTgt spid="4021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4" dur="130"/>
                                        <p:tgtEl>
                                          <p:spTgt spid="4021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5" dur="130"/>
                                        <p:tgtEl>
                                          <p:spTgt spid="4021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3" presetID="5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5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36" dur="2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5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>
                            <p:stCondLst>
                              <p:cond delay="2000"/>
                            </p:stCondLst>
                            <p:childTnLst>
                              <p:par>
                                <p:cTn id="139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40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40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40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6" dur="80"/>
                                        <p:tgtEl>
                                          <p:spTgt spid="4021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7" dur="80"/>
                                        <p:tgtEl>
                                          <p:spTgt spid="4021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8" dur="80"/>
                                        <p:tgtEl>
                                          <p:spTgt spid="4021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8" fill="hold">
                            <p:stCondLst>
                              <p:cond delay="4000"/>
                            </p:stCondLst>
                            <p:childTnLst>
                              <p:par>
                                <p:cTn id="159" presetID="3" presetClass="entr" presetSubtype="5" repeatCount="indefinite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61" dur="1000"/>
                                        <p:tgtEl>
                                          <p:spTgt spid="399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2" presetID="4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2000"/>
                                        <p:tgtEl>
                                          <p:spTgt spid="400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2000" fill="hold"/>
                                        <p:tgtEl>
                                          <p:spTgt spid="400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2000" fill="hold"/>
                                        <p:tgtEl>
                                          <p:spTgt spid="400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7" presetID="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68" dur="5000" fill="hold"/>
                                        <p:tgtEl>
                                          <p:spTgt spid="4"/>
                                        </p:tgtEl>
                                      </p:cBhvr>
                                      <p:by x="120000" y="120000"/>
                                    </p:animScale>
                                  </p:childTnLst>
                                </p:cTn>
                              </p:par>
                              <p:par>
                                <p:cTn id="169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71" dur="80"/>
                                        <p:tgtEl>
                                          <p:spTgt spid="402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2" dur="80"/>
                                        <p:tgtEl>
                                          <p:spTgt spid="402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3" dur="80"/>
                                        <p:tgtEl>
                                          <p:spTgt spid="402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4" presetID="21" presetClass="entr" presetSubtype="4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6" dur="2000"/>
                                        <p:tgtEl>
                                          <p:spTgt spid="40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0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9" dur="3000"/>
                                        <p:tgtEl>
                                          <p:spTgt spid="400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8" grpId="0" animBg="1"/>
      <p:bldP spid="39942" grpId="0" animBg="1"/>
      <p:bldP spid="39988" grpId="0" animBg="1"/>
      <p:bldP spid="39989" grpId="0" animBg="1"/>
      <p:bldP spid="39990" grpId="0" animBg="1"/>
      <p:bldP spid="39991" grpId="0" animBg="1"/>
      <p:bldP spid="39992" grpId="0" animBg="1"/>
      <p:bldP spid="40008" grpId="0"/>
      <p:bldP spid="40009" grpId="0" animBg="1"/>
      <p:bldP spid="40011" grpId="0"/>
      <p:bldP spid="40015" grpId="0"/>
      <p:bldP spid="40019" grpId="0"/>
      <p:bldP spid="40185" grpId="0" animBg="1"/>
      <p:bldP spid="40211" grpId="0"/>
      <p:bldP spid="40213" grpId="0" animBg="1"/>
      <p:bldP spid="40214" grpId="0"/>
      <p:bldP spid="40215" grpId="0" animBg="1"/>
      <p:bldP spid="40216" grpId="0"/>
      <p:bldP spid="40217" grpId="0"/>
      <p:bldP spid="40218" grpId="0"/>
      <p:bldP spid="1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9A3A9E71-C50B-45B0-B4C7-C0E5580885AC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253954" name="Rectangle 2" descr="Large confetti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284163"/>
            <a:ext cx="7646988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The Components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539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752600"/>
            <a:ext cx="8686800" cy="4343400"/>
          </a:xfrm>
        </p:spPr>
        <p:txBody>
          <a:bodyPr/>
          <a:lstStyle/>
          <a:p>
            <a:pPr eaLnBrk="1" hangingPunct="1">
              <a:lnSpc>
                <a:spcPts val="2800"/>
              </a:lnSpc>
              <a:spcBef>
                <a:spcPts val="0"/>
              </a:spcBef>
              <a:defRPr/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xrootd</a:t>
            </a:r>
            <a:endParaRPr lang="en-US" sz="2800" dirty="0">
              <a:solidFill>
                <a:schemeClr val="tx2">
                  <a:lumMod val="50000"/>
                </a:schemeClr>
              </a:solidFill>
            </a:endParaRPr>
          </a:p>
          <a:p>
            <a:pPr lvl="1" eaLnBrk="1" hangingPunct="1">
              <a:lnSpc>
                <a:spcPts val="2800"/>
              </a:lnSpc>
              <a:spcBef>
                <a:spcPts val="0"/>
              </a:spcBef>
              <a:defRPr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Provides actual data access</a:t>
            </a:r>
            <a:endParaRPr lang="en-US" sz="2400" dirty="0">
              <a:solidFill>
                <a:schemeClr val="tx2">
                  <a:lumMod val="50000"/>
                </a:schemeClr>
              </a:solidFill>
            </a:endParaRPr>
          </a:p>
          <a:p>
            <a:pPr eaLnBrk="1" hangingPunct="1">
              <a:lnSpc>
                <a:spcPts val="2800"/>
              </a:lnSpc>
              <a:spcBef>
                <a:spcPts val="0"/>
              </a:spcBef>
              <a:defRPr/>
            </a:pP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cmsd</a:t>
            </a:r>
            <a:endParaRPr lang="en-US" sz="2800" dirty="0">
              <a:solidFill>
                <a:schemeClr val="tx2">
                  <a:lumMod val="50000"/>
                </a:schemeClr>
              </a:solidFill>
            </a:endParaRPr>
          </a:p>
          <a:p>
            <a:pPr lvl="1" eaLnBrk="1" hangingPunct="1">
              <a:lnSpc>
                <a:spcPts val="2800"/>
              </a:lnSpc>
              <a:spcBef>
                <a:spcPts val="0"/>
              </a:spcBef>
              <a:defRPr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Glues multiple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</a:rPr>
              <a:t>xrootd’s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 into a cluster</a:t>
            </a:r>
            <a:endParaRPr lang="en-US" sz="2400" dirty="0">
              <a:solidFill>
                <a:schemeClr val="tx2">
                  <a:lumMod val="50000"/>
                </a:schemeClr>
              </a:solidFill>
            </a:endParaRPr>
          </a:p>
          <a:p>
            <a:pPr eaLnBrk="1" hangingPunct="1">
              <a:lnSpc>
                <a:spcPts val="2800"/>
              </a:lnSpc>
              <a:spcBef>
                <a:spcPts val="0"/>
              </a:spcBef>
              <a:defRPr/>
            </a:pP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cnsd</a:t>
            </a:r>
            <a:endParaRPr lang="en-US" sz="2800" dirty="0">
              <a:solidFill>
                <a:schemeClr val="tx2">
                  <a:lumMod val="50000"/>
                </a:schemeClr>
              </a:solidFill>
            </a:endParaRPr>
          </a:p>
          <a:p>
            <a:pPr lvl="1" eaLnBrk="1" hangingPunct="1">
              <a:lnSpc>
                <a:spcPts val="2800"/>
              </a:lnSpc>
              <a:spcBef>
                <a:spcPts val="0"/>
              </a:spcBef>
              <a:defRPr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Glues multiple name spaces into one name space</a:t>
            </a:r>
            <a:endParaRPr lang="en-US" sz="2400" dirty="0">
              <a:solidFill>
                <a:schemeClr val="tx2">
                  <a:lumMod val="50000"/>
                </a:schemeClr>
              </a:solidFill>
            </a:endParaRPr>
          </a:p>
          <a:p>
            <a:pPr eaLnBrk="1" hangingPunct="1">
              <a:lnSpc>
                <a:spcPts val="2800"/>
              </a:lnSpc>
              <a:spcBef>
                <a:spcPts val="0"/>
              </a:spcBef>
              <a:defRPr/>
            </a:pP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BeStMan</a:t>
            </a:r>
            <a:endParaRPr lang="en-US" sz="2800" dirty="0">
              <a:solidFill>
                <a:schemeClr val="tx2">
                  <a:lumMod val="50000"/>
                </a:schemeClr>
              </a:solidFill>
            </a:endParaRPr>
          </a:p>
          <a:p>
            <a:pPr lvl="1" eaLnBrk="1" hangingPunct="1">
              <a:lnSpc>
                <a:spcPts val="2800"/>
              </a:lnSpc>
              <a:spcBef>
                <a:spcPts val="0"/>
              </a:spcBef>
              <a:defRPr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Provides SRM v2+ interface and functions</a:t>
            </a:r>
            <a:endParaRPr lang="en-US" sz="2400" dirty="0">
              <a:solidFill>
                <a:schemeClr val="tx2">
                  <a:lumMod val="50000"/>
                </a:schemeClr>
              </a:solidFill>
            </a:endParaRPr>
          </a:p>
          <a:p>
            <a:pPr eaLnBrk="1" hangingPunct="1">
              <a:lnSpc>
                <a:spcPts val="2800"/>
              </a:lnSpc>
              <a:spcBef>
                <a:spcPts val="0"/>
              </a:spcBef>
              <a:defRPr/>
            </a:pPr>
            <a:r>
              <a:rPr lang="en-US" sz="2800" dirty="0" smtClean="0">
                <a:solidFill>
                  <a:schemeClr val="tx2">
                    <a:lumMod val="50000"/>
                  </a:schemeClr>
                </a:solidFill>
              </a:rPr>
              <a:t>FUSE</a:t>
            </a:r>
          </a:p>
          <a:p>
            <a:pPr lvl="1" eaLnBrk="1" hangingPunct="1">
              <a:lnSpc>
                <a:spcPts val="2800"/>
              </a:lnSpc>
              <a:spcBef>
                <a:spcPts val="0"/>
              </a:spcBef>
              <a:defRPr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ea typeface="+mn-ea"/>
                <a:cs typeface="+mn-cs"/>
              </a:rPr>
              <a:t>Exports xrootd as a file system for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ea typeface="+mn-ea"/>
                <a:cs typeface="+mn-cs"/>
              </a:rPr>
              <a:t>BeStMan</a:t>
            </a:r>
            <a:endParaRPr lang="en-US" sz="2400" dirty="0" smtClean="0">
              <a:solidFill>
                <a:schemeClr val="tx2">
                  <a:lumMod val="50000"/>
                </a:schemeClr>
              </a:solidFill>
              <a:ea typeface="+mn-ea"/>
              <a:cs typeface="+mn-cs"/>
            </a:endParaRPr>
          </a:p>
          <a:p>
            <a:pPr eaLnBrk="1" hangingPunct="1">
              <a:lnSpc>
                <a:spcPts val="2800"/>
              </a:lnSpc>
              <a:spcBef>
                <a:spcPts val="0"/>
              </a:spcBef>
              <a:defRPr/>
            </a:pPr>
            <a:r>
              <a:rPr lang="en-US" sz="2800" dirty="0" err="1" smtClean="0">
                <a:solidFill>
                  <a:schemeClr val="tx2">
                    <a:lumMod val="50000"/>
                  </a:schemeClr>
                </a:solidFill>
              </a:rPr>
              <a:t>GridFTP</a:t>
            </a:r>
            <a:endParaRPr lang="en-US" sz="2800" dirty="0" smtClean="0">
              <a:solidFill>
                <a:schemeClr val="tx2">
                  <a:lumMod val="50000"/>
                </a:schemeClr>
              </a:solidFill>
            </a:endParaRPr>
          </a:p>
          <a:p>
            <a:pPr lvl="1" eaLnBrk="1" hangingPunct="1">
              <a:lnSpc>
                <a:spcPts val="2800"/>
              </a:lnSpc>
              <a:spcBef>
                <a:spcPts val="0"/>
              </a:spcBef>
              <a:defRPr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ea typeface="+mn-ea"/>
                <a:cs typeface="+mn-cs"/>
              </a:rPr>
              <a:t>Grid data access either via FUSE or POSIX Preload Library</a:t>
            </a:r>
            <a:endParaRPr lang="en-US" sz="2400" dirty="0">
              <a:solidFill>
                <a:schemeClr val="tx2">
                  <a:lumMod val="50000"/>
                </a:schemeClr>
              </a:solidFill>
              <a:ea typeface="+mn-ea"/>
              <a:cs typeface="+mn-cs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04800" y="3200400"/>
            <a:ext cx="8610600" cy="2133600"/>
            <a:chOff x="304800" y="3200400"/>
            <a:chExt cx="8610600" cy="2133600"/>
          </a:xfrm>
        </p:grpSpPr>
        <p:sp>
          <p:nvSpPr>
            <p:cNvPr id="6" name="Rounded Rectangle 5"/>
            <p:cNvSpPr/>
            <p:nvPr/>
          </p:nvSpPr>
          <p:spPr>
            <a:xfrm>
              <a:off x="304800" y="3200400"/>
              <a:ext cx="8610600" cy="2133600"/>
            </a:xfrm>
            <a:prstGeom prst="roundRect">
              <a:avLst/>
            </a:prstGeom>
            <a:solidFill>
              <a:srgbClr val="CCFFFF">
                <a:alpha val="25098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srgbClr val="00FFFF"/>
                </a:solidFill>
              </a:endParaRPr>
            </a:p>
          </p:txBody>
        </p:sp>
        <p:sp>
          <p:nvSpPr>
            <p:cNvPr id="7" name="TextBox 6"/>
            <p:cNvSpPr txBox="1"/>
            <p:nvPr/>
          </p:nvSpPr>
          <p:spPr>
            <a:xfrm rot="2700000">
              <a:off x="7125818" y="4021527"/>
              <a:ext cx="2048959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400" b="1" i="1" dirty="0" smtClean="0">
                  <a:solidFill>
                    <a:srgbClr val="FF0000"/>
                  </a:solidFill>
                  <a:latin typeface="+mn-lt"/>
                </a:rPr>
                <a:t>This might not be needed</a:t>
              </a:r>
            </a:p>
            <a:p>
              <a:pPr algn="ctr"/>
              <a:r>
                <a:rPr lang="en-US" sz="1400" b="1" i="1" dirty="0">
                  <a:solidFill>
                    <a:srgbClr val="FF0000"/>
                  </a:solidFill>
                  <a:latin typeface="+mn-lt"/>
                </a:rPr>
                <a:t>f</a:t>
              </a:r>
              <a:r>
                <a:rPr lang="en-US" sz="1400" b="1" i="1" dirty="0" smtClean="0">
                  <a:solidFill>
                    <a:srgbClr val="FF0000"/>
                  </a:solidFill>
                  <a:latin typeface="+mn-lt"/>
                </a:rPr>
                <a:t>or typical Tier 3 sites!</a:t>
              </a:r>
              <a:endParaRPr lang="en-US" sz="1400" b="1" i="1" dirty="0">
                <a:solidFill>
                  <a:srgbClr val="FF0000"/>
                </a:solidFill>
                <a:latin typeface="+mn-lt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94B2A0F6-A7C1-40C8-91F6-43A13251B3E3}" type="slidenum">
              <a:rPr lang="en-US"/>
              <a:pPr>
                <a:defRPr/>
              </a:pPr>
              <a:t>5</a:t>
            </a:fld>
            <a:endParaRPr lang="en-US"/>
          </a:p>
        </p:txBody>
      </p:sp>
      <p:sp>
        <p:nvSpPr>
          <p:cNvPr id="262146" name="Rectangle 2" descr="Large confetti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284163"/>
            <a:ext cx="8534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Getting to </a:t>
            </a:r>
            <a:r>
              <a:rPr lang="en-US" b="1" dirty="0" err="1">
                <a:solidFill>
                  <a:schemeClr val="tx2">
                    <a:lumMod val="50000"/>
                  </a:schemeClr>
                </a:solidFill>
              </a:rPr>
              <a:t>xrootd</a:t>
            </a: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 hosted data</a:t>
            </a:r>
          </a:p>
        </p:txBody>
      </p:sp>
      <p:sp>
        <p:nvSpPr>
          <p:cNvPr id="2621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1600200"/>
            <a:ext cx="8229600" cy="5105400"/>
          </a:xfrm>
        </p:spPr>
        <p:txBody>
          <a:bodyPr/>
          <a:lstStyle/>
          <a:p>
            <a:pPr eaLnBrk="1" hangingPunct="1">
              <a:spcBef>
                <a:spcPts val="0"/>
              </a:spcBef>
              <a:defRPr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Via the root framework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Automatic when files named root://....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Manually, use </a:t>
            </a:r>
            <a:r>
              <a:rPr lang="en-US" sz="2000" dirty="0" err="1">
                <a:solidFill>
                  <a:schemeClr val="tx2">
                    <a:lumMod val="50000"/>
                  </a:schemeClr>
                </a:solidFill>
              </a:rPr>
              <a:t>TXNetFile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() object</a:t>
            </a:r>
          </a:p>
          <a:p>
            <a:pPr lvl="2" eaLnBrk="1" hangingPunct="1">
              <a:spcBef>
                <a:spcPts val="0"/>
              </a:spcBef>
              <a:defRPr/>
            </a:pPr>
            <a:r>
              <a:rPr lang="en-US" sz="1800" dirty="0">
                <a:solidFill>
                  <a:schemeClr val="tx2">
                    <a:lumMod val="50000"/>
                  </a:schemeClr>
                </a:solidFill>
              </a:rPr>
              <a:t>Note: identical </a:t>
            </a:r>
            <a:r>
              <a:rPr lang="en-US" sz="1800" dirty="0" err="1">
                <a:solidFill>
                  <a:schemeClr val="tx2">
                    <a:lumMod val="50000"/>
                  </a:schemeClr>
                </a:solidFill>
              </a:rPr>
              <a:t>TFile</a:t>
            </a:r>
            <a:r>
              <a:rPr lang="en-US" sz="1800" dirty="0">
                <a:solidFill>
                  <a:schemeClr val="tx2">
                    <a:lumMod val="50000"/>
                  </a:schemeClr>
                </a:solidFill>
              </a:rPr>
              <a:t>() object will not work with </a:t>
            </a:r>
            <a:r>
              <a:rPr lang="en-US" sz="1800" dirty="0" err="1">
                <a:solidFill>
                  <a:schemeClr val="tx2">
                    <a:lumMod val="50000"/>
                  </a:schemeClr>
                </a:solidFill>
              </a:rPr>
              <a:t>xrootd</a:t>
            </a:r>
            <a:r>
              <a:rPr lang="en-US" sz="1800" dirty="0">
                <a:solidFill>
                  <a:schemeClr val="tx2">
                    <a:lumMod val="50000"/>
                  </a:schemeClr>
                </a:solidFill>
              </a:rPr>
              <a:t>!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sz="2400" dirty="0" err="1">
                <a:solidFill>
                  <a:schemeClr val="tx2">
                    <a:lumMod val="50000"/>
                  </a:schemeClr>
                </a:solidFill>
              </a:rPr>
              <a:t>xrdcp</a:t>
            </a:r>
            <a:endParaRPr lang="en-US" sz="2400" dirty="0">
              <a:solidFill>
                <a:schemeClr val="tx2">
                  <a:lumMod val="50000"/>
                </a:schemeClr>
              </a:solidFill>
            </a:endParaRPr>
          </a:p>
          <a:p>
            <a:pPr lvl="1" eaLnBrk="1" hangingPunct="1">
              <a:spcBef>
                <a:spcPts val="0"/>
              </a:spcBef>
              <a:defRPr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The native copy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command</a:t>
            </a:r>
          </a:p>
          <a:p>
            <a:pPr eaLnBrk="1" hangingPunct="1">
              <a:spcBef>
                <a:spcPts val="0"/>
              </a:spcBef>
              <a:defRPr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POSIX preload library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Allows POSIX compliant applications to use xrootd</a:t>
            </a:r>
          </a:p>
          <a:p>
            <a:pPr eaLnBrk="1" hangingPunct="1">
              <a:spcBef>
                <a:spcPts val="800"/>
              </a:spcBef>
              <a:spcAft>
                <a:spcPts val="800"/>
              </a:spcAft>
              <a:defRPr/>
            </a:pP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</a:rPr>
              <a:t>gridFTP</a:t>
            </a:r>
            <a:endParaRPr lang="en-US" sz="2400" dirty="0">
              <a:solidFill>
                <a:schemeClr val="tx2">
                  <a:lumMod val="50000"/>
                </a:schemeClr>
              </a:solidFill>
            </a:endParaRPr>
          </a:p>
          <a:p>
            <a:pPr eaLnBrk="1" hangingPunct="1">
              <a:spcBef>
                <a:spcPts val="0"/>
              </a:spcBef>
              <a:defRPr/>
            </a:pP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</a:rPr>
              <a:t>BeStMan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(SRM add-on</a:t>
            </a: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)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sz="2000" dirty="0" err="1" smtClean="0">
                <a:solidFill>
                  <a:schemeClr val="tx2">
                    <a:lumMod val="50000"/>
                  </a:schemeClr>
                </a:solidFill>
              </a:rPr>
              <a:t>srmcp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000" i="1" dirty="0" smtClean="0">
                <a:solidFill>
                  <a:schemeClr val="tx2">
                    <a:lumMod val="50000"/>
                  </a:schemeClr>
                </a:solidFill>
              </a:rPr>
              <a:t>for </a:t>
            </a:r>
            <a:r>
              <a:rPr lang="en-US" sz="2000" i="1" dirty="0" err="1" smtClean="0">
                <a:solidFill>
                  <a:schemeClr val="tx2">
                    <a:lumMod val="50000"/>
                  </a:schemeClr>
                </a:solidFill>
              </a:rPr>
              <a:t>srm</a:t>
            </a:r>
            <a:r>
              <a:rPr lang="en-US" sz="2000" i="1" dirty="0" smtClean="0">
                <a:solidFill>
                  <a:schemeClr val="tx2">
                    <a:lumMod val="50000"/>
                  </a:schemeClr>
                </a:solidFill>
              </a:rPr>
              <a:t>-to-</a:t>
            </a:r>
            <a:r>
              <a:rPr lang="en-US" sz="2000" i="1" dirty="0" err="1" smtClean="0">
                <a:solidFill>
                  <a:schemeClr val="tx2">
                    <a:lumMod val="50000"/>
                  </a:schemeClr>
                </a:solidFill>
              </a:rPr>
              <a:t>srm</a:t>
            </a:r>
            <a:r>
              <a:rPr lang="en-US" sz="2000" i="1" dirty="0" smtClean="0">
                <a:solidFill>
                  <a:schemeClr val="tx2">
                    <a:lumMod val="50000"/>
                  </a:schemeClr>
                </a:solidFill>
              </a:rPr>
              <a:t> copies</a:t>
            </a:r>
            <a:endParaRPr lang="en-US" sz="2000" i="1" dirty="0">
              <a:solidFill>
                <a:schemeClr val="tx2">
                  <a:lumMod val="50000"/>
                </a:schemeClr>
              </a:solidFill>
            </a:endParaRPr>
          </a:p>
          <a:p>
            <a:pPr eaLnBrk="1" hangingPunct="1">
              <a:spcBef>
                <a:spcPts val="0"/>
              </a:spcBef>
              <a:defRPr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FUSE</a:t>
            </a:r>
          </a:p>
          <a:p>
            <a:pPr lvl="1" eaLnBrk="1" hangingPunct="1">
              <a:spcBef>
                <a:spcPts val="0"/>
              </a:spcBef>
              <a:defRPr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Linux only: xrootd as a mounted file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</a:rPr>
              <a:t>system</a:t>
            </a:r>
            <a:endParaRPr lang="en-US" sz="2000" dirty="0">
              <a:solidFill>
                <a:schemeClr val="tx2">
                  <a:lumMod val="50000"/>
                </a:schemeClr>
              </a:solidFill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990600" y="1676400"/>
            <a:ext cx="8020268" cy="4572000"/>
            <a:chOff x="990600" y="1676400"/>
            <a:chExt cx="8020268" cy="4572000"/>
          </a:xfrm>
        </p:grpSpPr>
        <p:sp>
          <p:nvSpPr>
            <p:cNvPr id="6" name="Rectangle 5"/>
            <p:cNvSpPr/>
            <p:nvPr/>
          </p:nvSpPr>
          <p:spPr>
            <a:xfrm>
              <a:off x="990600" y="1676400"/>
              <a:ext cx="6400800" cy="2590800"/>
            </a:xfrm>
            <a:prstGeom prst="rect">
              <a:avLst/>
            </a:prstGeom>
            <a:noFill/>
            <a:ln>
              <a:solidFill>
                <a:srgbClr val="0099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990600" y="4800600"/>
              <a:ext cx="6400800" cy="1447800"/>
            </a:xfrm>
            <a:prstGeom prst="rect">
              <a:avLst/>
            </a:prstGeom>
            <a:noFill/>
            <a:ln>
              <a:solidFill>
                <a:srgbClr val="FF0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i="1">
                <a:solidFill>
                  <a:srgbClr val="FF0000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990600" y="4343400"/>
              <a:ext cx="6400800" cy="381000"/>
            </a:xfrm>
            <a:prstGeom prst="rect">
              <a:avLst/>
            </a:prstGeom>
            <a:noFill/>
            <a:ln>
              <a:solidFill>
                <a:srgbClr val="FFC000"/>
              </a:solidFill>
              <a:prstDash val="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7627156" y="2787134"/>
              <a:ext cx="1300356" cy="369332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US" b="1" i="1" dirty="0" smtClean="0">
                  <a:solidFill>
                    <a:srgbClr val="009900"/>
                  </a:solidFill>
                </a:rPr>
                <a:t>Native Set</a:t>
              </a:r>
              <a:endParaRPr lang="en-US" b="1" i="1" dirty="0">
                <a:solidFill>
                  <a:srgbClr val="009900"/>
                </a:solidFill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7554508" y="4343400"/>
              <a:ext cx="1445653" cy="369332"/>
            </a:xfrm>
            <a:prstGeom prst="rect">
              <a:avLst/>
            </a:prstGeom>
          </p:spPr>
          <p:style>
            <a:lnRef idx="0">
              <a:schemeClr val="accent6"/>
            </a:lnRef>
            <a:fillRef idx="3">
              <a:schemeClr val="accent6"/>
            </a:fillRef>
            <a:effectRef idx="3">
              <a:schemeClr val="accent6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US" b="1" i="1" dirty="0" smtClean="0">
                  <a:solidFill>
                    <a:srgbClr val="FFC000"/>
                  </a:solidFill>
                </a:rPr>
                <a:t>Simple Add</a:t>
              </a:r>
              <a:endParaRPr lang="en-US" b="1" i="1" dirty="0">
                <a:solidFill>
                  <a:srgbClr val="FFC000"/>
                </a:solidFill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7543800" y="5201335"/>
              <a:ext cx="1467068" cy="646331"/>
            </a:xfrm>
            <a:prstGeom prst="rect">
              <a:avLst/>
            </a:prstGeom>
          </p:spPr>
          <p:style>
            <a:lnRef idx="0">
              <a:schemeClr val="accent2"/>
            </a:lnRef>
            <a:fillRef idx="3">
              <a:schemeClr val="accent2"/>
            </a:fillRef>
            <a:effectRef idx="3">
              <a:schemeClr val="accent2"/>
            </a:effectRef>
            <a:fontRef idx="minor">
              <a:schemeClr val="lt1"/>
            </a:fontRef>
          </p:style>
          <p:txBody>
            <a:bodyPr wrap="none" rtlCol="0">
              <a:spAutoFit/>
            </a:bodyPr>
            <a:lstStyle/>
            <a:p>
              <a:pPr algn="ctr"/>
              <a:r>
                <a:rPr lang="en-US" i="1" dirty="0" smtClean="0">
                  <a:solidFill>
                    <a:srgbClr val="FF0000"/>
                  </a:solidFill>
                </a:rPr>
                <a:t>Intensive</a:t>
              </a:r>
            </a:p>
            <a:p>
              <a:pPr algn="ctr"/>
              <a:r>
                <a:rPr lang="en-US" i="1" dirty="0" smtClean="0">
                  <a:solidFill>
                    <a:srgbClr val="FF0000"/>
                  </a:solidFill>
                </a:rPr>
                <a:t>Full Grid Set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4839FA85-8939-4C34-8A5A-197736C92B8F}" type="slidenum">
              <a:rPr lang="en-US"/>
              <a:pPr>
                <a:defRPr/>
              </a:pPr>
              <a:t>6</a:t>
            </a:fld>
            <a:endParaRPr lang="en-US"/>
          </a:p>
        </p:txBody>
      </p:sp>
      <p:sp>
        <p:nvSpPr>
          <p:cNvPr id="8196" name="Rectangle 2" descr="Large confetti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284163"/>
            <a:ext cx="8305800" cy="1143000"/>
          </a:xfrm>
        </p:spPr>
        <p:txBody>
          <a:bodyPr/>
          <a:lstStyle/>
          <a:p>
            <a:pPr eaLnBrk="1" hangingPunct="1"/>
            <a:r>
              <a:rPr lang="en-US" sz="4800" b="1" smtClean="0"/>
              <a:t>Cluster Maneuvering</a:t>
            </a:r>
          </a:p>
        </p:txBody>
      </p:sp>
      <p:sp>
        <p:nvSpPr>
          <p:cNvPr id="256007" name="AutoShape 7"/>
          <p:cNvSpPr>
            <a:spLocks noChangeArrowheads="1"/>
          </p:cNvSpPr>
          <p:nvPr/>
        </p:nvSpPr>
        <p:spPr bwMode="auto">
          <a:xfrm>
            <a:off x="8153400" y="1676400"/>
            <a:ext cx="685800" cy="838200"/>
          </a:xfrm>
          <a:prstGeom prst="flowChartMagneticDisk">
            <a:avLst/>
          </a:prstGeom>
          <a:gradFill rotWithShape="1">
            <a:gsLst>
              <a:gs pos="0">
                <a:srgbClr val="FF9900"/>
              </a:gs>
              <a:gs pos="100000">
                <a:srgbClr val="FF99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4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56008" name="Line 8"/>
          <p:cNvSpPr>
            <a:spLocks noChangeShapeType="1"/>
          </p:cNvSpPr>
          <p:nvPr/>
        </p:nvSpPr>
        <p:spPr bwMode="auto">
          <a:xfrm flipH="1">
            <a:off x="7543800" y="2133600"/>
            <a:ext cx="609600" cy="0"/>
          </a:xfrm>
          <a:prstGeom prst="line">
            <a:avLst/>
          </a:prstGeom>
          <a:noFill/>
          <a:ln w="76200">
            <a:solidFill>
              <a:srgbClr val="80808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sz="14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56014" name="Text Box 14"/>
          <p:cNvSpPr txBox="1">
            <a:spLocks noChangeArrowheads="1"/>
          </p:cNvSpPr>
          <p:nvPr/>
        </p:nvSpPr>
        <p:spPr bwMode="auto">
          <a:xfrm>
            <a:off x="8229600" y="1905000"/>
            <a:ext cx="549275" cy="517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Data</a:t>
            </a:r>
          </a:p>
          <a:p>
            <a:pPr algn="ctr">
              <a:defRPr/>
            </a:pPr>
            <a:r>
              <a:rPr lang="en-US" sz="1400" b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Files</a:t>
            </a:r>
          </a:p>
        </p:txBody>
      </p:sp>
      <p:sp>
        <p:nvSpPr>
          <p:cNvPr id="256017" name="Rectangle 17"/>
          <p:cNvSpPr>
            <a:spLocks noChangeArrowheads="1"/>
          </p:cNvSpPr>
          <p:nvPr/>
        </p:nvSpPr>
        <p:spPr bwMode="auto">
          <a:xfrm flipH="1">
            <a:off x="609600" y="2286000"/>
            <a:ext cx="1524000" cy="1752600"/>
          </a:xfrm>
          <a:prstGeom prst="rect">
            <a:avLst/>
          </a:prstGeom>
          <a:gradFill rotWithShape="1">
            <a:gsLst>
              <a:gs pos="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4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56018" name="Rectangle 18"/>
          <p:cNvSpPr>
            <a:spLocks noChangeArrowheads="1"/>
          </p:cNvSpPr>
          <p:nvPr/>
        </p:nvSpPr>
        <p:spPr bwMode="auto">
          <a:xfrm>
            <a:off x="609600" y="3429000"/>
            <a:ext cx="1524000" cy="457200"/>
          </a:xfrm>
          <a:prstGeom prst="rect">
            <a:avLst/>
          </a:prstGeom>
          <a:solidFill>
            <a:srgbClr val="0066FF"/>
          </a:solidFill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4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56019" name="Rectangle 19"/>
          <p:cNvSpPr>
            <a:spLocks noChangeArrowheads="1"/>
          </p:cNvSpPr>
          <p:nvPr/>
        </p:nvSpPr>
        <p:spPr bwMode="auto">
          <a:xfrm>
            <a:off x="609600" y="2438400"/>
            <a:ext cx="1524000" cy="45720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4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56020" name="Text Box 20"/>
          <p:cNvSpPr txBox="1">
            <a:spLocks noChangeArrowheads="1"/>
          </p:cNvSpPr>
          <p:nvPr/>
        </p:nvSpPr>
        <p:spPr bwMode="auto">
          <a:xfrm>
            <a:off x="654050" y="2498725"/>
            <a:ext cx="14525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b="1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Application</a:t>
            </a:r>
          </a:p>
        </p:txBody>
      </p:sp>
      <p:sp>
        <p:nvSpPr>
          <p:cNvPr id="256021" name="Text Box 21"/>
          <p:cNvSpPr txBox="1">
            <a:spLocks noChangeArrowheads="1"/>
          </p:cNvSpPr>
          <p:nvPr/>
        </p:nvSpPr>
        <p:spPr bwMode="auto">
          <a:xfrm>
            <a:off x="588963" y="3429000"/>
            <a:ext cx="9636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Linux</a:t>
            </a:r>
          </a:p>
        </p:txBody>
      </p:sp>
      <p:sp>
        <p:nvSpPr>
          <p:cNvPr id="256025" name="Text Box 25"/>
          <p:cNvSpPr txBox="1">
            <a:spLocks noChangeArrowheads="1"/>
          </p:cNvSpPr>
          <p:nvPr/>
        </p:nvSpPr>
        <p:spPr bwMode="auto">
          <a:xfrm>
            <a:off x="685800" y="3810000"/>
            <a:ext cx="1354138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Client Machine</a:t>
            </a:r>
          </a:p>
        </p:txBody>
      </p:sp>
      <p:sp>
        <p:nvSpPr>
          <p:cNvPr id="256028" name="Rectangle 28"/>
          <p:cNvSpPr>
            <a:spLocks noChangeArrowheads="1"/>
          </p:cNvSpPr>
          <p:nvPr/>
        </p:nvSpPr>
        <p:spPr bwMode="auto">
          <a:xfrm flipH="1">
            <a:off x="6019800" y="4191000"/>
            <a:ext cx="1524000" cy="1752600"/>
          </a:xfrm>
          <a:prstGeom prst="rect">
            <a:avLst/>
          </a:prstGeom>
          <a:gradFill rotWithShape="1">
            <a:gsLst>
              <a:gs pos="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4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56029" name="Rectangle 29"/>
          <p:cNvSpPr>
            <a:spLocks noChangeArrowheads="1"/>
          </p:cNvSpPr>
          <p:nvPr/>
        </p:nvSpPr>
        <p:spPr bwMode="auto">
          <a:xfrm>
            <a:off x="6019800" y="5334000"/>
            <a:ext cx="1524000" cy="457200"/>
          </a:xfrm>
          <a:prstGeom prst="rect">
            <a:avLst/>
          </a:prstGeom>
          <a:solidFill>
            <a:srgbClr val="0066FF"/>
          </a:solidFill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4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56030" name="AutoShape 30"/>
          <p:cNvSpPr>
            <a:spLocks noChangeArrowheads="1"/>
          </p:cNvSpPr>
          <p:nvPr/>
        </p:nvSpPr>
        <p:spPr bwMode="auto">
          <a:xfrm>
            <a:off x="8153400" y="4114800"/>
            <a:ext cx="685800" cy="838200"/>
          </a:xfrm>
          <a:prstGeom prst="flowChartMagneticDisk">
            <a:avLst/>
          </a:prstGeom>
          <a:gradFill rotWithShape="1">
            <a:gsLst>
              <a:gs pos="0">
                <a:srgbClr val="FF9900"/>
              </a:gs>
              <a:gs pos="100000">
                <a:srgbClr val="FF99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4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56031" name="Line 31"/>
          <p:cNvSpPr>
            <a:spLocks noChangeShapeType="1"/>
          </p:cNvSpPr>
          <p:nvPr/>
        </p:nvSpPr>
        <p:spPr bwMode="auto">
          <a:xfrm flipH="1">
            <a:off x="7543800" y="4572000"/>
            <a:ext cx="609600" cy="0"/>
          </a:xfrm>
          <a:prstGeom prst="line">
            <a:avLst/>
          </a:prstGeom>
          <a:noFill/>
          <a:ln w="76200">
            <a:solidFill>
              <a:srgbClr val="80808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sz="14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56032" name="Text Box 32"/>
          <p:cNvSpPr txBox="1">
            <a:spLocks noChangeArrowheads="1"/>
          </p:cNvSpPr>
          <p:nvPr/>
        </p:nvSpPr>
        <p:spPr bwMode="auto">
          <a:xfrm>
            <a:off x="5999163" y="5334000"/>
            <a:ext cx="9636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Linux</a:t>
            </a:r>
          </a:p>
        </p:txBody>
      </p:sp>
      <p:sp>
        <p:nvSpPr>
          <p:cNvPr id="256036" name="Text Box 36"/>
          <p:cNvSpPr txBox="1">
            <a:spLocks noChangeArrowheads="1"/>
          </p:cNvSpPr>
          <p:nvPr/>
        </p:nvSpPr>
        <p:spPr bwMode="auto">
          <a:xfrm>
            <a:off x="6008688" y="5715000"/>
            <a:ext cx="155892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Server Machine B</a:t>
            </a:r>
          </a:p>
        </p:txBody>
      </p:sp>
      <p:sp>
        <p:nvSpPr>
          <p:cNvPr id="256037" name="Text Box 37"/>
          <p:cNvSpPr txBox="1">
            <a:spLocks noChangeArrowheads="1"/>
          </p:cNvSpPr>
          <p:nvPr/>
        </p:nvSpPr>
        <p:spPr bwMode="auto">
          <a:xfrm>
            <a:off x="8229600" y="4343400"/>
            <a:ext cx="549275" cy="517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Data</a:t>
            </a:r>
          </a:p>
          <a:p>
            <a:pPr algn="ctr">
              <a:defRPr/>
            </a:pPr>
            <a:r>
              <a:rPr lang="en-US" sz="1400" b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Files</a:t>
            </a:r>
          </a:p>
        </p:txBody>
      </p:sp>
      <p:sp>
        <p:nvSpPr>
          <p:cNvPr id="256038" name="Line 38"/>
          <p:cNvSpPr>
            <a:spLocks noChangeShapeType="1"/>
          </p:cNvSpPr>
          <p:nvPr/>
        </p:nvSpPr>
        <p:spPr bwMode="auto">
          <a:xfrm rot="16200000" flipH="1">
            <a:off x="6972300" y="5219700"/>
            <a:ext cx="838200" cy="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sz="14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56039" name="Line 39"/>
          <p:cNvSpPr>
            <a:spLocks noChangeShapeType="1"/>
          </p:cNvSpPr>
          <p:nvPr/>
        </p:nvSpPr>
        <p:spPr bwMode="auto">
          <a:xfrm flipH="1">
            <a:off x="2133600" y="3657600"/>
            <a:ext cx="1143000" cy="0"/>
          </a:xfrm>
          <a:prstGeom prst="line">
            <a:avLst/>
          </a:prstGeom>
          <a:noFill/>
          <a:ln w="76200">
            <a:solidFill>
              <a:srgbClr val="80808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 sz="14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56040" name="Text Box 40"/>
          <p:cNvSpPr txBox="1">
            <a:spLocks noChangeArrowheads="1"/>
          </p:cNvSpPr>
          <p:nvPr/>
        </p:nvSpPr>
        <p:spPr bwMode="auto">
          <a:xfrm>
            <a:off x="2087563" y="3276600"/>
            <a:ext cx="1189037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open(“/foo”);</a:t>
            </a:r>
          </a:p>
        </p:txBody>
      </p:sp>
      <p:sp>
        <p:nvSpPr>
          <p:cNvPr id="256042" name="Rectangle 42"/>
          <p:cNvSpPr>
            <a:spLocks noChangeArrowheads="1"/>
          </p:cNvSpPr>
          <p:nvPr/>
        </p:nvSpPr>
        <p:spPr bwMode="auto">
          <a:xfrm>
            <a:off x="609600" y="2895600"/>
            <a:ext cx="1524000" cy="45720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4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56043" name="Text Box 43"/>
          <p:cNvSpPr txBox="1">
            <a:spLocks noChangeArrowheads="1"/>
          </p:cNvSpPr>
          <p:nvPr/>
        </p:nvSpPr>
        <p:spPr bwMode="auto">
          <a:xfrm>
            <a:off x="533400" y="2955925"/>
            <a:ext cx="148748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xroot Client</a:t>
            </a:r>
          </a:p>
        </p:txBody>
      </p:sp>
      <p:sp>
        <p:nvSpPr>
          <p:cNvPr id="256026" name="Line 26"/>
          <p:cNvSpPr>
            <a:spLocks noChangeShapeType="1"/>
          </p:cNvSpPr>
          <p:nvPr/>
        </p:nvSpPr>
        <p:spPr bwMode="auto">
          <a:xfrm rot="16200000" flipH="1">
            <a:off x="1676400" y="3429000"/>
            <a:ext cx="6096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sz="14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8219" name="Group 50"/>
          <p:cNvGrpSpPr>
            <a:grpSpLocks/>
          </p:cNvGrpSpPr>
          <p:nvPr/>
        </p:nvGrpSpPr>
        <p:grpSpPr bwMode="auto">
          <a:xfrm>
            <a:off x="5999163" y="1752600"/>
            <a:ext cx="1573212" cy="1828800"/>
            <a:chOff x="3779" y="1104"/>
            <a:chExt cx="991" cy="1152"/>
          </a:xfrm>
        </p:grpSpPr>
        <p:sp>
          <p:nvSpPr>
            <p:cNvPr id="256005" name="Rectangle 5"/>
            <p:cNvSpPr>
              <a:spLocks noChangeArrowheads="1"/>
            </p:cNvSpPr>
            <p:nvPr/>
          </p:nvSpPr>
          <p:spPr bwMode="auto">
            <a:xfrm flipH="1">
              <a:off x="3792" y="1104"/>
              <a:ext cx="960" cy="1104"/>
            </a:xfrm>
            <a:prstGeom prst="rect">
              <a:avLst/>
            </a:prstGeom>
            <a:gradFill rotWithShape="1">
              <a:gsLst>
                <a:gs pos="0">
                  <a:srgbClr val="0000FF"/>
                </a:gs>
                <a:gs pos="100000">
                  <a:srgbClr val="0000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56006" name="Rectangle 6"/>
            <p:cNvSpPr>
              <a:spLocks noChangeArrowheads="1"/>
            </p:cNvSpPr>
            <p:nvPr/>
          </p:nvSpPr>
          <p:spPr bwMode="auto">
            <a:xfrm>
              <a:off x="3792" y="1824"/>
              <a:ext cx="960" cy="288"/>
            </a:xfrm>
            <a:prstGeom prst="rect">
              <a:avLst/>
            </a:prstGeom>
            <a:solidFill>
              <a:srgbClr val="0066FF"/>
            </a:solidFill>
            <a:ln w="9525" algn="ctr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56009" name="Text Box 9"/>
            <p:cNvSpPr txBox="1">
              <a:spLocks noChangeArrowheads="1"/>
            </p:cNvSpPr>
            <p:nvPr/>
          </p:nvSpPr>
          <p:spPr bwMode="auto">
            <a:xfrm>
              <a:off x="3779" y="1824"/>
              <a:ext cx="607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4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Linux</a:t>
              </a:r>
            </a:p>
          </p:txBody>
        </p:sp>
        <p:sp>
          <p:nvSpPr>
            <p:cNvPr id="256013" name="Text Box 13"/>
            <p:cNvSpPr txBox="1">
              <a:spLocks noChangeArrowheads="1"/>
            </p:cNvSpPr>
            <p:nvPr/>
          </p:nvSpPr>
          <p:spPr bwMode="auto">
            <a:xfrm>
              <a:off x="3782" y="2064"/>
              <a:ext cx="988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4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Server Machine A</a:t>
              </a:r>
            </a:p>
          </p:txBody>
        </p:sp>
        <p:sp>
          <p:nvSpPr>
            <p:cNvPr id="256015" name="Line 15"/>
            <p:cNvSpPr>
              <a:spLocks noChangeShapeType="1"/>
            </p:cNvSpPr>
            <p:nvPr/>
          </p:nvSpPr>
          <p:spPr bwMode="auto">
            <a:xfrm rot="16200000" flipH="1">
              <a:off x="4392" y="1752"/>
              <a:ext cx="528" cy="0"/>
            </a:xfrm>
            <a:prstGeom prst="line">
              <a:avLst/>
            </a:prstGeom>
            <a:noFill/>
            <a:ln w="76200">
              <a:solidFill>
                <a:srgbClr val="FFFFFF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sz="1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56044" name="Rectangle 44"/>
            <p:cNvSpPr>
              <a:spLocks noChangeArrowheads="1"/>
            </p:cNvSpPr>
            <p:nvPr/>
          </p:nvSpPr>
          <p:spPr bwMode="auto">
            <a:xfrm>
              <a:off x="3792" y="1200"/>
              <a:ext cx="960" cy="288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56045" name="Text Box 45"/>
            <p:cNvSpPr txBox="1">
              <a:spLocks noChangeArrowheads="1"/>
            </p:cNvSpPr>
            <p:nvPr/>
          </p:nvSpPr>
          <p:spPr bwMode="auto">
            <a:xfrm>
              <a:off x="3792" y="1238"/>
              <a:ext cx="973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 b="1">
                  <a:solidFill>
                    <a:srgbClr val="3333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xroot Server</a:t>
              </a:r>
            </a:p>
          </p:txBody>
        </p:sp>
      </p:grpSp>
      <p:sp>
        <p:nvSpPr>
          <p:cNvPr id="256046" name="Rectangle 46"/>
          <p:cNvSpPr>
            <a:spLocks noChangeArrowheads="1"/>
          </p:cNvSpPr>
          <p:nvPr/>
        </p:nvSpPr>
        <p:spPr bwMode="auto">
          <a:xfrm>
            <a:off x="6019800" y="4343400"/>
            <a:ext cx="1524000" cy="45720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4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56047" name="Text Box 47"/>
          <p:cNvSpPr txBox="1">
            <a:spLocks noChangeArrowheads="1"/>
          </p:cNvSpPr>
          <p:nvPr/>
        </p:nvSpPr>
        <p:spPr bwMode="auto">
          <a:xfrm>
            <a:off x="6019800" y="4403725"/>
            <a:ext cx="154463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b="1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xroot Server</a:t>
            </a:r>
          </a:p>
        </p:txBody>
      </p:sp>
      <p:grpSp>
        <p:nvGrpSpPr>
          <p:cNvPr id="3" name="Group 51"/>
          <p:cNvGrpSpPr>
            <a:grpSpLocks/>
          </p:cNvGrpSpPr>
          <p:nvPr/>
        </p:nvGrpSpPr>
        <p:grpSpPr bwMode="auto">
          <a:xfrm>
            <a:off x="3276600" y="2362200"/>
            <a:ext cx="1573213" cy="1828800"/>
            <a:chOff x="3779" y="1104"/>
            <a:chExt cx="991" cy="1152"/>
          </a:xfrm>
        </p:grpSpPr>
        <p:sp>
          <p:nvSpPr>
            <p:cNvPr id="256052" name="Rectangle 52"/>
            <p:cNvSpPr>
              <a:spLocks noChangeArrowheads="1"/>
            </p:cNvSpPr>
            <p:nvPr/>
          </p:nvSpPr>
          <p:spPr bwMode="auto">
            <a:xfrm flipH="1">
              <a:off x="3792" y="1104"/>
              <a:ext cx="960" cy="1104"/>
            </a:xfrm>
            <a:prstGeom prst="rect">
              <a:avLst/>
            </a:prstGeom>
            <a:gradFill rotWithShape="1">
              <a:gsLst>
                <a:gs pos="0">
                  <a:srgbClr val="0000FF"/>
                </a:gs>
                <a:gs pos="100000">
                  <a:srgbClr val="0000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56053" name="Rectangle 53"/>
            <p:cNvSpPr>
              <a:spLocks noChangeArrowheads="1"/>
            </p:cNvSpPr>
            <p:nvPr/>
          </p:nvSpPr>
          <p:spPr bwMode="auto">
            <a:xfrm>
              <a:off x="3792" y="1824"/>
              <a:ext cx="960" cy="288"/>
            </a:xfrm>
            <a:prstGeom prst="rect">
              <a:avLst/>
            </a:prstGeom>
            <a:solidFill>
              <a:srgbClr val="0066FF"/>
            </a:solidFill>
            <a:ln w="9525" algn="ctr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56054" name="Text Box 54"/>
            <p:cNvSpPr txBox="1">
              <a:spLocks noChangeArrowheads="1"/>
            </p:cNvSpPr>
            <p:nvPr/>
          </p:nvSpPr>
          <p:spPr bwMode="auto">
            <a:xfrm>
              <a:off x="3779" y="1824"/>
              <a:ext cx="607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4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Linux</a:t>
              </a:r>
            </a:p>
          </p:txBody>
        </p:sp>
        <p:sp>
          <p:nvSpPr>
            <p:cNvPr id="256055" name="Text Box 55"/>
            <p:cNvSpPr txBox="1">
              <a:spLocks noChangeArrowheads="1"/>
            </p:cNvSpPr>
            <p:nvPr/>
          </p:nvSpPr>
          <p:spPr bwMode="auto">
            <a:xfrm>
              <a:off x="3782" y="2064"/>
              <a:ext cx="988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4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Server Machine R</a:t>
              </a:r>
            </a:p>
          </p:txBody>
        </p:sp>
        <p:sp>
          <p:nvSpPr>
            <p:cNvPr id="256056" name="Line 56"/>
            <p:cNvSpPr>
              <a:spLocks noChangeShapeType="1"/>
            </p:cNvSpPr>
            <p:nvPr/>
          </p:nvSpPr>
          <p:spPr bwMode="auto">
            <a:xfrm rot="16200000" flipH="1">
              <a:off x="4392" y="1752"/>
              <a:ext cx="528" cy="0"/>
            </a:xfrm>
            <a:prstGeom prst="line">
              <a:avLst/>
            </a:prstGeom>
            <a:noFill/>
            <a:ln w="76200">
              <a:solidFill>
                <a:srgbClr val="FFFFFF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sz="1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56057" name="Rectangle 57"/>
            <p:cNvSpPr>
              <a:spLocks noChangeArrowheads="1"/>
            </p:cNvSpPr>
            <p:nvPr/>
          </p:nvSpPr>
          <p:spPr bwMode="auto">
            <a:xfrm>
              <a:off x="3792" y="1200"/>
              <a:ext cx="960" cy="288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56058" name="Text Box 58"/>
            <p:cNvSpPr txBox="1">
              <a:spLocks noChangeArrowheads="1"/>
            </p:cNvSpPr>
            <p:nvPr/>
          </p:nvSpPr>
          <p:spPr bwMode="auto">
            <a:xfrm>
              <a:off x="3792" y="1238"/>
              <a:ext cx="973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 b="1">
                  <a:solidFill>
                    <a:srgbClr val="3333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xroot Server</a:t>
              </a:r>
            </a:p>
          </p:txBody>
        </p:sp>
      </p:grpSp>
      <p:sp>
        <p:nvSpPr>
          <p:cNvPr id="256059" name="Text Box 59"/>
          <p:cNvSpPr txBox="1">
            <a:spLocks noChangeArrowheads="1"/>
          </p:cNvSpPr>
          <p:nvPr/>
        </p:nvSpPr>
        <p:spPr bwMode="auto">
          <a:xfrm>
            <a:off x="8229600" y="4114800"/>
            <a:ext cx="6096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/foo</a:t>
            </a:r>
          </a:p>
        </p:txBody>
      </p:sp>
      <p:sp>
        <p:nvSpPr>
          <p:cNvPr id="256060" name="Text Box 60"/>
          <p:cNvSpPr txBox="1">
            <a:spLocks noChangeArrowheads="1"/>
          </p:cNvSpPr>
          <p:nvPr/>
        </p:nvSpPr>
        <p:spPr bwMode="auto">
          <a:xfrm>
            <a:off x="3276600" y="3051175"/>
            <a:ext cx="135413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66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Redirector</a:t>
            </a:r>
          </a:p>
        </p:txBody>
      </p:sp>
      <p:grpSp>
        <p:nvGrpSpPr>
          <p:cNvPr id="4" name="Group 83"/>
          <p:cNvGrpSpPr>
            <a:grpSpLocks/>
          </p:cNvGrpSpPr>
          <p:nvPr/>
        </p:nvGrpSpPr>
        <p:grpSpPr bwMode="auto">
          <a:xfrm>
            <a:off x="4800600" y="2590800"/>
            <a:ext cx="1676400" cy="1981200"/>
            <a:chOff x="3024" y="1728"/>
            <a:chExt cx="1056" cy="1248"/>
          </a:xfrm>
        </p:grpSpPr>
        <p:sp>
          <p:nvSpPr>
            <p:cNvPr id="256061" name="Line 61"/>
            <p:cNvSpPr>
              <a:spLocks noChangeShapeType="1"/>
            </p:cNvSpPr>
            <p:nvPr/>
          </p:nvSpPr>
          <p:spPr bwMode="auto">
            <a:xfrm flipV="1">
              <a:off x="3024" y="1728"/>
              <a:ext cx="768" cy="62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sz="1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56062" name="Line 62"/>
            <p:cNvSpPr>
              <a:spLocks noChangeShapeType="1"/>
            </p:cNvSpPr>
            <p:nvPr/>
          </p:nvSpPr>
          <p:spPr bwMode="auto">
            <a:xfrm flipH="1" flipV="1">
              <a:off x="3024" y="2352"/>
              <a:ext cx="768" cy="62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sz="1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</p:txBody>
        </p:sp>
        <p:grpSp>
          <p:nvGrpSpPr>
            <p:cNvPr id="8245" name="Group 82"/>
            <p:cNvGrpSpPr>
              <a:grpSpLocks/>
            </p:cNvGrpSpPr>
            <p:nvPr/>
          </p:nvGrpSpPr>
          <p:grpSpPr bwMode="auto">
            <a:xfrm>
              <a:off x="3168" y="2256"/>
              <a:ext cx="912" cy="288"/>
              <a:chOff x="3168" y="2160"/>
              <a:chExt cx="912" cy="288"/>
            </a:xfrm>
          </p:grpSpPr>
          <p:sp>
            <p:nvSpPr>
              <p:cNvPr id="256065" name="Oval 65"/>
              <p:cNvSpPr>
                <a:spLocks noChangeArrowheads="1"/>
              </p:cNvSpPr>
              <p:nvPr/>
            </p:nvSpPr>
            <p:spPr bwMode="auto">
              <a:xfrm>
                <a:off x="3168" y="2160"/>
                <a:ext cx="192" cy="192"/>
              </a:xfrm>
              <a:prstGeom prst="ellipse">
                <a:avLst/>
              </a:prstGeom>
              <a:noFill/>
              <a:ln w="38100" algn="ctr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256066" name="Text Box 66"/>
              <p:cNvSpPr txBox="1">
                <a:spLocks noChangeArrowheads="1"/>
              </p:cNvSpPr>
              <p:nvPr/>
            </p:nvSpPr>
            <p:spPr bwMode="auto">
              <a:xfrm>
                <a:off x="3178" y="2167"/>
                <a:ext cx="172" cy="19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14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256067" name="Text Box 67"/>
              <p:cNvSpPr txBox="1">
                <a:spLocks noChangeArrowheads="1"/>
              </p:cNvSpPr>
              <p:nvPr/>
            </p:nvSpPr>
            <p:spPr bwMode="auto">
              <a:xfrm>
                <a:off x="3280" y="2256"/>
                <a:ext cx="800" cy="19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14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imes New Roman" pitchFamily="18" charset="0"/>
                  </a:rPr>
                  <a:t>Who has /foo?</a:t>
                </a:r>
              </a:p>
            </p:txBody>
          </p:sp>
        </p:grpSp>
      </p:grpSp>
      <p:sp>
        <p:nvSpPr>
          <p:cNvPr id="256069" name="Line 69"/>
          <p:cNvSpPr>
            <a:spLocks noChangeShapeType="1"/>
          </p:cNvSpPr>
          <p:nvPr/>
        </p:nvSpPr>
        <p:spPr bwMode="auto">
          <a:xfrm flipH="1" flipV="1">
            <a:off x="4800600" y="3886200"/>
            <a:ext cx="1219200" cy="9906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sz="14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6" name="Group 81"/>
          <p:cNvGrpSpPr>
            <a:grpSpLocks/>
          </p:cNvGrpSpPr>
          <p:nvPr/>
        </p:nvGrpSpPr>
        <p:grpSpPr bwMode="auto">
          <a:xfrm>
            <a:off x="5334000" y="4572000"/>
            <a:ext cx="696913" cy="533400"/>
            <a:chOff x="3360" y="2880"/>
            <a:chExt cx="439" cy="336"/>
          </a:xfrm>
        </p:grpSpPr>
        <p:sp>
          <p:nvSpPr>
            <p:cNvPr id="256071" name="Oval 71"/>
            <p:cNvSpPr>
              <a:spLocks noChangeArrowheads="1"/>
            </p:cNvSpPr>
            <p:nvPr/>
          </p:nvSpPr>
          <p:spPr bwMode="auto">
            <a:xfrm>
              <a:off x="3360" y="2880"/>
              <a:ext cx="192" cy="192"/>
            </a:xfrm>
            <a:prstGeom prst="ellipse">
              <a:avLst/>
            </a:prstGeom>
            <a:noFill/>
            <a:ln w="38100" algn="ctr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56072" name="Text Box 72"/>
            <p:cNvSpPr txBox="1">
              <a:spLocks noChangeArrowheads="1"/>
            </p:cNvSpPr>
            <p:nvPr/>
          </p:nvSpPr>
          <p:spPr bwMode="auto">
            <a:xfrm>
              <a:off x="3370" y="2887"/>
              <a:ext cx="172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256073" name="Text Box 73"/>
            <p:cNvSpPr txBox="1">
              <a:spLocks noChangeArrowheads="1"/>
            </p:cNvSpPr>
            <p:nvPr/>
          </p:nvSpPr>
          <p:spPr bwMode="auto">
            <a:xfrm>
              <a:off x="3456" y="3024"/>
              <a:ext cx="343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</a:rPr>
                <a:t>I do!</a:t>
              </a:r>
            </a:p>
          </p:txBody>
        </p:sp>
      </p:grpSp>
      <p:sp>
        <p:nvSpPr>
          <p:cNvPr id="256075" name="Line 75"/>
          <p:cNvSpPr>
            <a:spLocks noChangeShapeType="1"/>
          </p:cNvSpPr>
          <p:nvPr/>
        </p:nvSpPr>
        <p:spPr bwMode="auto">
          <a:xfrm flipH="1">
            <a:off x="2133600" y="3657600"/>
            <a:ext cx="1143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sz="14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56078" name="Line 78"/>
          <p:cNvSpPr>
            <a:spLocks noChangeShapeType="1"/>
          </p:cNvSpPr>
          <p:nvPr/>
        </p:nvSpPr>
        <p:spPr bwMode="auto">
          <a:xfrm>
            <a:off x="2133600" y="3886200"/>
            <a:ext cx="3886200" cy="1676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sz="14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7" name="Group 80"/>
          <p:cNvGrpSpPr>
            <a:grpSpLocks/>
          </p:cNvGrpSpPr>
          <p:nvPr/>
        </p:nvGrpSpPr>
        <p:grpSpPr bwMode="auto">
          <a:xfrm>
            <a:off x="2438400" y="3733800"/>
            <a:ext cx="914400" cy="315913"/>
            <a:chOff x="1536" y="2352"/>
            <a:chExt cx="576" cy="199"/>
          </a:xfrm>
        </p:grpSpPr>
        <p:sp>
          <p:nvSpPr>
            <p:cNvPr id="256076" name="Oval 76"/>
            <p:cNvSpPr>
              <a:spLocks noChangeArrowheads="1"/>
            </p:cNvSpPr>
            <p:nvPr/>
          </p:nvSpPr>
          <p:spPr bwMode="auto">
            <a:xfrm>
              <a:off x="1536" y="2352"/>
              <a:ext cx="192" cy="192"/>
            </a:xfrm>
            <a:prstGeom prst="ellipse">
              <a:avLst/>
            </a:prstGeom>
            <a:noFill/>
            <a:ln w="38100" algn="ctr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56077" name="Text Box 77"/>
            <p:cNvSpPr txBox="1">
              <a:spLocks noChangeArrowheads="1"/>
            </p:cNvSpPr>
            <p:nvPr/>
          </p:nvSpPr>
          <p:spPr bwMode="auto">
            <a:xfrm>
              <a:off x="1556" y="2359"/>
              <a:ext cx="172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256079" name="Text Box 79"/>
            <p:cNvSpPr txBox="1">
              <a:spLocks noChangeArrowheads="1"/>
            </p:cNvSpPr>
            <p:nvPr/>
          </p:nvSpPr>
          <p:spPr bwMode="auto">
            <a:xfrm>
              <a:off x="1712" y="2352"/>
              <a:ext cx="400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</a:rPr>
                <a:t>Try B</a:t>
              </a:r>
            </a:p>
          </p:txBody>
        </p:sp>
      </p:grpSp>
      <p:grpSp>
        <p:nvGrpSpPr>
          <p:cNvPr id="8" name="Group 85"/>
          <p:cNvGrpSpPr>
            <a:grpSpLocks/>
          </p:cNvGrpSpPr>
          <p:nvPr/>
        </p:nvGrpSpPr>
        <p:grpSpPr bwMode="auto">
          <a:xfrm>
            <a:off x="2438400" y="4191000"/>
            <a:ext cx="1189038" cy="533400"/>
            <a:chOff x="1536" y="2640"/>
            <a:chExt cx="749" cy="336"/>
          </a:xfrm>
        </p:grpSpPr>
        <p:sp>
          <p:nvSpPr>
            <p:cNvPr id="256063" name="Oval 63"/>
            <p:cNvSpPr>
              <a:spLocks noChangeArrowheads="1"/>
            </p:cNvSpPr>
            <p:nvPr/>
          </p:nvSpPr>
          <p:spPr bwMode="auto">
            <a:xfrm>
              <a:off x="1536" y="2640"/>
              <a:ext cx="192" cy="192"/>
            </a:xfrm>
            <a:prstGeom prst="ellipse">
              <a:avLst/>
            </a:prstGeom>
            <a:noFill/>
            <a:ln w="38100" algn="ctr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56064" name="Text Box 64"/>
            <p:cNvSpPr txBox="1">
              <a:spLocks noChangeArrowheads="1"/>
            </p:cNvSpPr>
            <p:nvPr/>
          </p:nvSpPr>
          <p:spPr bwMode="auto">
            <a:xfrm>
              <a:off x="1546" y="2647"/>
              <a:ext cx="172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</a:rPr>
                <a:t>4</a:t>
              </a:r>
            </a:p>
          </p:txBody>
        </p:sp>
        <p:sp>
          <p:nvSpPr>
            <p:cNvPr id="256084" name="Text Box 84"/>
            <p:cNvSpPr txBox="1">
              <a:spLocks noChangeArrowheads="1"/>
            </p:cNvSpPr>
            <p:nvPr/>
          </p:nvSpPr>
          <p:spPr bwMode="auto">
            <a:xfrm>
              <a:off x="1536" y="2784"/>
              <a:ext cx="749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</a:rPr>
                <a:t>open(“/foo”);</a:t>
              </a:r>
            </a:p>
          </p:txBody>
        </p:sp>
      </p:grpSp>
      <p:sp>
        <p:nvSpPr>
          <p:cNvPr id="256086" name="Text Box 86"/>
          <p:cNvSpPr txBox="1">
            <a:spLocks noChangeArrowheads="1"/>
          </p:cNvSpPr>
          <p:nvPr/>
        </p:nvSpPr>
        <p:spPr bwMode="auto">
          <a:xfrm>
            <a:off x="196850" y="2003425"/>
            <a:ext cx="2393950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6600"/>
                </a:solidFill>
                <a:latin typeface="Courier New" pitchFamily="49" charset="0"/>
              </a:rPr>
              <a:t>xrdcp root://R//foo /tmp</a:t>
            </a:r>
          </a:p>
        </p:txBody>
      </p:sp>
      <p:sp>
        <p:nvSpPr>
          <p:cNvPr id="256087" name="Text Box 87"/>
          <p:cNvSpPr txBox="1">
            <a:spLocks noChangeArrowheads="1"/>
          </p:cNvSpPr>
          <p:nvPr/>
        </p:nvSpPr>
        <p:spPr bwMode="auto">
          <a:xfrm>
            <a:off x="300038" y="4876800"/>
            <a:ext cx="3978275" cy="13239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The </a:t>
            </a:r>
            <a:r>
              <a:rPr lang="en-US" sz="2000" b="1" dirty="0" err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xrootd</a:t>
            </a:r>
            <a:r>
              <a:rPr lang="en-US" sz="20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 system does all of these</a:t>
            </a:r>
          </a:p>
          <a:p>
            <a:pPr algn="ctr">
              <a:defRPr/>
            </a:pPr>
            <a:r>
              <a:rPr lang="en-US" sz="20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steps automatically </a:t>
            </a:r>
          </a:p>
          <a:p>
            <a:pPr algn="ctr">
              <a:defRPr/>
            </a:pPr>
            <a:r>
              <a:rPr lang="en-US" sz="20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without application (user)</a:t>
            </a:r>
          </a:p>
          <a:p>
            <a:pPr algn="ctr">
              <a:defRPr/>
            </a:pPr>
            <a:r>
              <a:rPr lang="en-US" sz="2000" b="1" dirty="0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intervention!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56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25608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25608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25608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47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560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56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56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2560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560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560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1000"/>
                                        <p:tgtEl>
                                          <p:spTgt spid="2560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1000"/>
                                        <p:tgtEl>
                                          <p:spTgt spid="256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xit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63" dur="1000"/>
                                        <p:tgtEl>
                                          <p:spTgt spid="25603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6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7" dur="1000"/>
                                        <p:tgtEl>
                                          <p:spTgt spid="256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1000"/>
                                        <p:tgtEl>
                                          <p:spTgt spid="256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000"/>
                            </p:stCondLst>
                            <p:childTnLst>
                              <p:par>
                                <p:cTn id="80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2" dur="100"/>
                                        <p:tgtEl>
                                          <p:spTgt spid="2560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3" dur="100"/>
                                        <p:tgtEl>
                                          <p:spTgt spid="2560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4" dur="100"/>
                                        <p:tgtEl>
                                          <p:spTgt spid="2560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0" grpId="0"/>
      <p:bldP spid="256059" grpId="0"/>
      <p:bldP spid="256060" grpId="0"/>
      <p:bldP spid="256086" grpId="0"/>
      <p:bldP spid="25608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52837DA8-96E8-4D00-8472-4BF0A0CC8E95}" type="slidenum">
              <a:rPr lang="en-US"/>
              <a:pPr>
                <a:defRPr/>
              </a:pPr>
              <a:t>7</a:t>
            </a:fld>
            <a:endParaRPr lang="en-US"/>
          </a:p>
        </p:txBody>
      </p:sp>
      <p:sp>
        <p:nvSpPr>
          <p:cNvPr id="2" name="Title 1" descr="Large confetti"/>
          <p:cNvSpPr>
            <a:spLocks noGrp="1"/>
          </p:cNvSpPr>
          <p:nvPr>
            <p:ph type="title" idx="4294967295"/>
          </p:nvPr>
        </p:nvSpPr>
        <p:spPr>
          <a:xfrm>
            <a:off x="533400" y="284163"/>
            <a:ext cx="84582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sz="4000" b="1" dirty="0">
                <a:solidFill>
                  <a:schemeClr val="bg2">
                    <a:lumMod val="50000"/>
                  </a:schemeClr>
                </a:solidFill>
              </a:rPr>
              <a:t>Corresponding Configuration File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547813" y="1905000"/>
            <a:ext cx="5386387" cy="41862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1400" b="1" dirty="0">
                <a:effectLst>
                  <a:outerShdw blurRad="38100" dist="38100" dir="2700000" algn="tl">
                    <a:srgbClr val="000000"/>
                  </a:outerShdw>
                </a:effectLst>
                <a:latin typeface="Courier New" pitchFamily="49" charset="0"/>
              </a:rPr>
              <a:t># </a:t>
            </a:r>
            <a:r>
              <a:rPr lang="en-US" sz="1400" b="1" dirty="0">
                <a:latin typeface="Courier New" pitchFamily="49" charset="0"/>
              </a:rPr>
              <a:t>General section that applies to all servers</a:t>
            </a:r>
          </a:p>
          <a:p>
            <a:pPr>
              <a:defRPr/>
            </a:pPr>
            <a:r>
              <a:rPr lang="en-US" sz="1400" b="1" dirty="0">
                <a:latin typeface="Courier New" pitchFamily="49" charset="0"/>
              </a:rPr>
              <a:t>#</a:t>
            </a:r>
          </a:p>
          <a:p>
            <a:pPr>
              <a:defRPr/>
            </a:pPr>
            <a:r>
              <a:rPr lang="en-US" sz="1400" b="1" dirty="0" err="1">
                <a:latin typeface="Courier New" pitchFamily="49" charset="0"/>
              </a:rPr>
              <a:t>all.export</a:t>
            </a:r>
            <a:r>
              <a:rPr lang="en-US" sz="1400" b="1" dirty="0">
                <a:latin typeface="Courier New" pitchFamily="49" charset="0"/>
              </a:rPr>
              <a:t> /atlas</a:t>
            </a:r>
          </a:p>
          <a:p>
            <a:pPr>
              <a:defRPr/>
            </a:pPr>
            <a:endParaRPr lang="en-US" sz="1400" b="1" dirty="0">
              <a:latin typeface="Courier New" pitchFamily="49" charset="0"/>
            </a:endParaRPr>
          </a:p>
          <a:p>
            <a:pPr>
              <a:defRPr/>
            </a:pPr>
            <a:r>
              <a:rPr lang="en-US" sz="1400" b="1" dirty="0">
                <a:latin typeface="Courier New" pitchFamily="49" charset="0"/>
              </a:rPr>
              <a:t>if redirector.slac.stanford.edu</a:t>
            </a:r>
          </a:p>
          <a:p>
            <a:pPr>
              <a:defRPr/>
            </a:pPr>
            <a:r>
              <a:rPr lang="en-US" sz="1400" b="1" dirty="0" err="1">
                <a:latin typeface="Courier New" pitchFamily="49" charset="0"/>
              </a:rPr>
              <a:t>all.role</a:t>
            </a:r>
            <a:r>
              <a:rPr lang="en-US" sz="1400" b="1" dirty="0">
                <a:latin typeface="Courier New" pitchFamily="49" charset="0"/>
              </a:rPr>
              <a:t> manager</a:t>
            </a:r>
          </a:p>
          <a:p>
            <a:pPr>
              <a:defRPr/>
            </a:pPr>
            <a:r>
              <a:rPr lang="en-US" sz="1400" b="1" dirty="0">
                <a:latin typeface="Courier New" pitchFamily="49" charset="0"/>
              </a:rPr>
              <a:t>else</a:t>
            </a:r>
          </a:p>
          <a:p>
            <a:pPr>
              <a:defRPr/>
            </a:pPr>
            <a:r>
              <a:rPr lang="en-US" sz="1400" b="1" dirty="0" err="1">
                <a:latin typeface="Courier New" pitchFamily="49" charset="0"/>
              </a:rPr>
              <a:t>all.role</a:t>
            </a:r>
            <a:r>
              <a:rPr lang="en-US" sz="1400" b="1" dirty="0">
                <a:latin typeface="Courier New" pitchFamily="49" charset="0"/>
              </a:rPr>
              <a:t> server</a:t>
            </a:r>
          </a:p>
          <a:p>
            <a:pPr>
              <a:defRPr/>
            </a:pPr>
            <a:r>
              <a:rPr lang="en-US" sz="1400" b="1" dirty="0" err="1">
                <a:latin typeface="Courier New" pitchFamily="49" charset="0"/>
              </a:rPr>
              <a:t>fi</a:t>
            </a:r>
            <a:endParaRPr lang="en-US" sz="1400" b="1" dirty="0">
              <a:latin typeface="Courier New" pitchFamily="49" charset="0"/>
            </a:endParaRPr>
          </a:p>
          <a:p>
            <a:pPr>
              <a:defRPr/>
            </a:pPr>
            <a:r>
              <a:rPr lang="en-US" sz="1400" b="1" dirty="0" err="1">
                <a:latin typeface="Courier New" pitchFamily="49" charset="0"/>
              </a:rPr>
              <a:t>all.manager</a:t>
            </a:r>
            <a:r>
              <a:rPr lang="en-US" sz="1400" b="1" dirty="0">
                <a:latin typeface="Courier New" pitchFamily="49" charset="0"/>
              </a:rPr>
              <a:t> redirector.slac.stanford.edu 3121</a:t>
            </a:r>
          </a:p>
          <a:p>
            <a:pPr>
              <a:defRPr/>
            </a:pPr>
            <a:endParaRPr lang="en-US" sz="1400" b="1" dirty="0">
              <a:latin typeface="Courier New" pitchFamily="49" charset="0"/>
            </a:endParaRPr>
          </a:p>
          <a:p>
            <a:pPr>
              <a:defRPr/>
            </a:pPr>
            <a:r>
              <a:rPr lang="en-US" sz="1400" b="1" dirty="0">
                <a:latin typeface="Courier New" pitchFamily="49" charset="0"/>
              </a:rPr>
              <a:t># Cluster management specific configuration</a:t>
            </a:r>
          </a:p>
          <a:p>
            <a:pPr>
              <a:defRPr/>
            </a:pPr>
            <a:r>
              <a:rPr lang="en-US" sz="1400" b="1" dirty="0">
                <a:latin typeface="Courier New" pitchFamily="49" charset="0"/>
              </a:rPr>
              <a:t>#</a:t>
            </a:r>
          </a:p>
          <a:p>
            <a:pPr>
              <a:defRPr/>
            </a:pPr>
            <a:r>
              <a:rPr lang="en-US" sz="1400" b="1" dirty="0" err="1">
                <a:latin typeface="Courier New" pitchFamily="49" charset="0"/>
              </a:rPr>
              <a:t>cms.allow</a:t>
            </a:r>
            <a:r>
              <a:rPr lang="en-US" sz="1400" b="1" dirty="0">
                <a:latin typeface="Courier New" pitchFamily="49" charset="0"/>
              </a:rPr>
              <a:t> *.</a:t>
            </a:r>
            <a:r>
              <a:rPr lang="en-US" sz="1400" b="1" dirty="0" err="1">
                <a:latin typeface="Courier New" pitchFamily="49" charset="0"/>
              </a:rPr>
              <a:t>slac.stanford.edu</a:t>
            </a:r>
            <a:endParaRPr lang="en-US" sz="1400" b="1" dirty="0">
              <a:latin typeface="Courier New" pitchFamily="49" charset="0"/>
            </a:endParaRPr>
          </a:p>
          <a:p>
            <a:pPr>
              <a:defRPr/>
            </a:pPr>
            <a:endParaRPr lang="en-US" sz="1400" b="1" dirty="0">
              <a:latin typeface="Courier New" pitchFamily="49" charset="0"/>
            </a:endParaRPr>
          </a:p>
          <a:p>
            <a:pPr>
              <a:defRPr/>
            </a:pPr>
            <a:r>
              <a:rPr lang="en-US" sz="1400" b="1" dirty="0">
                <a:latin typeface="Courier New" pitchFamily="49" charset="0"/>
              </a:rPr>
              <a:t># xrootd specific configuration</a:t>
            </a:r>
          </a:p>
          <a:p>
            <a:pPr>
              <a:defRPr/>
            </a:pPr>
            <a:r>
              <a:rPr lang="en-US" sz="1400" b="1" dirty="0">
                <a:latin typeface="Courier New" pitchFamily="49" charset="0"/>
              </a:rPr>
              <a:t>#</a:t>
            </a:r>
          </a:p>
          <a:p>
            <a:pPr>
              <a:defRPr/>
            </a:pPr>
            <a:r>
              <a:rPr lang="en-US" sz="1400" b="1" dirty="0" err="1">
                <a:latin typeface="Courier New" pitchFamily="49" charset="0"/>
              </a:rPr>
              <a:t>xrootd.fslib</a:t>
            </a:r>
            <a:r>
              <a:rPr lang="en-US" sz="1400" b="1" dirty="0">
                <a:latin typeface="Courier New" pitchFamily="49" charset="0"/>
              </a:rPr>
              <a:t> /opt/xrootd/prod/lib/</a:t>
            </a:r>
            <a:r>
              <a:rPr lang="en-US" sz="1400" b="1" dirty="0" err="1">
                <a:latin typeface="Courier New" pitchFamily="49" charset="0"/>
              </a:rPr>
              <a:t>libXrdOfs.so</a:t>
            </a:r>
            <a:endParaRPr lang="en-US" sz="1400" b="1" dirty="0">
              <a:latin typeface="Courier New" pitchFamily="49" charset="0"/>
            </a:endParaRPr>
          </a:p>
          <a:p>
            <a:pPr>
              <a:defRPr/>
            </a:pPr>
            <a:r>
              <a:rPr lang="en-US" sz="1400" b="1" dirty="0" err="1">
                <a:latin typeface="Courier New" pitchFamily="49" charset="0"/>
              </a:rPr>
              <a:t>xrootd.port</a:t>
            </a:r>
            <a:r>
              <a:rPr lang="en-US" sz="1400" b="1" dirty="0">
                <a:latin typeface="Courier New" pitchFamily="49" charset="0"/>
              </a:rPr>
              <a:t> 1094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4F218DDD-573F-43DC-869A-F931E5D06D9B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257026" name="Rectangle 2" descr="Large confetti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284163"/>
            <a:ext cx="80010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b="1" dirty="0">
                <a:solidFill>
                  <a:schemeClr val="tx2">
                    <a:lumMod val="50000"/>
                  </a:schemeClr>
                </a:solidFill>
              </a:rPr>
              <a:t>File Discovery </a:t>
            </a:r>
            <a:r>
              <a:rPr lang="en-US" b="1" dirty="0" smtClean="0">
                <a:solidFill>
                  <a:schemeClr val="tx2">
                    <a:lumMod val="50000"/>
                  </a:schemeClr>
                </a:solidFill>
              </a:rPr>
              <a:t>Considerations</a:t>
            </a:r>
            <a:endParaRPr lang="en-US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570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905000"/>
            <a:ext cx="8229600" cy="4343400"/>
          </a:xfrm>
        </p:spPr>
        <p:txBody>
          <a:bodyPr/>
          <a:lstStyle/>
          <a:p>
            <a:pPr eaLnBrk="1" hangingPunct="1">
              <a:defRPr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The redirector does not have a catalog of files</a:t>
            </a:r>
          </a:p>
          <a:p>
            <a:pPr lvl="1" eaLnBrk="1" hangingPunct="1">
              <a:defRPr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It always asks each server, and</a:t>
            </a:r>
          </a:p>
          <a:p>
            <a:pPr lvl="1" eaLnBrk="1" hangingPunct="1">
              <a:defRPr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Caches the answers in memory for a “while”</a:t>
            </a:r>
          </a:p>
          <a:p>
            <a:pPr lvl="2" eaLnBrk="1" hangingPunct="1">
              <a:defRPr/>
            </a:pPr>
            <a:r>
              <a:rPr lang="en-US" sz="2000" dirty="0">
                <a:solidFill>
                  <a:schemeClr val="tx2">
                    <a:lumMod val="50000"/>
                  </a:schemeClr>
                </a:solidFill>
              </a:rPr>
              <a:t>So, it won’t ask again when asked about a past lookup</a:t>
            </a:r>
          </a:p>
          <a:p>
            <a:pPr eaLnBrk="1" hangingPunct="1">
              <a:defRPr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Allows real-time configuration changes</a:t>
            </a:r>
          </a:p>
          <a:p>
            <a:pPr lvl="1" eaLnBrk="1" hangingPunct="1">
              <a:defRPr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Clients never see the disruption</a:t>
            </a:r>
          </a:p>
          <a:p>
            <a:pPr eaLnBrk="1" hangingPunct="1">
              <a:defRPr/>
            </a:pPr>
            <a:r>
              <a:rPr lang="en-US" sz="2800" dirty="0">
                <a:solidFill>
                  <a:schemeClr val="tx2">
                    <a:lumMod val="50000"/>
                  </a:schemeClr>
                </a:solidFill>
              </a:rPr>
              <a:t>Does have some side-effects</a:t>
            </a:r>
          </a:p>
          <a:p>
            <a:pPr lvl="1" eaLnBrk="1" hangingPunct="1">
              <a:defRPr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The lookup takes less than a millisecond when files exist</a:t>
            </a:r>
          </a:p>
          <a:p>
            <a:pPr lvl="1" eaLnBrk="1" hangingPunct="1">
              <a:defRPr/>
            </a:pP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Much longer when a requested file does not </a:t>
            </a:r>
            <a:r>
              <a:rPr lang="en-US" sz="2400" dirty="0">
                <a:solidFill>
                  <a:srgbClr val="000000"/>
                </a:solidFill>
                <a:hlinkClick r:id="rId2" action="ppaction://hlinksldjump"/>
              </a:rPr>
              <a:t>exist!</a:t>
            </a:r>
            <a:endParaRPr lang="en-US" sz="2400" dirty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fld id="{222EAA6A-9A59-4937-B40E-EC30D86E34F3}" type="slidenum">
              <a:rPr lang="en-US"/>
              <a:pPr>
                <a:defRPr/>
              </a:pPr>
              <a:t>9</a:t>
            </a:fld>
            <a:endParaRPr lang="en-US"/>
          </a:p>
        </p:txBody>
      </p:sp>
      <p:sp>
        <p:nvSpPr>
          <p:cNvPr id="258115" name="Oval 67"/>
          <p:cNvSpPr>
            <a:spLocks noChangeArrowheads="1"/>
          </p:cNvSpPr>
          <p:nvPr/>
        </p:nvSpPr>
        <p:spPr bwMode="auto">
          <a:xfrm>
            <a:off x="3124200" y="4419600"/>
            <a:ext cx="1828800" cy="1828800"/>
          </a:xfrm>
          <a:prstGeom prst="ellipse">
            <a:avLst/>
          </a:prstGeom>
          <a:gradFill rotWithShape="1">
            <a:gsLst>
              <a:gs pos="0">
                <a:srgbClr val="FFFFCC">
                  <a:alpha val="74001"/>
                </a:srgbClr>
              </a:gs>
              <a:gs pos="100000">
                <a:srgbClr val="CCFFCC">
                  <a:alpha val="49001"/>
                </a:srgbClr>
              </a:gs>
            </a:gsLst>
            <a:path path="shape">
              <a:fillToRect l="50000" t="50000" r="50000" b="50000"/>
            </a:path>
          </a:gradFill>
          <a:ln w="38100" algn="ctr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4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11269" name="Rectangle 2" descr="Large confetti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284163"/>
            <a:ext cx="8382000" cy="1143000"/>
          </a:xfrm>
        </p:spPr>
        <p:txBody>
          <a:bodyPr/>
          <a:lstStyle/>
          <a:p>
            <a:pPr eaLnBrk="1" hangingPunct="1"/>
            <a:r>
              <a:rPr lang="en-US" b="1" smtClean="0"/>
              <a:t>Handling Missing Files</a:t>
            </a:r>
          </a:p>
        </p:txBody>
      </p:sp>
      <p:sp>
        <p:nvSpPr>
          <p:cNvPr id="258051" name="AutoShape 3"/>
          <p:cNvSpPr>
            <a:spLocks noChangeArrowheads="1"/>
          </p:cNvSpPr>
          <p:nvPr/>
        </p:nvSpPr>
        <p:spPr bwMode="auto">
          <a:xfrm>
            <a:off x="8153400" y="1676400"/>
            <a:ext cx="685800" cy="838200"/>
          </a:xfrm>
          <a:prstGeom prst="flowChartMagneticDisk">
            <a:avLst/>
          </a:prstGeom>
          <a:gradFill rotWithShape="1">
            <a:gsLst>
              <a:gs pos="0">
                <a:srgbClr val="FF9900"/>
              </a:gs>
              <a:gs pos="100000">
                <a:srgbClr val="FF99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4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58052" name="Line 4"/>
          <p:cNvSpPr>
            <a:spLocks noChangeShapeType="1"/>
          </p:cNvSpPr>
          <p:nvPr/>
        </p:nvSpPr>
        <p:spPr bwMode="auto">
          <a:xfrm flipH="1">
            <a:off x="7543800" y="2133600"/>
            <a:ext cx="609600" cy="0"/>
          </a:xfrm>
          <a:prstGeom prst="line">
            <a:avLst/>
          </a:prstGeom>
          <a:noFill/>
          <a:ln w="76200">
            <a:solidFill>
              <a:srgbClr val="80808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sz="14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58053" name="Text Box 5"/>
          <p:cNvSpPr txBox="1">
            <a:spLocks noChangeArrowheads="1"/>
          </p:cNvSpPr>
          <p:nvPr/>
        </p:nvSpPr>
        <p:spPr bwMode="auto">
          <a:xfrm>
            <a:off x="8229600" y="1905000"/>
            <a:ext cx="549275" cy="517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Data</a:t>
            </a:r>
          </a:p>
          <a:p>
            <a:pPr algn="ctr">
              <a:defRPr/>
            </a:pPr>
            <a:r>
              <a:rPr lang="en-US" sz="1400" b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Files</a:t>
            </a:r>
          </a:p>
        </p:txBody>
      </p:sp>
      <p:sp>
        <p:nvSpPr>
          <p:cNvPr id="258054" name="Rectangle 6"/>
          <p:cNvSpPr>
            <a:spLocks noChangeArrowheads="1"/>
          </p:cNvSpPr>
          <p:nvPr/>
        </p:nvSpPr>
        <p:spPr bwMode="auto">
          <a:xfrm flipH="1">
            <a:off x="609600" y="2286000"/>
            <a:ext cx="1524000" cy="1752600"/>
          </a:xfrm>
          <a:prstGeom prst="rect">
            <a:avLst/>
          </a:prstGeom>
          <a:gradFill rotWithShape="1">
            <a:gsLst>
              <a:gs pos="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4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58055" name="Rectangle 7"/>
          <p:cNvSpPr>
            <a:spLocks noChangeArrowheads="1"/>
          </p:cNvSpPr>
          <p:nvPr/>
        </p:nvSpPr>
        <p:spPr bwMode="auto">
          <a:xfrm>
            <a:off x="609600" y="3429000"/>
            <a:ext cx="1524000" cy="457200"/>
          </a:xfrm>
          <a:prstGeom prst="rect">
            <a:avLst/>
          </a:prstGeom>
          <a:solidFill>
            <a:srgbClr val="0066FF"/>
          </a:solidFill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4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58056" name="Rectangle 8"/>
          <p:cNvSpPr>
            <a:spLocks noChangeArrowheads="1"/>
          </p:cNvSpPr>
          <p:nvPr/>
        </p:nvSpPr>
        <p:spPr bwMode="auto">
          <a:xfrm>
            <a:off x="609600" y="2438400"/>
            <a:ext cx="1524000" cy="45720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4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58057" name="Text Box 9"/>
          <p:cNvSpPr txBox="1">
            <a:spLocks noChangeArrowheads="1"/>
          </p:cNvSpPr>
          <p:nvPr/>
        </p:nvSpPr>
        <p:spPr bwMode="auto">
          <a:xfrm>
            <a:off x="654050" y="2498725"/>
            <a:ext cx="1452563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b="1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Application</a:t>
            </a:r>
          </a:p>
        </p:txBody>
      </p:sp>
      <p:sp>
        <p:nvSpPr>
          <p:cNvPr id="258058" name="Text Box 10"/>
          <p:cNvSpPr txBox="1">
            <a:spLocks noChangeArrowheads="1"/>
          </p:cNvSpPr>
          <p:nvPr/>
        </p:nvSpPr>
        <p:spPr bwMode="auto">
          <a:xfrm>
            <a:off x="588963" y="3429000"/>
            <a:ext cx="9636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Linux</a:t>
            </a:r>
          </a:p>
        </p:txBody>
      </p:sp>
      <p:sp>
        <p:nvSpPr>
          <p:cNvPr id="258059" name="Text Box 11"/>
          <p:cNvSpPr txBox="1">
            <a:spLocks noChangeArrowheads="1"/>
          </p:cNvSpPr>
          <p:nvPr/>
        </p:nvSpPr>
        <p:spPr bwMode="auto">
          <a:xfrm>
            <a:off x="685800" y="3810000"/>
            <a:ext cx="1354138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Client Machine</a:t>
            </a:r>
          </a:p>
        </p:txBody>
      </p:sp>
      <p:sp>
        <p:nvSpPr>
          <p:cNvPr id="258060" name="Rectangle 12"/>
          <p:cNvSpPr>
            <a:spLocks noChangeArrowheads="1"/>
          </p:cNvSpPr>
          <p:nvPr/>
        </p:nvSpPr>
        <p:spPr bwMode="auto">
          <a:xfrm flipH="1">
            <a:off x="6019800" y="4191000"/>
            <a:ext cx="1524000" cy="1752600"/>
          </a:xfrm>
          <a:prstGeom prst="rect">
            <a:avLst/>
          </a:prstGeom>
          <a:gradFill rotWithShape="1">
            <a:gsLst>
              <a:gs pos="0">
                <a:srgbClr val="0000FF"/>
              </a:gs>
              <a:gs pos="100000">
                <a:srgbClr val="0000FF">
                  <a:gamma/>
                  <a:shade val="46275"/>
                  <a:invGamma/>
                </a:srgbClr>
              </a:gs>
            </a:gsLst>
            <a:lin ang="5400000" scaled="1"/>
          </a:gra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4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58061" name="Rectangle 13"/>
          <p:cNvSpPr>
            <a:spLocks noChangeArrowheads="1"/>
          </p:cNvSpPr>
          <p:nvPr/>
        </p:nvSpPr>
        <p:spPr bwMode="auto">
          <a:xfrm>
            <a:off x="6019800" y="5334000"/>
            <a:ext cx="1524000" cy="457200"/>
          </a:xfrm>
          <a:prstGeom prst="rect">
            <a:avLst/>
          </a:prstGeom>
          <a:solidFill>
            <a:srgbClr val="0066FF"/>
          </a:solidFill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4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58062" name="AutoShape 14"/>
          <p:cNvSpPr>
            <a:spLocks noChangeArrowheads="1"/>
          </p:cNvSpPr>
          <p:nvPr/>
        </p:nvSpPr>
        <p:spPr bwMode="auto">
          <a:xfrm>
            <a:off x="8153400" y="4114800"/>
            <a:ext cx="685800" cy="838200"/>
          </a:xfrm>
          <a:prstGeom prst="flowChartMagneticDisk">
            <a:avLst/>
          </a:prstGeom>
          <a:gradFill rotWithShape="1">
            <a:gsLst>
              <a:gs pos="0">
                <a:srgbClr val="FF9900"/>
              </a:gs>
              <a:gs pos="100000">
                <a:srgbClr val="FF9900">
                  <a:gamma/>
                  <a:shade val="46275"/>
                  <a:invGamma/>
                </a:srgbClr>
              </a:gs>
            </a:gsLst>
            <a:lin ang="5400000" scaled="1"/>
          </a:gra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4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58063" name="Line 15"/>
          <p:cNvSpPr>
            <a:spLocks noChangeShapeType="1"/>
          </p:cNvSpPr>
          <p:nvPr/>
        </p:nvSpPr>
        <p:spPr bwMode="auto">
          <a:xfrm flipH="1">
            <a:off x="7543800" y="4572000"/>
            <a:ext cx="609600" cy="0"/>
          </a:xfrm>
          <a:prstGeom prst="line">
            <a:avLst/>
          </a:prstGeom>
          <a:noFill/>
          <a:ln w="76200">
            <a:solidFill>
              <a:srgbClr val="808080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sz="14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58064" name="Text Box 16"/>
          <p:cNvSpPr txBox="1">
            <a:spLocks noChangeArrowheads="1"/>
          </p:cNvSpPr>
          <p:nvPr/>
        </p:nvSpPr>
        <p:spPr bwMode="auto">
          <a:xfrm>
            <a:off x="5999163" y="5334000"/>
            <a:ext cx="963612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b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Linux</a:t>
            </a:r>
          </a:p>
        </p:txBody>
      </p:sp>
      <p:sp>
        <p:nvSpPr>
          <p:cNvPr id="258065" name="Text Box 17"/>
          <p:cNvSpPr txBox="1">
            <a:spLocks noChangeArrowheads="1"/>
          </p:cNvSpPr>
          <p:nvPr/>
        </p:nvSpPr>
        <p:spPr bwMode="auto">
          <a:xfrm>
            <a:off x="6008688" y="5715000"/>
            <a:ext cx="1558925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Server Machine B</a:t>
            </a:r>
          </a:p>
        </p:txBody>
      </p:sp>
      <p:sp>
        <p:nvSpPr>
          <p:cNvPr id="258066" name="Text Box 18"/>
          <p:cNvSpPr txBox="1">
            <a:spLocks noChangeArrowheads="1"/>
          </p:cNvSpPr>
          <p:nvPr/>
        </p:nvSpPr>
        <p:spPr bwMode="auto">
          <a:xfrm>
            <a:off x="8229600" y="4343400"/>
            <a:ext cx="549275" cy="51752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Data</a:t>
            </a:r>
          </a:p>
          <a:p>
            <a:pPr algn="ctr">
              <a:defRPr/>
            </a:pPr>
            <a:r>
              <a:rPr lang="en-US" sz="1400" b="1">
                <a:solidFill>
                  <a:srgbClr val="33CC33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Files</a:t>
            </a:r>
          </a:p>
        </p:txBody>
      </p:sp>
      <p:sp>
        <p:nvSpPr>
          <p:cNvPr id="258067" name="Line 19"/>
          <p:cNvSpPr>
            <a:spLocks noChangeShapeType="1"/>
          </p:cNvSpPr>
          <p:nvPr/>
        </p:nvSpPr>
        <p:spPr bwMode="auto">
          <a:xfrm rot="16200000" flipH="1">
            <a:off x="6972300" y="5219700"/>
            <a:ext cx="838200" cy="0"/>
          </a:xfrm>
          <a:prstGeom prst="line">
            <a:avLst/>
          </a:prstGeom>
          <a:noFill/>
          <a:ln w="76200">
            <a:solidFill>
              <a:srgbClr val="FFFFFF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sz="14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58068" name="Line 20"/>
          <p:cNvSpPr>
            <a:spLocks noChangeShapeType="1"/>
          </p:cNvSpPr>
          <p:nvPr/>
        </p:nvSpPr>
        <p:spPr bwMode="auto">
          <a:xfrm flipH="1">
            <a:off x="2133600" y="3657600"/>
            <a:ext cx="1143000" cy="0"/>
          </a:xfrm>
          <a:prstGeom prst="line">
            <a:avLst/>
          </a:prstGeom>
          <a:noFill/>
          <a:ln w="76200">
            <a:solidFill>
              <a:srgbClr val="808080"/>
            </a:solidFill>
            <a:round/>
            <a:headEnd type="triangle" w="med" len="med"/>
            <a:tailEnd/>
          </a:ln>
          <a:effectLst/>
        </p:spPr>
        <p:txBody>
          <a:bodyPr/>
          <a:lstStyle/>
          <a:p>
            <a:pPr algn="ctr">
              <a:defRPr/>
            </a:pPr>
            <a:endParaRPr lang="en-US" sz="14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58069" name="Text Box 21"/>
          <p:cNvSpPr txBox="1">
            <a:spLocks noChangeArrowheads="1"/>
          </p:cNvSpPr>
          <p:nvPr/>
        </p:nvSpPr>
        <p:spPr bwMode="auto">
          <a:xfrm>
            <a:off x="2087563" y="3276600"/>
            <a:ext cx="1189037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open(“/foo”);</a:t>
            </a:r>
          </a:p>
        </p:txBody>
      </p:sp>
      <p:sp>
        <p:nvSpPr>
          <p:cNvPr id="258070" name="Rectangle 22"/>
          <p:cNvSpPr>
            <a:spLocks noChangeArrowheads="1"/>
          </p:cNvSpPr>
          <p:nvPr/>
        </p:nvSpPr>
        <p:spPr bwMode="auto">
          <a:xfrm>
            <a:off x="609600" y="2895600"/>
            <a:ext cx="1524000" cy="45720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prstDash val="dash"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4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58071" name="Text Box 23"/>
          <p:cNvSpPr txBox="1">
            <a:spLocks noChangeArrowheads="1"/>
          </p:cNvSpPr>
          <p:nvPr/>
        </p:nvSpPr>
        <p:spPr bwMode="auto">
          <a:xfrm>
            <a:off x="533400" y="2955925"/>
            <a:ext cx="148748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xroot Client</a:t>
            </a:r>
          </a:p>
        </p:txBody>
      </p:sp>
      <p:sp>
        <p:nvSpPr>
          <p:cNvPr id="258072" name="Line 24"/>
          <p:cNvSpPr>
            <a:spLocks noChangeShapeType="1"/>
          </p:cNvSpPr>
          <p:nvPr/>
        </p:nvSpPr>
        <p:spPr bwMode="auto">
          <a:xfrm rot="16200000" flipH="1">
            <a:off x="1676400" y="3429000"/>
            <a:ext cx="609600" cy="0"/>
          </a:xfrm>
          <a:prstGeom prst="line">
            <a:avLst/>
          </a:prstGeom>
          <a:noFill/>
          <a:ln w="76200">
            <a:solidFill>
              <a:schemeClr val="bg1"/>
            </a:solidFill>
            <a:round/>
            <a:headEnd type="triangle" w="med" len="med"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sz="14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11292" name="Group 25"/>
          <p:cNvGrpSpPr>
            <a:grpSpLocks/>
          </p:cNvGrpSpPr>
          <p:nvPr/>
        </p:nvGrpSpPr>
        <p:grpSpPr bwMode="auto">
          <a:xfrm>
            <a:off x="5999163" y="1752600"/>
            <a:ext cx="1573212" cy="1828800"/>
            <a:chOff x="3779" y="1104"/>
            <a:chExt cx="991" cy="1152"/>
          </a:xfrm>
        </p:grpSpPr>
        <p:sp>
          <p:nvSpPr>
            <p:cNvPr id="258074" name="Rectangle 26"/>
            <p:cNvSpPr>
              <a:spLocks noChangeArrowheads="1"/>
            </p:cNvSpPr>
            <p:nvPr/>
          </p:nvSpPr>
          <p:spPr bwMode="auto">
            <a:xfrm flipH="1">
              <a:off x="3792" y="1104"/>
              <a:ext cx="960" cy="1104"/>
            </a:xfrm>
            <a:prstGeom prst="rect">
              <a:avLst/>
            </a:prstGeom>
            <a:gradFill rotWithShape="1">
              <a:gsLst>
                <a:gs pos="0">
                  <a:srgbClr val="0000FF"/>
                </a:gs>
                <a:gs pos="100000">
                  <a:srgbClr val="0000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58075" name="Rectangle 27"/>
            <p:cNvSpPr>
              <a:spLocks noChangeArrowheads="1"/>
            </p:cNvSpPr>
            <p:nvPr/>
          </p:nvSpPr>
          <p:spPr bwMode="auto">
            <a:xfrm>
              <a:off x="3792" y="1824"/>
              <a:ext cx="960" cy="288"/>
            </a:xfrm>
            <a:prstGeom prst="rect">
              <a:avLst/>
            </a:prstGeom>
            <a:solidFill>
              <a:srgbClr val="0066FF"/>
            </a:solidFill>
            <a:ln w="9525" algn="ctr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58076" name="Text Box 28"/>
            <p:cNvSpPr txBox="1">
              <a:spLocks noChangeArrowheads="1"/>
            </p:cNvSpPr>
            <p:nvPr/>
          </p:nvSpPr>
          <p:spPr bwMode="auto">
            <a:xfrm>
              <a:off x="3779" y="1824"/>
              <a:ext cx="607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4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Linux</a:t>
              </a:r>
            </a:p>
          </p:txBody>
        </p:sp>
        <p:sp>
          <p:nvSpPr>
            <p:cNvPr id="258077" name="Text Box 29"/>
            <p:cNvSpPr txBox="1">
              <a:spLocks noChangeArrowheads="1"/>
            </p:cNvSpPr>
            <p:nvPr/>
          </p:nvSpPr>
          <p:spPr bwMode="auto">
            <a:xfrm>
              <a:off x="3782" y="2064"/>
              <a:ext cx="988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4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Server Machine A</a:t>
              </a:r>
            </a:p>
          </p:txBody>
        </p:sp>
        <p:sp>
          <p:nvSpPr>
            <p:cNvPr id="258078" name="Line 30"/>
            <p:cNvSpPr>
              <a:spLocks noChangeShapeType="1"/>
            </p:cNvSpPr>
            <p:nvPr/>
          </p:nvSpPr>
          <p:spPr bwMode="auto">
            <a:xfrm rot="16200000" flipH="1">
              <a:off x="4392" y="1752"/>
              <a:ext cx="528" cy="0"/>
            </a:xfrm>
            <a:prstGeom prst="line">
              <a:avLst/>
            </a:prstGeom>
            <a:noFill/>
            <a:ln w="76200">
              <a:solidFill>
                <a:srgbClr val="FFFFFF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sz="1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58079" name="Rectangle 31"/>
            <p:cNvSpPr>
              <a:spLocks noChangeArrowheads="1"/>
            </p:cNvSpPr>
            <p:nvPr/>
          </p:nvSpPr>
          <p:spPr bwMode="auto">
            <a:xfrm>
              <a:off x="3792" y="1200"/>
              <a:ext cx="960" cy="288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58080" name="Text Box 32"/>
            <p:cNvSpPr txBox="1">
              <a:spLocks noChangeArrowheads="1"/>
            </p:cNvSpPr>
            <p:nvPr/>
          </p:nvSpPr>
          <p:spPr bwMode="auto">
            <a:xfrm>
              <a:off x="3792" y="1238"/>
              <a:ext cx="973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 b="1">
                  <a:solidFill>
                    <a:srgbClr val="3333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xroot Server</a:t>
              </a:r>
            </a:p>
          </p:txBody>
        </p:sp>
      </p:grpSp>
      <p:sp>
        <p:nvSpPr>
          <p:cNvPr id="258081" name="Rectangle 33"/>
          <p:cNvSpPr>
            <a:spLocks noChangeArrowheads="1"/>
          </p:cNvSpPr>
          <p:nvPr/>
        </p:nvSpPr>
        <p:spPr bwMode="auto">
          <a:xfrm>
            <a:off x="6019800" y="4343400"/>
            <a:ext cx="1524000" cy="457200"/>
          </a:xfrm>
          <a:prstGeom prst="rect">
            <a:avLst/>
          </a:prstGeom>
          <a:solidFill>
            <a:srgbClr val="FFFF00"/>
          </a:solidFill>
          <a:ln w="9525" algn="ctr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4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58082" name="Text Box 34"/>
          <p:cNvSpPr txBox="1">
            <a:spLocks noChangeArrowheads="1"/>
          </p:cNvSpPr>
          <p:nvPr/>
        </p:nvSpPr>
        <p:spPr bwMode="auto">
          <a:xfrm>
            <a:off x="6019800" y="4403725"/>
            <a:ext cx="154463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b="1">
                <a:solidFill>
                  <a:srgbClr val="3333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xroot Server</a:t>
            </a:r>
          </a:p>
        </p:txBody>
      </p:sp>
      <p:grpSp>
        <p:nvGrpSpPr>
          <p:cNvPr id="11295" name="Group 35"/>
          <p:cNvGrpSpPr>
            <a:grpSpLocks/>
          </p:cNvGrpSpPr>
          <p:nvPr/>
        </p:nvGrpSpPr>
        <p:grpSpPr bwMode="auto">
          <a:xfrm>
            <a:off x="3276600" y="2362200"/>
            <a:ext cx="1573213" cy="1828800"/>
            <a:chOff x="3779" y="1104"/>
            <a:chExt cx="991" cy="1152"/>
          </a:xfrm>
        </p:grpSpPr>
        <p:sp>
          <p:nvSpPr>
            <p:cNvPr id="258084" name="Rectangle 36"/>
            <p:cNvSpPr>
              <a:spLocks noChangeArrowheads="1"/>
            </p:cNvSpPr>
            <p:nvPr/>
          </p:nvSpPr>
          <p:spPr bwMode="auto">
            <a:xfrm flipH="1">
              <a:off x="3792" y="1104"/>
              <a:ext cx="960" cy="1104"/>
            </a:xfrm>
            <a:prstGeom prst="rect">
              <a:avLst/>
            </a:prstGeom>
            <a:gradFill rotWithShape="1">
              <a:gsLst>
                <a:gs pos="0">
                  <a:srgbClr val="0000FF"/>
                </a:gs>
                <a:gs pos="100000">
                  <a:srgbClr val="0000FF">
                    <a:gamma/>
                    <a:shade val="46275"/>
                    <a:invGamma/>
                  </a:srgbClr>
                </a:gs>
              </a:gsLst>
              <a:lin ang="5400000" scaled="1"/>
            </a:gra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58085" name="Rectangle 37"/>
            <p:cNvSpPr>
              <a:spLocks noChangeArrowheads="1"/>
            </p:cNvSpPr>
            <p:nvPr/>
          </p:nvSpPr>
          <p:spPr bwMode="auto">
            <a:xfrm>
              <a:off x="3792" y="1824"/>
              <a:ext cx="960" cy="288"/>
            </a:xfrm>
            <a:prstGeom prst="rect">
              <a:avLst/>
            </a:prstGeom>
            <a:solidFill>
              <a:srgbClr val="0066FF"/>
            </a:solidFill>
            <a:ln w="9525" algn="ctr">
              <a:solidFill>
                <a:schemeClr val="tx1"/>
              </a:solidFill>
              <a:prstDash val="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58086" name="Text Box 38"/>
            <p:cNvSpPr txBox="1">
              <a:spLocks noChangeArrowheads="1"/>
            </p:cNvSpPr>
            <p:nvPr/>
          </p:nvSpPr>
          <p:spPr bwMode="auto">
            <a:xfrm>
              <a:off x="3779" y="1824"/>
              <a:ext cx="607" cy="288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400" b="1">
                  <a:solidFill>
                    <a:srgbClr val="FFFF00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Linux</a:t>
              </a:r>
            </a:p>
          </p:txBody>
        </p:sp>
        <p:sp>
          <p:nvSpPr>
            <p:cNvPr id="258087" name="Text Box 39"/>
            <p:cNvSpPr txBox="1">
              <a:spLocks noChangeArrowheads="1"/>
            </p:cNvSpPr>
            <p:nvPr/>
          </p:nvSpPr>
          <p:spPr bwMode="auto">
            <a:xfrm>
              <a:off x="3782" y="2064"/>
              <a:ext cx="988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400" b="1">
                  <a:solidFill>
                    <a:srgbClr val="FFFF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Server Machine R</a:t>
              </a:r>
            </a:p>
          </p:txBody>
        </p:sp>
        <p:sp>
          <p:nvSpPr>
            <p:cNvPr id="258088" name="Line 40"/>
            <p:cNvSpPr>
              <a:spLocks noChangeShapeType="1"/>
            </p:cNvSpPr>
            <p:nvPr/>
          </p:nvSpPr>
          <p:spPr bwMode="auto">
            <a:xfrm rot="16200000" flipH="1">
              <a:off x="4392" y="1752"/>
              <a:ext cx="528" cy="0"/>
            </a:xfrm>
            <a:prstGeom prst="line">
              <a:avLst/>
            </a:prstGeom>
            <a:noFill/>
            <a:ln w="76200">
              <a:solidFill>
                <a:srgbClr val="FFFFFF"/>
              </a:solidFill>
              <a:round/>
              <a:headEnd type="triangle" w="med" len="med"/>
              <a:tailEnd type="triangl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sz="1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58089" name="Rectangle 41"/>
            <p:cNvSpPr>
              <a:spLocks noChangeArrowheads="1"/>
            </p:cNvSpPr>
            <p:nvPr/>
          </p:nvSpPr>
          <p:spPr bwMode="auto">
            <a:xfrm>
              <a:off x="3792" y="1200"/>
              <a:ext cx="960" cy="288"/>
            </a:xfrm>
            <a:prstGeom prst="rect">
              <a:avLst/>
            </a:prstGeom>
            <a:solidFill>
              <a:srgbClr val="FFFF00"/>
            </a:solidFill>
            <a:ln w="9525" algn="ctr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58090" name="Text Box 42"/>
            <p:cNvSpPr txBox="1">
              <a:spLocks noChangeArrowheads="1"/>
            </p:cNvSpPr>
            <p:nvPr/>
          </p:nvSpPr>
          <p:spPr bwMode="auto">
            <a:xfrm>
              <a:off x="3792" y="1238"/>
              <a:ext cx="973" cy="250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2000" b="1">
                  <a:solidFill>
                    <a:srgbClr val="3333FF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Times New Roman" pitchFamily="18" charset="0"/>
                </a:rPr>
                <a:t>xroot Server</a:t>
              </a:r>
            </a:p>
          </p:txBody>
        </p:sp>
      </p:grpSp>
      <p:sp>
        <p:nvSpPr>
          <p:cNvPr id="258091" name="Text Box 43"/>
          <p:cNvSpPr txBox="1">
            <a:spLocks noChangeArrowheads="1"/>
          </p:cNvSpPr>
          <p:nvPr/>
        </p:nvSpPr>
        <p:spPr bwMode="auto">
          <a:xfrm>
            <a:off x="8229600" y="4114800"/>
            <a:ext cx="609600" cy="3048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1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/foo</a:t>
            </a:r>
          </a:p>
        </p:txBody>
      </p:sp>
      <p:sp>
        <p:nvSpPr>
          <p:cNvPr id="258092" name="Text Box 44"/>
          <p:cNvSpPr txBox="1">
            <a:spLocks noChangeArrowheads="1"/>
          </p:cNvSpPr>
          <p:nvPr/>
        </p:nvSpPr>
        <p:spPr bwMode="auto">
          <a:xfrm>
            <a:off x="3276600" y="3051175"/>
            <a:ext cx="1354138" cy="3968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2000" b="1">
                <a:solidFill>
                  <a:srgbClr val="66FF66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Redirector</a:t>
            </a:r>
          </a:p>
        </p:txBody>
      </p:sp>
      <p:grpSp>
        <p:nvGrpSpPr>
          <p:cNvPr id="4" name="Group 45"/>
          <p:cNvGrpSpPr>
            <a:grpSpLocks/>
          </p:cNvGrpSpPr>
          <p:nvPr/>
        </p:nvGrpSpPr>
        <p:grpSpPr bwMode="auto">
          <a:xfrm>
            <a:off x="4800600" y="2590800"/>
            <a:ext cx="1676400" cy="1981200"/>
            <a:chOff x="3024" y="1728"/>
            <a:chExt cx="1056" cy="1248"/>
          </a:xfrm>
        </p:grpSpPr>
        <p:sp>
          <p:nvSpPr>
            <p:cNvPr id="258094" name="Line 46"/>
            <p:cNvSpPr>
              <a:spLocks noChangeShapeType="1"/>
            </p:cNvSpPr>
            <p:nvPr/>
          </p:nvSpPr>
          <p:spPr bwMode="auto">
            <a:xfrm flipV="1">
              <a:off x="3024" y="1728"/>
              <a:ext cx="768" cy="62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sz="1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58095" name="Line 47"/>
            <p:cNvSpPr>
              <a:spLocks noChangeShapeType="1"/>
            </p:cNvSpPr>
            <p:nvPr/>
          </p:nvSpPr>
          <p:spPr bwMode="auto">
            <a:xfrm flipH="1" flipV="1">
              <a:off x="3024" y="2352"/>
              <a:ext cx="768" cy="624"/>
            </a:xfrm>
            <a:prstGeom prst="line">
              <a:avLst/>
            </a:prstGeom>
            <a:noFill/>
            <a:ln w="76200">
              <a:solidFill>
                <a:schemeClr val="tx1"/>
              </a:solidFill>
              <a:round/>
              <a:headEnd type="triangle" w="med" len="med"/>
              <a:tailEnd/>
            </a:ln>
            <a:effectLst/>
          </p:spPr>
          <p:txBody>
            <a:bodyPr/>
            <a:lstStyle/>
            <a:p>
              <a:pPr algn="ctr">
                <a:defRPr/>
              </a:pPr>
              <a:endParaRPr lang="en-US" sz="1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</p:txBody>
        </p:sp>
        <p:grpSp>
          <p:nvGrpSpPr>
            <p:cNvPr id="11315" name="Group 48"/>
            <p:cNvGrpSpPr>
              <a:grpSpLocks/>
            </p:cNvGrpSpPr>
            <p:nvPr/>
          </p:nvGrpSpPr>
          <p:grpSpPr bwMode="auto">
            <a:xfrm>
              <a:off x="3168" y="2256"/>
              <a:ext cx="912" cy="288"/>
              <a:chOff x="3168" y="2160"/>
              <a:chExt cx="912" cy="288"/>
            </a:xfrm>
          </p:grpSpPr>
          <p:sp>
            <p:nvSpPr>
              <p:cNvPr id="258097" name="Oval 49"/>
              <p:cNvSpPr>
                <a:spLocks noChangeArrowheads="1"/>
              </p:cNvSpPr>
              <p:nvPr/>
            </p:nvSpPr>
            <p:spPr bwMode="auto">
              <a:xfrm>
                <a:off x="3168" y="2160"/>
                <a:ext cx="192" cy="192"/>
              </a:xfrm>
              <a:prstGeom prst="ellipse">
                <a:avLst/>
              </a:prstGeom>
              <a:noFill/>
              <a:ln w="38100" algn="ctr">
                <a:solidFill>
                  <a:srgbClr val="008000"/>
                </a:solidFill>
                <a:round/>
                <a:headEnd/>
                <a:tailEnd/>
              </a:ln>
              <a:effectLst/>
            </p:spPr>
            <p:txBody>
              <a:bodyPr wrap="none" anchor="ctr"/>
              <a:lstStyle/>
              <a:p>
                <a:pPr algn="ctr">
                  <a:defRPr/>
                </a:pPr>
                <a:endParaRPr lang="en-US" sz="1400" b="1">
                  <a:solidFill>
                    <a:srgbClr val="FF0000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Times New Roman" pitchFamily="18" charset="0"/>
                </a:endParaRPr>
              </a:p>
            </p:txBody>
          </p:sp>
          <p:sp>
            <p:nvSpPr>
              <p:cNvPr id="258098" name="Text Box 50"/>
              <p:cNvSpPr txBox="1">
                <a:spLocks noChangeArrowheads="1"/>
              </p:cNvSpPr>
              <p:nvPr/>
            </p:nvSpPr>
            <p:spPr bwMode="auto">
              <a:xfrm>
                <a:off x="3178" y="2167"/>
                <a:ext cx="172" cy="19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14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imes New Roman" pitchFamily="18" charset="0"/>
                  </a:rPr>
                  <a:t>1</a:t>
                </a:r>
              </a:p>
            </p:txBody>
          </p:sp>
          <p:sp>
            <p:nvSpPr>
              <p:cNvPr id="258099" name="Text Box 51"/>
              <p:cNvSpPr txBox="1">
                <a:spLocks noChangeArrowheads="1"/>
              </p:cNvSpPr>
              <p:nvPr/>
            </p:nvSpPr>
            <p:spPr bwMode="auto">
              <a:xfrm>
                <a:off x="3280" y="2256"/>
                <a:ext cx="800" cy="192"/>
              </a:xfrm>
              <a:prstGeom prst="rect">
                <a:avLst/>
              </a:prstGeom>
              <a:noFill/>
              <a:ln w="9525" algn="ctr">
                <a:noFill/>
                <a:miter lim="800000"/>
                <a:headEnd/>
                <a:tailEnd/>
              </a:ln>
              <a:effectLst/>
            </p:spPr>
            <p:txBody>
              <a:bodyPr wrap="none">
                <a:spAutoFit/>
              </a:bodyPr>
              <a:lstStyle/>
              <a:p>
                <a:pPr algn="ctr">
                  <a:defRPr/>
                </a:pPr>
                <a:r>
                  <a:rPr lang="en-US" sz="1400" b="1">
                    <a:solidFill>
                      <a:srgbClr val="000000"/>
                    </a:solidFill>
                    <a:effectLst>
                      <a:outerShdw blurRad="38100" dist="38100" dir="2700000" algn="tl">
                        <a:srgbClr val="FFFFFF"/>
                      </a:outerShdw>
                    </a:effectLst>
                    <a:latin typeface="Times New Roman" pitchFamily="18" charset="0"/>
                  </a:rPr>
                  <a:t>Who has /foo?</a:t>
                </a:r>
              </a:p>
            </p:txBody>
          </p:sp>
        </p:grpSp>
      </p:grpSp>
      <p:sp>
        <p:nvSpPr>
          <p:cNvPr id="258105" name="Line 57"/>
          <p:cNvSpPr>
            <a:spLocks noChangeShapeType="1"/>
          </p:cNvSpPr>
          <p:nvPr/>
        </p:nvSpPr>
        <p:spPr bwMode="auto">
          <a:xfrm flipH="1">
            <a:off x="2133600" y="3657600"/>
            <a:ext cx="1143000" cy="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sz="14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grpSp>
        <p:nvGrpSpPr>
          <p:cNvPr id="6" name="Group 59"/>
          <p:cNvGrpSpPr>
            <a:grpSpLocks/>
          </p:cNvGrpSpPr>
          <p:nvPr/>
        </p:nvGrpSpPr>
        <p:grpSpPr bwMode="auto">
          <a:xfrm>
            <a:off x="2438400" y="3733800"/>
            <a:ext cx="915988" cy="315913"/>
            <a:chOff x="1536" y="2352"/>
            <a:chExt cx="577" cy="199"/>
          </a:xfrm>
        </p:grpSpPr>
        <p:sp>
          <p:nvSpPr>
            <p:cNvPr id="258108" name="Oval 60"/>
            <p:cNvSpPr>
              <a:spLocks noChangeArrowheads="1"/>
            </p:cNvSpPr>
            <p:nvPr/>
          </p:nvSpPr>
          <p:spPr bwMode="auto">
            <a:xfrm>
              <a:off x="1536" y="2352"/>
              <a:ext cx="192" cy="192"/>
            </a:xfrm>
            <a:prstGeom prst="ellipse">
              <a:avLst/>
            </a:prstGeom>
            <a:noFill/>
            <a:ln w="38100" algn="ctr">
              <a:solidFill>
                <a:srgbClr val="008000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>
                <a:defRPr/>
              </a:pPr>
              <a:endParaRPr lang="en-US" sz="1400" b="1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endParaRPr>
            </a:p>
          </p:txBody>
        </p:sp>
        <p:sp>
          <p:nvSpPr>
            <p:cNvPr id="258109" name="Text Box 61"/>
            <p:cNvSpPr txBox="1">
              <a:spLocks noChangeArrowheads="1"/>
            </p:cNvSpPr>
            <p:nvPr/>
          </p:nvSpPr>
          <p:spPr bwMode="auto">
            <a:xfrm>
              <a:off x="1556" y="2359"/>
              <a:ext cx="172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</a:rPr>
                <a:t>2</a:t>
              </a:r>
            </a:p>
          </p:txBody>
        </p:sp>
        <p:sp>
          <p:nvSpPr>
            <p:cNvPr id="258110" name="Text Box 62"/>
            <p:cNvSpPr txBox="1">
              <a:spLocks noChangeArrowheads="1"/>
            </p:cNvSpPr>
            <p:nvPr/>
          </p:nvSpPr>
          <p:spPr bwMode="auto">
            <a:xfrm>
              <a:off x="1711" y="2352"/>
              <a:ext cx="402" cy="192"/>
            </a:xfrm>
            <a:prstGeom prst="rect">
              <a:avLst/>
            </a:prstGeom>
            <a:noFill/>
            <a:ln w="9525" algn="ctr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>
                <a:defRPr/>
              </a:pPr>
              <a:r>
                <a:rPr lang="en-US" sz="1400" b="1">
                  <a:solidFill>
                    <a:srgbClr val="00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Times New Roman" pitchFamily="18" charset="0"/>
                </a:rPr>
                <a:t>Nope!</a:t>
              </a:r>
            </a:p>
          </p:txBody>
        </p:sp>
      </p:grpSp>
      <p:sp>
        <p:nvSpPr>
          <p:cNvPr id="258129" name="Line 81"/>
          <p:cNvSpPr>
            <a:spLocks noChangeShapeType="1"/>
          </p:cNvSpPr>
          <p:nvPr/>
        </p:nvSpPr>
        <p:spPr bwMode="auto">
          <a:xfrm flipV="1">
            <a:off x="4027488" y="4419600"/>
            <a:ext cx="0" cy="914400"/>
          </a:xfrm>
          <a:prstGeom prst="line">
            <a:avLst/>
          </a:prstGeom>
          <a:noFill/>
          <a:ln w="38100">
            <a:solidFill>
              <a:schemeClr val="tx1"/>
            </a:solidFill>
            <a:prstDash val="sysDot"/>
            <a:round/>
            <a:headEnd/>
            <a:tailEnd type="triangle" w="med" len="med"/>
          </a:ln>
          <a:effectLst/>
        </p:spPr>
        <p:txBody>
          <a:bodyPr/>
          <a:lstStyle/>
          <a:p>
            <a:pPr algn="ctr">
              <a:defRPr/>
            </a:pPr>
            <a:endParaRPr lang="en-US" sz="14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58143" name="Text Box 95"/>
          <p:cNvSpPr txBox="1">
            <a:spLocks noChangeArrowheads="1"/>
          </p:cNvSpPr>
          <p:nvPr/>
        </p:nvSpPr>
        <p:spPr bwMode="auto">
          <a:xfrm>
            <a:off x="4343400" y="4114800"/>
            <a:ext cx="336550" cy="457200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400" b="1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Times New Roman" pitchFamily="18" charset="0"/>
              </a:rPr>
              <a:t>5</a:t>
            </a:r>
          </a:p>
        </p:txBody>
      </p:sp>
      <p:sp>
        <p:nvSpPr>
          <p:cNvPr id="258141" name="Arc 93"/>
          <p:cNvSpPr>
            <a:spLocks/>
          </p:cNvSpPr>
          <p:nvPr/>
        </p:nvSpPr>
        <p:spPr bwMode="auto">
          <a:xfrm>
            <a:off x="4027488" y="4419600"/>
            <a:ext cx="300037" cy="914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7070"/>
              <a:gd name="T1" fmla="*/ 0 h 21600"/>
              <a:gd name="T2" fmla="*/ 7070 w 7070"/>
              <a:gd name="T3" fmla="*/ 1190 h 21600"/>
              <a:gd name="T4" fmla="*/ 0 w 707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7070" h="21600" fill="none" extrusionOk="0">
                <a:moveTo>
                  <a:pt x="-1" y="0"/>
                </a:moveTo>
                <a:cubicBezTo>
                  <a:pt x="2406" y="0"/>
                  <a:pt x="4796" y="402"/>
                  <a:pt x="7070" y="1189"/>
                </a:cubicBezTo>
              </a:path>
              <a:path w="7070" h="21600" stroke="0" extrusionOk="0">
                <a:moveTo>
                  <a:pt x="-1" y="0"/>
                </a:moveTo>
                <a:cubicBezTo>
                  <a:pt x="2406" y="0"/>
                  <a:pt x="4796" y="402"/>
                  <a:pt x="7070" y="1189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4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58131" name="Arc 83"/>
          <p:cNvSpPr>
            <a:spLocks/>
          </p:cNvSpPr>
          <p:nvPr/>
        </p:nvSpPr>
        <p:spPr bwMode="auto">
          <a:xfrm>
            <a:off x="4027488" y="4419600"/>
            <a:ext cx="87312" cy="914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060"/>
              <a:gd name="T1" fmla="*/ 0 h 21600"/>
              <a:gd name="T2" fmla="*/ 2060 w 2060"/>
              <a:gd name="T3" fmla="*/ 98 h 21600"/>
              <a:gd name="T4" fmla="*/ 0 w 206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060" h="21600" fill="none" extrusionOk="0">
                <a:moveTo>
                  <a:pt x="-1" y="0"/>
                </a:moveTo>
                <a:cubicBezTo>
                  <a:pt x="687" y="0"/>
                  <a:pt x="1375" y="32"/>
                  <a:pt x="2059" y="98"/>
                </a:cubicBezTo>
              </a:path>
              <a:path w="2060" h="21600" stroke="0" extrusionOk="0">
                <a:moveTo>
                  <a:pt x="-1" y="0"/>
                </a:moveTo>
                <a:cubicBezTo>
                  <a:pt x="687" y="0"/>
                  <a:pt x="1375" y="32"/>
                  <a:pt x="2059" y="98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4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58133" name="Arc 85"/>
          <p:cNvSpPr>
            <a:spLocks/>
          </p:cNvSpPr>
          <p:nvPr/>
        </p:nvSpPr>
        <p:spPr bwMode="auto">
          <a:xfrm>
            <a:off x="4027488" y="4419600"/>
            <a:ext cx="368300" cy="914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8698"/>
              <a:gd name="T1" fmla="*/ 0 h 21600"/>
              <a:gd name="T2" fmla="*/ 8698 w 8698"/>
              <a:gd name="T3" fmla="*/ 1828 h 21600"/>
              <a:gd name="T4" fmla="*/ 0 w 8698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8698" h="21600" fill="none" extrusionOk="0">
                <a:moveTo>
                  <a:pt x="-1" y="0"/>
                </a:moveTo>
                <a:cubicBezTo>
                  <a:pt x="2994" y="0"/>
                  <a:pt x="5956" y="622"/>
                  <a:pt x="8697" y="1828"/>
                </a:cubicBezTo>
              </a:path>
              <a:path w="8698" h="21600" stroke="0" extrusionOk="0">
                <a:moveTo>
                  <a:pt x="-1" y="0"/>
                </a:moveTo>
                <a:cubicBezTo>
                  <a:pt x="2994" y="0"/>
                  <a:pt x="5956" y="622"/>
                  <a:pt x="8697" y="1828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4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58134" name="Arc 86"/>
          <p:cNvSpPr>
            <a:spLocks/>
          </p:cNvSpPr>
          <p:nvPr/>
        </p:nvSpPr>
        <p:spPr bwMode="auto">
          <a:xfrm>
            <a:off x="4027488" y="4419600"/>
            <a:ext cx="147637" cy="914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3482"/>
              <a:gd name="T1" fmla="*/ 0 h 21600"/>
              <a:gd name="T2" fmla="*/ 3482 w 3482"/>
              <a:gd name="T3" fmla="*/ 283 h 21600"/>
              <a:gd name="T4" fmla="*/ 0 w 3482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482" h="21600" fill="none" extrusionOk="0">
                <a:moveTo>
                  <a:pt x="-1" y="0"/>
                </a:moveTo>
                <a:cubicBezTo>
                  <a:pt x="1166" y="0"/>
                  <a:pt x="2330" y="94"/>
                  <a:pt x="3482" y="282"/>
                </a:cubicBezTo>
              </a:path>
              <a:path w="3482" h="21600" stroke="0" extrusionOk="0">
                <a:moveTo>
                  <a:pt x="-1" y="0"/>
                </a:moveTo>
                <a:cubicBezTo>
                  <a:pt x="1166" y="0"/>
                  <a:pt x="2330" y="94"/>
                  <a:pt x="3482" y="282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4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58139" name="Arc 91"/>
          <p:cNvSpPr>
            <a:spLocks/>
          </p:cNvSpPr>
          <p:nvPr/>
        </p:nvSpPr>
        <p:spPr bwMode="auto">
          <a:xfrm>
            <a:off x="4027488" y="4419600"/>
            <a:ext cx="217487" cy="9144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5129"/>
              <a:gd name="T1" fmla="*/ 0 h 21600"/>
              <a:gd name="T2" fmla="*/ 5129 w 5129"/>
              <a:gd name="T3" fmla="*/ 618 h 21600"/>
              <a:gd name="T4" fmla="*/ 0 w 5129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5129" h="21600" fill="none" extrusionOk="0">
                <a:moveTo>
                  <a:pt x="-1" y="0"/>
                </a:moveTo>
                <a:cubicBezTo>
                  <a:pt x="1728" y="0"/>
                  <a:pt x="3450" y="207"/>
                  <a:pt x="5129" y="617"/>
                </a:cubicBezTo>
              </a:path>
              <a:path w="5129" h="21600" stroke="0" extrusionOk="0">
                <a:moveTo>
                  <a:pt x="-1" y="0"/>
                </a:moveTo>
                <a:cubicBezTo>
                  <a:pt x="1728" y="0"/>
                  <a:pt x="3450" y="207"/>
                  <a:pt x="5129" y="617"/>
                </a:cubicBezTo>
                <a:lnTo>
                  <a:pt x="0" y="21600"/>
                </a:lnTo>
                <a:close/>
              </a:path>
            </a:pathLst>
          </a:cu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en-US" sz="1400" b="1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  <p:sp>
        <p:nvSpPr>
          <p:cNvPr id="258145" name="Text Box 97"/>
          <p:cNvSpPr txBox="1">
            <a:spLocks noChangeArrowheads="1"/>
          </p:cNvSpPr>
          <p:nvPr/>
        </p:nvSpPr>
        <p:spPr bwMode="auto">
          <a:xfrm>
            <a:off x="379413" y="4879975"/>
            <a:ext cx="2733675" cy="100647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000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File deemed not to exist</a:t>
            </a:r>
          </a:p>
          <a:p>
            <a:pPr algn="ctr">
              <a:defRPr/>
            </a:pPr>
            <a:r>
              <a:rPr lang="en-US" sz="2000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if there is no response</a:t>
            </a:r>
          </a:p>
          <a:p>
            <a:pPr algn="ctr">
              <a:defRPr/>
            </a:pPr>
            <a:r>
              <a:rPr lang="en-US" sz="2000" b="1">
                <a:solidFill>
                  <a:srgbClr val="CC33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imes New Roman" pitchFamily="18" charset="0"/>
              </a:rPr>
              <a:t>after 5 seconds!</a:t>
            </a:r>
          </a:p>
        </p:txBody>
      </p:sp>
      <p:sp>
        <p:nvSpPr>
          <p:cNvPr id="258147" name="Text Box 99"/>
          <p:cNvSpPr txBox="1">
            <a:spLocks noChangeArrowheads="1"/>
          </p:cNvSpPr>
          <p:nvPr/>
        </p:nvSpPr>
        <p:spPr bwMode="auto">
          <a:xfrm>
            <a:off x="196850" y="2003425"/>
            <a:ext cx="2393950" cy="274638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en-US" sz="1200" b="1">
                <a:solidFill>
                  <a:srgbClr val="006600"/>
                </a:solidFill>
                <a:latin typeface="Courier New" pitchFamily="49" charset="0"/>
              </a:rPr>
              <a:t>xrdcp root://R//foo /tmp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xit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580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580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25809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80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25814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25814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25814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580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580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580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258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000"/>
                            </p:stCondLst>
                            <p:childTnLst>
                              <p:par>
                                <p:cTn id="2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49" presetClass="entr" presetSubtype="0" decel="10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258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58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581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258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258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258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581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258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17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7" dur="500"/>
                                        <p:tgtEl>
                                          <p:spTgt spid="2581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/>
                                        <p:tgtEl>
                                          <p:spTgt spid="2581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8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258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8000"/>
                            </p:stCondLst>
                            <p:childTnLst>
                              <p:par>
                                <p:cTn id="5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58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10000"/>
                            </p:stCondLst>
                            <p:childTnLst>
                              <p:par>
                                <p:cTn id="5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258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2000"/>
                            </p:stCondLst>
                            <p:childTnLst>
                              <p:par>
                                <p:cTn id="6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2000"/>
                                        <p:tgtEl>
                                          <p:spTgt spid="258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4000"/>
                            </p:stCondLst>
                            <p:childTnLst>
                              <p:par>
                                <p:cTn id="6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2000"/>
                                        <p:tgtEl>
                                          <p:spTgt spid="258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58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58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26" presetClass="emph" presetSubtype="0" repeatCount="5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4" dur="500" tmFilter="0, 0; .2, .5; .8, .5; 1, 0"/>
                                        <p:tgtEl>
                                          <p:spTgt spid="25814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5" dur="250" autoRev="1" fill="hold"/>
                                        <p:tgtEl>
                                          <p:spTgt spid="258143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" fill="hold">
                            <p:stCondLst>
                              <p:cond delay="16500"/>
                            </p:stCondLst>
                            <p:childTnLst>
                              <p:par>
                                <p:cTn id="77" presetID="22" presetClass="exit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right)">
                                      <p:cBhvr>
                                        <p:cTn id="78" dur="1000"/>
                                        <p:tgtEl>
                                          <p:spTgt spid="25806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58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22" presetClass="entr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1000"/>
                                        <p:tgtEl>
                                          <p:spTgt spid="258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17500"/>
                            </p:stCondLst>
                            <p:childTnLst>
                              <p:par>
                                <p:cTn id="87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9" dur="100"/>
                                        <p:tgtEl>
                                          <p:spTgt spid="25814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0" dur="100"/>
                                        <p:tgtEl>
                                          <p:spTgt spid="25814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1" dur="100"/>
                                        <p:tgtEl>
                                          <p:spTgt spid="25814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8115" grpId="0" animBg="1"/>
      <p:bldP spid="258069" grpId="0"/>
      <p:bldP spid="258091" grpId="0"/>
      <p:bldP spid="258143" grpId="0"/>
      <p:bldP spid="258143" grpId="1"/>
      <p:bldP spid="258145" grpId="0"/>
      <p:bldP spid="258147" grpId="0"/>
    </p:bldLst>
  </p:timing>
</p:sld>
</file>

<file path=ppt/theme/theme1.xml><?xml version="1.0" encoding="utf-8"?>
<a:theme xmlns:a="http://schemas.openxmlformats.org/drawingml/2006/main" name="1_Ricepaper">
  <a:themeElements>
    <a:clrScheme name="1_Ricepaper 2">
      <a:dk1>
        <a:srgbClr val="00264C"/>
      </a:dk1>
      <a:lt1>
        <a:srgbClr val="FFFFE9"/>
      </a:lt1>
      <a:dk2>
        <a:srgbClr val="333333"/>
      </a:dk2>
      <a:lt2>
        <a:srgbClr val="333333"/>
      </a:lt2>
      <a:accent1>
        <a:srgbClr val="78C0B2"/>
      </a:accent1>
      <a:accent2>
        <a:srgbClr val="262D4C"/>
      </a:accent2>
      <a:accent3>
        <a:srgbClr val="FFFFF2"/>
      </a:accent3>
      <a:accent4>
        <a:srgbClr val="001F40"/>
      </a:accent4>
      <a:accent5>
        <a:srgbClr val="BEDCD5"/>
      </a:accent5>
      <a:accent6>
        <a:srgbClr val="212844"/>
      </a:accent6>
      <a:hlink>
        <a:srgbClr val="598BBD"/>
      </a:hlink>
      <a:folHlink>
        <a:srgbClr val="4D4D4D"/>
      </a:folHlink>
    </a:clrScheme>
    <a:fontScheme name="1_Ricepaper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Ricepaper 1">
        <a:dk1>
          <a:srgbClr val="9D9475"/>
        </a:dk1>
        <a:lt1>
          <a:srgbClr val="333333"/>
        </a:lt1>
        <a:dk2>
          <a:srgbClr val="333300"/>
        </a:dk2>
        <a:lt2>
          <a:srgbClr val="333333"/>
        </a:lt2>
        <a:accent1>
          <a:srgbClr val="B3C39F"/>
        </a:accent1>
        <a:accent2>
          <a:srgbClr val="DCD9CE"/>
        </a:accent2>
        <a:accent3>
          <a:srgbClr val="ADADAA"/>
        </a:accent3>
        <a:accent4>
          <a:srgbClr val="2A2A2A"/>
        </a:accent4>
        <a:accent5>
          <a:srgbClr val="D6DECD"/>
        </a:accent5>
        <a:accent6>
          <a:srgbClr val="C7C4BA"/>
        </a:accent6>
        <a:hlink>
          <a:srgbClr val="CC9900"/>
        </a:hlink>
        <a:folHlink>
          <a:srgbClr val="ADA68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Ricepaper 2">
        <a:dk1>
          <a:srgbClr val="00264C"/>
        </a:dk1>
        <a:lt1>
          <a:srgbClr val="FFFFE9"/>
        </a:lt1>
        <a:dk2>
          <a:srgbClr val="333333"/>
        </a:dk2>
        <a:lt2>
          <a:srgbClr val="333333"/>
        </a:lt2>
        <a:accent1>
          <a:srgbClr val="78C0B2"/>
        </a:accent1>
        <a:accent2>
          <a:srgbClr val="262D4C"/>
        </a:accent2>
        <a:accent3>
          <a:srgbClr val="FFFFF2"/>
        </a:accent3>
        <a:accent4>
          <a:srgbClr val="001F40"/>
        </a:accent4>
        <a:accent5>
          <a:srgbClr val="BEDCD5"/>
        </a:accent5>
        <a:accent6>
          <a:srgbClr val="212844"/>
        </a:accent6>
        <a:hlink>
          <a:srgbClr val="598BBD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icepaper 3">
        <a:dk1>
          <a:srgbClr val="000000"/>
        </a:dk1>
        <a:lt1>
          <a:srgbClr val="F8F8F8"/>
        </a:lt1>
        <a:dk2>
          <a:srgbClr val="333333"/>
        </a:dk2>
        <a:lt2>
          <a:srgbClr val="5F5F5F"/>
        </a:lt2>
        <a:accent1>
          <a:srgbClr val="DDDDDD"/>
        </a:accent1>
        <a:accent2>
          <a:srgbClr val="808080"/>
        </a:accent2>
        <a:accent3>
          <a:srgbClr val="FBFBFB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icepaper 4">
        <a:dk1>
          <a:srgbClr val="00264C"/>
        </a:dk1>
        <a:lt1>
          <a:srgbClr val="FFFFFF"/>
        </a:lt1>
        <a:dk2>
          <a:srgbClr val="333333"/>
        </a:dk2>
        <a:lt2>
          <a:srgbClr val="2E697E"/>
        </a:lt2>
        <a:accent1>
          <a:srgbClr val="BAC8AA"/>
        </a:accent1>
        <a:accent2>
          <a:srgbClr val="6E9883"/>
        </a:accent2>
        <a:accent3>
          <a:srgbClr val="FFFFFF"/>
        </a:accent3>
        <a:accent4>
          <a:srgbClr val="001F40"/>
        </a:accent4>
        <a:accent5>
          <a:srgbClr val="D9E0D2"/>
        </a:accent5>
        <a:accent6>
          <a:srgbClr val="638976"/>
        </a:accent6>
        <a:hlink>
          <a:srgbClr val="CC9900"/>
        </a:hlink>
        <a:folHlink>
          <a:srgbClr val="7DAE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Ricepaper 5">
        <a:dk1>
          <a:srgbClr val="20374E"/>
        </a:dk1>
        <a:lt1>
          <a:srgbClr val="DCE4D2"/>
        </a:lt1>
        <a:dk2>
          <a:srgbClr val="333333"/>
        </a:dk2>
        <a:lt2>
          <a:srgbClr val="524C46"/>
        </a:lt2>
        <a:accent1>
          <a:srgbClr val="C9C491"/>
        </a:accent1>
        <a:accent2>
          <a:srgbClr val="8A776A"/>
        </a:accent2>
        <a:accent3>
          <a:srgbClr val="EBEFE5"/>
        </a:accent3>
        <a:accent4>
          <a:srgbClr val="1A2D41"/>
        </a:accent4>
        <a:accent5>
          <a:srgbClr val="E1DEC7"/>
        </a:accent5>
        <a:accent6>
          <a:srgbClr val="7D6B5F"/>
        </a:accent6>
        <a:hlink>
          <a:srgbClr val="67895F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Ricepaper">
  <a:themeElements>
    <a:clrScheme name="Ricepaper 2">
      <a:dk1>
        <a:srgbClr val="00264C"/>
      </a:dk1>
      <a:lt1>
        <a:srgbClr val="FFFFE9"/>
      </a:lt1>
      <a:dk2>
        <a:srgbClr val="333333"/>
      </a:dk2>
      <a:lt2>
        <a:srgbClr val="333333"/>
      </a:lt2>
      <a:accent1>
        <a:srgbClr val="78C0B2"/>
      </a:accent1>
      <a:accent2>
        <a:srgbClr val="262D4C"/>
      </a:accent2>
      <a:accent3>
        <a:srgbClr val="FFFFF2"/>
      </a:accent3>
      <a:accent4>
        <a:srgbClr val="001F40"/>
      </a:accent4>
      <a:accent5>
        <a:srgbClr val="BEDCD5"/>
      </a:accent5>
      <a:accent6>
        <a:srgbClr val="212844"/>
      </a:accent6>
      <a:hlink>
        <a:srgbClr val="598BBD"/>
      </a:hlink>
      <a:folHlink>
        <a:srgbClr val="4D4D4D"/>
      </a:folHlink>
    </a:clrScheme>
    <a:fontScheme name="Ricepaper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Ricepaper 1">
        <a:dk1>
          <a:srgbClr val="9D9475"/>
        </a:dk1>
        <a:lt1>
          <a:srgbClr val="333333"/>
        </a:lt1>
        <a:dk2>
          <a:srgbClr val="333300"/>
        </a:dk2>
        <a:lt2>
          <a:srgbClr val="333333"/>
        </a:lt2>
        <a:accent1>
          <a:srgbClr val="B3C39F"/>
        </a:accent1>
        <a:accent2>
          <a:srgbClr val="DCD9CE"/>
        </a:accent2>
        <a:accent3>
          <a:srgbClr val="ADADAA"/>
        </a:accent3>
        <a:accent4>
          <a:srgbClr val="2A2A2A"/>
        </a:accent4>
        <a:accent5>
          <a:srgbClr val="D6DECD"/>
        </a:accent5>
        <a:accent6>
          <a:srgbClr val="C7C4BA"/>
        </a:accent6>
        <a:hlink>
          <a:srgbClr val="CC9900"/>
        </a:hlink>
        <a:folHlink>
          <a:srgbClr val="ADA68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icepaper 2">
        <a:dk1>
          <a:srgbClr val="00264C"/>
        </a:dk1>
        <a:lt1>
          <a:srgbClr val="FFFFE9"/>
        </a:lt1>
        <a:dk2>
          <a:srgbClr val="333333"/>
        </a:dk2>
        <a:lt2>
          <a:srgbClr val="333333"/>
        </a:lt2>
        <a:accent1>
          <a:srgbClr val="78C0B2"/>
        </a:accent1>
        <a:accent2>
          <a:srgbClr val="262D4C"/>
        </a:accent2>
        <a:accent3>
          <a:srgbClr val="FFFFF2"/>
        </a:accent3>
        <a:accent4>
          <a:srgbClr val="001F40"/>
        </a:accent4>
        <a:accent5>
          <a:srgbClr val="BEDCD5"/>
        </a:accent5>
        <a:accent6>
          <a:srgbClr val="212844"/>
        </a:accent6>
        <a:hlink>
          <a:srgbClr val="598BBD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cepaper 3">
        <a:dk1>
          <a:srgbClr val="000000"/>
        </a:dk1>
        <a:lt1>
          <a:srgbClr val="F8F8F8"/>
        </a:lt1>
        <a:dk2>
          <a:srgbClr val="333333"/>
        </a:dk2>
        <a:lt2>
          <a:srgbClr val="5F5F5F"/>
        </a:lt2>
        <a:accent1>
          <a:srgbClr val="DDDDDD"/>
        </a:accent1>
        <a:accent2>
          <a:srgbClr val="808080"/>
        </a:accent2>
        <a:accent3>
          <a:srgbClr val="FBFBFB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5F5F5F"/>
        </a:hlink>
        <a:folHlink>
          <a:srgbClr val="96969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cepaper 4">
        <a:dk1>
          <a:srgbClr val="00264C"/>
        </a:dk1>
        <a:lt1>
          <a:srgbClr val="FFFFFF"/>
        </a:lt1>
        <a:dk2>
          <a:srgbClr val="333333"/>
        </a:dk2>
        <a:lt2>
          <a:srgbClr val="2E697E"/>
        </a:lt2>
        <a:accent1>
          <a:srgbClr val="BAC8AA"/>
        </a:accent1>
        <a:accent2>
          <a:srgbClr val="6E9883"/>
        </a:accent2>
        <a:accent3>
          <a:srgbClr val="FFFFFF"/>
        </a:accent3>
        <a:accent4>
          <a:srgbClr val="001F40"/>
        </a:accent4>
        <a:accent5>
          <a:srgbClr val="D9E0D2"/>
        </a:accent5>
        <a:accent6>
          <a:srgbClr val="638976"/>
        </a:accent6>
        <a:hlink>
          <a:srgbClr val="CC9900"/>
        </a:hlink>
        <a:folHlink>
          <a:srgbClr val="7DAEC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icepaper 5">
        <a:dk1>
          <a:srgbClr val="20374E"/>
        </a:dk1>
        <a:lt1>
          <a:srgbClr val="DCE4D2"/>
        </a:lt1>
        <a:dk2>
          <a:srgbClr val="333333"/>
        </a:dk2>
        <a:lt2>
          <a:srgbClr val="524C46"/>
        </a:lt2>
        <a:accent1>
          <a:srgbClr val="C9C491"/>
        </a:accent1>
        <a:accent2>
          <a:srgbClr val="8A776A"/>
        </a:accent2>
        <a:accent3>
          <a:srgbClr val="EBEFE5"/>
        </a:accent3>
        <a:accent4>
          <a:srgbClr val="1A2D41"/>
        </a:accent4>
        <a:accent5>
          <a:srgbClr val="E1DEC7"/>
        </a:accent5>
        <a:accent6>
          <a:srgbClr val="7D6B5F"/>
        </a:accent6>
        <a:hlink>
          <a:srgbClr val="67895F"/>
        </a:hlink>
        <a:folHlink>
          <a:srgbClr val="4D4D4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9065</TotalTime>
  <Words>1618</Words>
  <Application>Microsoft Office PowerPoint</Application>
  <PresentationFormat>On-screen Show (4:3)</PresentationFormat>
  <Paragraphs>491</Paragraphs>
  <Slides>28</Slides>
  <Notes>0</Notes>
  <HiddenSlides>2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28</vt:i4>
      </vt:variant>
    </vt:vector>
  </HeadingPairs>
  <TitlesOfParts>
    <vt:vector size="30" baseType="lpstr">
      <vt:lpstr>1_Ricepaper</vt:lpstr>
      <vt:lpstr>Ricepaper</vt:lpstr>
      <vt:lpstr>Scalla/xrootd</vt:lpstr>
      <vt:lpstr>Outline</vt:lpstr>
      <vt:lpstr>Full Scalla/xrootd Overview</vt:lpstr>
      <vt:lpstr>The Components</vt:lpstr>
      <vt:lpstr>Getting to xrootd hosted data</vt:lpstr>
      <vt:lpstr>Cluster Maneuvering</vt:lpstr>
      <vt:lpstr>Corresponding Configuration File</vt:lpstr>
      <vt:lpstr>File Discovery Considerations</vt:lpstr>
      <vt:lpstr>Handling Missing Files</vt:lpstr>
      <vt:lpstr>Missing File Considerations</vt:lpstr>
      <vt:lpstr>Why Do It This Way?</vt:lpstr>
      <vt:lpstr>Opportunistic Clustering</vt:lpstr>
      <vt:lpstr>Opportunistic Clustering Caveats</vt:lpstr>
      <vt:lpstr>Opportunistic Clustering &amp; PROOF</vt:lpstr>
      <vt:lpstr>PROOF Analysis Results</vt:lpstr>
      <vt:lpstr>Expansive Clustering</vt:lpstr>
      <vt:lpstr>Virtual Mass Storage System</vt:lpstr>
      <vt:lpstr>What’s Good About This?</vt:lpstr>
      <vt:lpstr>Torrents &amp; Federated Clusters</vt:lpstr>
      <vt:lpstr>Improved WAN Transfer</vt:lpstr>
      <vt:lpstr>Expansive Clustering Caveats</vt:lpstr>
      <vt:lpstr>Summary Monitoring</vt:lpstr>
      <vt:lpstr>Summary Monitoring Setup</vt:lpstr>
      <vt:lpstr>Putting It All Together</vt:lpstr>
      <vt:lpstr>Can’t We Simplify This?</vt:lpstr>
      <vt:lpstr>Tearing It All Apart</vt:lpstr>
      <vt:lpstr>In Conclusion. . .</vt:lpstr>
      <vt:lpstr>Acknowledgements</vt:lpstr>
    </vt:vector>
  </TitlesOfParts>
  <Company>Stanford Linear Accelerator Center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Scalla/xrootd</dc:title>
  <dc:creator>abh</dc:creator>
  <cp:lastModifiedBy>abh</cp:lastModifiedBy>
  <cp:revision>147</cp:revision>
  <dcterms:created xsi:type="dcterms:W3CDTF">2009-06-04T21:42:47Z</dcterms:created>
  <dcterms:modified xsi:type="dcterms:W3CDTF">2009-10-29T05:32:07Z</dcterms:modified>
</cp:coreProperties>
</file>