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5" r:id="rId1"/>
  </p:sldMasterIdLst>
  <p:notesMasterIdLst>
    <p:notesMasterId r:id="rId40"/>
  </p:notesMasterIdLst>
  <p:handoutMasterIdLst>
    <p:handoutMasterId r:id="rId41"/>
  </p:handoutMasterIdLst>
  <p:sldIdLst>
    <p:sldId id="256" r:id="rId2"/>
    <p:sldId id="426" r:id="rId3"/>
    <p:sldId id="427" r:id="rId4"/>
    <p:sldId id="428" r:id="rId5"/>
    <p:sldId id="429" r:id="rId6"/>
    <p:sldId id="430" r:id="rId7"/>
    <p:sldId id="450" r:id="rId8"/>
    <p:sldId id="451" r:id="rId9"/>
    <p:sldId id="431" r:id="rId10"/>
    <p:sldId id="432" r:id="rId11"/>
    <p:sldId id="433" r:id="rId12"/>
    <p:sldId id="434" r:id="rId13"/>
    <p:sldId id="435" r:id="rId14"/>
    <p:sldId id="456" r:id="rId15"/>
    <p:sldId id="436" r:id="rId16"/>
    <p:sldId id="437" r:id="rId17"/>
    <p:sldId id="438" r:id="rId18"/>
    <p:sldId id="439" r:id="rId19"/>
    <p:sldId id="440" r:id="rId20"/>
    <p:sldId id="441" r:id="rId21"/>
    <p:sldId id="444" r:id="rId22"/>
    <p:sldId id="445" r:id="rId23"/>
    <p:sldId id="446" r:id="rId24"/>
    <p:sldId id="447" r:id="rId25"/>
    <p:sldId id="452" r:id="rId26"/>
    <p:sldId id="454" r:id="rId27"/>
    <p:sldId id="455" r:id="rId28"/>
    <p:sldId id="453" r:id="rId29"/>
    <p:sldId id="457" r:id="rId30"/>
    <p:sldId id="448" r:id="rId31"/>
    <p:sldId id="458" r:id="rId32"/>
    <p:sldId id="459" r:id="rId33"/>
    <p:sldId id="460" r:id="rId34"/>
    <p:sldId id="461" r:id="rId35"/>
    <p:sldId id="462" r:id="rId36"/>
    <p:sldId id="463" r:id="rId37"/>
    <p:sldId id="464" r:id="rId38"/>
    <p:sldId id="44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9900"/>
    <a:srgbClr val="FFFF00"/>
    <a:srgbClr val="FF3300"/>
    <a:srgbClr val="FF0000"/>
    <a:srgbClr val="F9D607"/>
    <a:srgbClr val="CC9900"/>
    <a:srgbClr val="008000"/>
    <a:srgbClr val="FFC637"/>
    <a:srgbClr val="FF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37" autoAdjust="0"/>
    <p:restoredTop sz="59283" autoAdjust="0"/>
  </p:normalViewPr>
  <p:slideViewPr>
    <p:cSldViewPr>
      <p:cViewPr varScale="1">
        <p:scale>
          <a:sx n="47" d="100"/>
          <a:sy n="47" d="100"/>
        </p:scale>
        <p:origin x="-2526" y="-90"/>
      </p:cViewPr>
      <p:guideLst>
        <p:guide orient="horz" pos="2208"/>
        <p:guide pos="2736"/>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2814" y="-11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F8AAE3-1C2F-A74F-B82B-BDA54049420D}" type="datetimeFigureOut">
              <a:rPr lang="en-US" smtClean="0"/>
              <a:pPr/>
              <a:t>5/13/2013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DBB74C-CA83-6248-900F-94C2078A6A92}" type="slidenum">
              <a:rPr lang="en-US" smtClean="0"/>
              <a:pPr/>
              <a:t>‹#›</a:t>
            </a:fld>
            <a:endParaRPr lang="en-US"/>
          </a:p>
        </p:txBody>
      </p:sp>
    </p:spTree>
    <p:extLst>
      <p:ext uri="{BB962C8B-B14F-4D97-AF65-F5344CB8AC3E}">
        <p14:creationId xmlns:p14="http://schemas.microsoft.com/office/powerpoint/2010/main" xmlns="" val="23238445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C3EA9F-16C8-4E26-A9BF-868C8C4F745D}" type="datetimeFigureOut">
              <a:rPr lang="en-US" smtClean="0"/>
              <a:pPr/>
              <a:t>5/13/2013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EE56B6-57E6-4F9A-A5FC-DF8B6084F5EB}" type="slidenum">
              <a:rPr lang="en-US" smtClean="0"/>
              <a:pPr/>
              <a:t>‹#›</a:t>
            </a:fld>
            <a:endParaRPr lang="en-US"/>
          </a:p>
        </p:txBody>
      </p:sp>
    </p:spTree>
    <p:extLst>
      <p:ext uri="{BB962C8B-B14F-4D97-AF65-F5344CB8AC3E}">
        <p14:creationId xmlns:p14="http://schemas.microsoft.com/office/powerpoint/2010/main" xmlns="" val="2956969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ATLAS</a:t>
            </a:r>
            <a:r>
              <a:rPr lang="en-US" baseline="0" dirty="0" smtClean="0"/>
              <a:t> is a multipurpose detector at LHC  at CERN. </a:t>
            </a:r>
          </a:p>
          <a:p>
            <a:r>
              <a:rPr lang="en-US" sz="1200" dirty="0" smtClean="0"/>
              <a:t>The ATLAS Experiment at LHC is an international collaboration of about 3000 scientists and engineers from</a:t>
            </a:r>
            <a:r>
              <a:rPr lang="en-US" sz="1200" baseline="0" dirty="0" smtClean="0"/>
              <a:t> many universities and labs around the globe</a:t>
            </a:r>
            <a:r>
              <a:rPr lang="en-US" sz="1200" dirty="0" smtClean="0"/>
              <a:t>.</a:t>
            </a:r>
            <a:endParaRPr lang="en-US" baseline="0" dirty="0" smtClean="0"/>
          </a:p>
          <a:p>
            <a:r>
              <a:rPr lang="en-US" baseline="0" dirty="0" smtClean="0"/>
              <a:t> </a:t>
            </a:r>
            <a:r>
              <a:rPr lang="en-US" dirty="0" smtClean="0"/>
              <a:t>It took almost 20 years to build ATLAS. But never the less this is young</a:t>
            </a:r>
            <a:r>
              <a:rPr lang="en-US" baseline="0" dirty="0" smtClean="0"/>
              <a:t> collaboration with 1200 graduate students working on ATLAS.</a:t>
            </a:r>
            <a:endParaRPr lang="en-US" dirty="0"/>
          </a:p>
        </p:txBody>
      </p:sp>
      <p:sp>
        <p:nvSpPr>
          <p:cNvPr id="4" name="Slide Number Placeholder 3"/>
          <p:cNvSpPr>
            <a:spLocks noGrp="1"/>
          </p:cNvSpPr>
          <p:nvPr>
            <p:ph type="sldNum" sz="quarter" idx="10"/>
          </p:nvPr>
        </p:nvSpPr>
        <p:spPr/>
        <p:txBody>
          <a:bodyPr/>
          <a:lstStyle/>
          <a:p>
            <a:fld id="{E9EE56B6-57E6-4F9A-A5FC-DF8B6084F5EB}" type="slidenum">
              <a:rPr lang="en-US" smtClean="0"/>
              <a:pPr/>
              <a:t>2</a:t>
            </a:fld>
            <a:endParaRPr lang="en-US"/>
          </a:p>
        </p:txBody>
      </p:sp>
    </p:spTree>
    <p:extLst>
      <p:ext uri="{BB962C8B-B14F-4D97-AF65-F5344CB8AC3E}">
        <p14:creationId xmlns:p14="http://schemas.microsoft.com/office/powerpoint/2010/main" xmlns="" val="129825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photo shows the outline of the LHC tunnel on an aerial view of countryside around Geneva.</a:t>
            </a:r>
          </a:p>
          <a:p>
            <a:r>
              <a:rPr lang="en-US" baseline="0" dirty="0" smtClean="0"/>
              <a:t>The LHC is one of the largest scientific instruments ever built and certainly one of the most complex.</a:t>
            </a:r>
          </a:p>
          <a:p>
            <a:r>
              <a:rPr lang="en-US" baseline="0" dirty="0" smtClean="0"/>
              <a:t>Everything about LHC is extreme, it’s size, it’s energy, it’s detectors. </a:t>
            </a:r>
          </a:p>
          <a:p>
            <a:r>
              <a:rPr lang="en-US" baseline="0" dirty="0" smtClean="0"/>
              <a:t>It’s the coldest place in the solar system, it’s the hottest place in the universe.   </a:t>
            </a:r>
            <a:endParaRPr lang="en-US" dirty="0"/>
          </a:p>
        </p:txBody>
      </p:sp>
      <p:sp>
        <p:nvSpPr>
          <p:cNvPr id="4" name="Slide Number Placeholder 3"/>
          <p:cNvSpPr>
            <a:spLocks noGrp="1"/>
          </p:cNvSpPr>
          <p:nvPr>
            <p:ph type="sldNum" sz="quarter" idx="10"/>
          </p:nvPr>
        </p:nvSpPr>
        <p:spPr/>
        <p:txBody>
          <a:bodyPr/>
          <a:lstStyle/>
          <a:p>
            <a:fld id="{E9EE56B6-57E6-4F9A-A5FC-DF8B6084F5EB}" type="slidenum">
              <a:rPr lang="en-US" smtClean="0"/>
              <a:pPr/>
              <a:t>3</a:t>
            </a:fld>
            <a:endParaRPr lang="en-US"/>
          </a:p>
        </p:txBody>
      </p:sp>
    </p:spTree>
    <p:extLst>
      <p:ext uri="{BB962C8B-B14F-4D97-AF65-F5344CB8AC3E}">
        <p14:creationId xmlns:p14="http://schemas.microsoft.com/office/powerpoint/2010/main" xmlns="" val="195209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78BF652A-4C97-44D7-8CB4-18396CCD60F4}" type="slidenum">
              <a:rPr lang="en-GB"/>
              <a:pPr/>
              <a:t>6</a:t>
            </a:fld>
            <a:endParaRPr lang="en-GB"/>
          </a:p>
        </p:txBody>
      </p:sp>
      <p:sp>
        <p:nvSpPr>
          <p:cNvPr id="67587" name="Rectangle 2"/>
          <p:cNvSpPr>
            <a:spLocks noGrp="1" noRot="1" noChangeAspect="1" noChangeArrowheads="1" noTextEdit="1"/>
          </p:cNvSpPr>
          <p:nvPr>
            <p:ph type="sldImg"/>
          </p:nvPr>
        </p:nvSpPr>
        <p:spPr>
          <a:xfrm>
            <a:off x="1144588" y="685800"/>
            <a:ext cx="4572000" cy="3429000"/>
          </a:xfrm>
          <a:ln/>
        </p:spPr>
      </p:sp>
      <p:sp>
        <p:nvSpPr>
          <p:cNvPr id="67588" name="Rectangle 3"/>
          <p:cNvSpPr>
            <a:spLocks noGrp="1" noChangeArrowheads="1"/>
          </p:cNvSpPr>
          <p:nvPr>
            <p:ph type="body" idx="1"/>
          </p:nvPr>
        </p:nvSpPr>
        <p:spPr>
          <a:xfrm>
            <a:off x="914400" y="4341815"/>
            <a:ext cx="5029200" cy="4116387"/>
          </a:xfrm>
          <a:noFill/>
          <a:ln/>
        </p:spPr>
        <p:txBody>
          <a:bodyPr/>
          <a:lstStyle/>
          <a:p>
            <a:pPr eaLnBrk="1" hangingPunct="1"/>
            <a:r>
              <a:rPr lang="en-GB" smtClean="0"/>
              <a:t>Atlas: barrel air-torroid. Also barrel solenoid (2T).</a:t>
            </a: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3A7531BB-71E5-4BD0-9F25-F2A2668EB4CC}" type="slidenum">
              <a:rPr lang="en-GB"/>
              <a:pPr/>
              <a:t>12</a:t>
            </a:fld>
            <a:endParaRPr lang="en-GB"/>
          </a:p>
        </p:txBody>
      </p:sp>
      <p:sp>
        <p:nvSpPr>
          <p:cNvPr id="69635" name="Rectangle 2"/>
          <p:cNvSpPr>
            <a:spLocks noGrp="1" noRot="1" noChangeAspect="1" noChangeArrowheads="1" noTextEdit="1"/>
          </p:cNvSpPr>
          <p:nvPr>
            <p:ph type="sldImg"/>
          </p:nvPr>
        </p:nvSpPr>
        <p:spPr>
          <a:xfrm>
            <a:off x="1144588" y="693738"/>
            <a:ext cx="4567237" cy="3427412"/>
          </a:xfrm>
          <a:ln/>
        </p:spPr>
      </p:sp>
      <p:sp>
        <p:nvSpPr>
          <p:cNvPr id="69636"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Particles that we want to discover and study are rare – that’s why LHC runs</a:t>
            </a:r>
            <a:r>
              <a:rPr lang="en-US" baseline="0" dirty="0" smtClean="0"/>
              <a:t> at such high energy and with such intense beams –almost a billion interactions per second. Even at this conditions you would need to search for one Higgs in more than a trillion events. </a:t>
            </a:r>
          </a:p>
          <a:p>
            <a:pPr eaLnBrk="1" hangingPunct="1"/>
            <a:r>
              <a:rPr lang="en-US" baseline="0" dirty="0" smtClean="0"/>
              <a:t>At high beam densities - we call this property “beam luminosity” – multiple collisions can occur in one beam crossing. Figure shows how such event look. It’s quite “messy”. That explains why you need such a big detector, with large granularity and so many sensor channels.</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6CBD86B9-3BDC-1A44-8213-E977D6CC2989}" type="slidenum">
              <a:rPr lang="en-US"/>
              <a:pPr>
                <a:defRPr/>
              </a:pPr>
              <a:t>13</a:t>
            </a:fld>
            <a:endParaRPr lang="en-US"/>
          </a:p>
        </p:txBody>
      </p:sp>
      <p:sp>
        <p:nvSpPr>
          <p:cNvPr id="36865" name="Text Box 1"/>
          <p:cNvSpPr txBox="1">
            <a:spLocks noGrp="1" noRot="1" noChangeAspect="1" noChangeArrowheads="1"/>
          </p:cNvSpPr>
          <p:nvPr>
            <p:ph type="sldImg"/>
          </p:nvPr>
        </p:nvSpPr>
        <p:spPr>
          <a:xfrm>
            <a:off x="1144588" y="695325"/>
            <a:ext cx="4567237" cy="3427413"/>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513" y="4343232"/>
            <a:ext cx="5486976" cy="3870755"/>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143000" y="685800"/>
            <a:ext cx="4572000" cy="3429000"/>
          </a:xfrm>
          <a:ln/>
        </p:spPr>
      </p:sp>
      <p:sp>
        <p:nvSpPr>
          <p:cNvPr id="97283" name="Notes Placeholder 2"/>
          <p:cNvSpPr>
            <a:spLocks noGrp="1"/>
          </p:cNvSpPr>
          <p:nvPr>
            <p:ph type="body" idx="1"/>
          </p:nvPr>
        </p:nvSpPr>
        <p:spPr>
          <a:noFill/>
          <a:ln/>
        </p:spPr>
        <p:txBody>
          <a:bodyPr/>
          <a:lstStyle/>
          <a:p>
            <a:r>
              <a:rPr lang="en-GB" dirty="0" smtClean="0">
                <a:latin typeface="Arial" pitchFamily="34" charset="0"/>
              </a:rPr>
              <a:t>The Tier 0 centre at CERN stores the primary copy of all the data.  A second copy is distributed between the 11 so-called Tier 1 centres.  These are large computer centres in different geographical regions of the world, that also have a responsibility for long term guardianship of the data.  The data is sent from CERN to the Tier 1s in real time over dedicated network connections.  </a:t>
            </a:r>
          </a:p>
          <a:p>
            <a:endParaRPr lang="en-GB" dirty="0" smtClean="0">
              <a:latin typeface="Arial" pitchFamily="34" charset="0"/>
            </a:endParaRPr>
          </a:p>
          <a:p>
            <a:r>
              <a:rPr lang="en-GB" dirty="0" smtClean="0">
                <a:latin typeface="Arial" pitchFamily="34" charset="0"/>
              </a:rPr>
              <a:t>In order to keep up with the data coming from the experiments this transfer must be capable of running at around 1.3 GB/s continuously.  This is equivalent to a full DVD every 3 seconds.</a:t>
            </a:r>
          </a:p>
          <a:p>
            <a:endParaRPr lang="en-GB" dirty="0" smtClean="0">
              <a:latin typeface="Arial" pitchFamily="34" charset="0"/>
            </a:endParaRPr>
          </a:p>
          <a:p>
            <a:r>
              <a:rPr lang="en-GB" dirty="0" smtClean="0">
                <a:latin typeface="Arial" pitchFamily="34" charset="0"/>
              </a:rPr>
              <a:t>The Tier 1 sites also provide the second level of data processing and produce data sets which can be used to perform the physics analysis.  These data sets are sent from the Tier 1 sites to the around 130 Tier 2 sites.</a:t>
            </a:r>
          </a:p>
          <a:p>
            <a:endParaRPr lang="en-GB" dirty="0" smtClean="0">
              <a:latin typeface="Arial" pitchFamily="34" charset="0"/>
            </a:endParaRPr>
          </a:p>
          <a:p>
            <a:r>
              <a:rPr lang="en-GB" dirty="0" smtClean="0">
                <a:latin typeface="Arial" pitchFamily="34" charset="0"/>
              </a:rPr>
              <a:t>A Tier 2 is typically a university department or physics laboratories and are located all over the world in most of the countries that participate in the LHC experiments.  Often, Tier 2s are associated to a Tier 1 site in their region.  It is at the Tier 2s that the real physics analysis is performed.</a:t>
            </a:r>
          </a:p>
          <a:p>
            <a:r>
              <a:rPr lang="en-GB" dirty="0" smtClean="0">
                <a:latin typeface="Arial" pitchFamily="34" charset="0"/>
              </a:rPr>
              <a:t>----- Meeting Notes (5/8/13 00:20) -----</a:t>
            </a:r>
          </a:p>
          <a:p>
            <a:r>
              <a:rPr lang="en-GB" dirty="0" smtClean="0">
                <a:latin typeface="Arial" pitchFamily="34" charset="0"/>
              </a:rPr>
              <a:t>Organizationally, the grid is set up in a tier system, with the Large Hadron Collider located at CERN, the Tier-0 center. CERN receives the raw data from the ATLAS detector, performs a first-pass analysis, and then distributes it among ten Tier-1 locations, also known as regional centers, including Brookhaven. At the Tier-1 level, which is connected to Tier-0 via a dedicated high-performance optical network path, a fraction of the raw data is stored, processed, and analyzed. Each Tier-1 facility then distributes derived data to Tier-2 computing facilities that provide data storage and processing capacities for more in-depth user analysis and simulation.</a:t>
            </a:r>
          </a:p>
          <a:p>
            <a:endParaRPr lang="en-GB" dirty="0" smtClean="0">
              <a:latin typeface="Arial" pitchFamily="34" charset="0"/>
            </a:endParaRPr>
          </a:p>
          <a:p>
            <a:r>
              <a:rPr lang="en-GB" dirty="0" smtClean="0">
                <a:latin typeface="Arial" pitchFamily="34" charset="0"/>
              </a:rPr>
              <a:t> </a:t>
            </a:r>
          </a:p>
        </p:txBody>
      </p:sp>
      <p:sp>
        <p:nvSpPr>
          <p:cNvPr id="97284" name="Slide Number Placeholder 3"/>
          <p:cNvSpPr>
            <a:spLocks noGrp="1"/>
          </p:cNvSpPr>
          <p:nvPr>
            <p:ph type="sldNum" sz="quarter" idx="5"/>
          </p:nvPr>
        </p:nvSpPr>
        <p:spPr>
          <a:noFill/>
        </p:spPr>
        <p:txBody>
          <a:bodyPr/>
          <a:lstStyle/>
          <a:p>
            <a:fld id="{19710A16-D0A4-47CF-9644-AA934EF90934}" type="slidenum">
              <a:rPr lang="en-GB">
                <a:solidFill>
                  <a:srgbClr val="000000"/>
                </a:solidFill>
              </a:rPr>
              <a:pPr/>
              <a:t>15</a:t>
            </a:fld>
            <a:endParaRPr lang="en-GB">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F367CC65-DD0E-4D4F-9F10-B310EC8B737C}" type="slidenum">
              <a:rPr lang="en-US"/>
              <a:pPr>
                <a:defRPr/>
              </a:pPr>
              <a:t>18</a:t>
            </a:fld>
            <a:endParaRPr lang="en-US"/>
          </a:p>
        </p:txBody>
      </p:sp>
      <p:sp>
        <p:nvSpPr>
          <p:cNvPr id="62465" name="Text Box 1"/>
          <p:cNvSpPr txBox="1">
            <a:spLocks noGrp="1" noRot="1" noChangeAspect="1" noChangeArrowheads="1"/>
          </p:cNvSpPr>
          <p:nvPr>
            <p:ph type="sldImg"/>
          </p:nvPr>
        </p:nvSpPr>
        <p:spPr>
          <a:xfrm>
            <a:off x="1144588" y="695325"/>
            <a:ext cx="4567237" cy="3427413"/>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2466" name="Text Box 2"/>
          <p:cNvSpPr txBox="1">
            <a:spLocks noGrp="1" noChangeArrowheads="1"/>
          </p:cNvSpPr>
          <p:nvPr>
            <p:ph type="body" idx="1"/>
          </p:nvPr>
        </p:nvSpPr>
        <p:spPr>
          <a:xfrm>
            <a:off x="685513" y="4343231"/>
            <a:ext cx="5486976" cy="4115139"/>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649628" algn="l"/>
                <a:tab pos="1299256" algn="l"/>
                <a:tab pos="1948884" algn="l"/>
                <a:tab pos="2598511" algn="l"/>
              </a:tabLst>
              <a:defRPr>
                <a:solidFill>
                  <a:schemeClr val="tx1"/>
                </a:solidFill>
                <a:latin typeface="DejaVu Sans" charset="0"/>
                <a:ea typeface="ＭＳ Ｐゴシック" charset="0"/>
                <a:cs typeface="DejaVu Sans" charset="0"/>
              </a:defRPr>
            </a:lvl1pPr>
            <a:lvl2pPr marL="666723" indent="-256432" eaLnBrk="0" hangingPunct="0">
              <a:tabLst>
                <a:tab pos="649628" algn="l"/>
                <a:tab pos="1299256" algn="l"/>
                <a:tab pos="1948884" algn="l"/>
                <a:tab pos="2598511" algn="l"/>
              </a:tabLst>
              <a:defRPr>
                <a:solidFill>
                  <a:schemeClr val="tx1"/>
                </a:solidFill>
                <a:latin typeface="DejaVu Sans" charset="0"/>
                <a:ea typeface="DejaVu Sans" charset="0"/>
                <a:cs typeface="DejaVu Sans" charset="0"/>
              </a:defRPr>
            </a:lvl2pPr>
            <a:lvl3pPr marL="1025728" indent="-205146" eaLnBrk="0" hangingPunct="0">
              <a:tabLst>
                <a:tab pos="649628" algn="l"/>
                <a:tab pos="1299256" algn="l"/>
                <a:tab pos="1948884" algn="l"/>
                <a:tab pos="2598511" algn="l"/>
              </a:tabLst>
              <a:defRPr>
                <a:solidFill>
                  <a:schemeClr val="tx1"/>
                </a:solidFill>
                <a:latin typeface="DejaVu Sans" charset="0"/>
                <a:ea typeface="DejaVu Sans" charset="0"/>
                <a:cs typeface="DejaVu Sans" charset="0"/>
              </a:defRPr>
            </a:lvl3pPr>
            <a:lvl4pPr marL="1436019" indent="-205146" eaLnBrk="0" hangingPunct="0">
              <a:tabLst>
                <a:tab pos="649628" algn="l"/>
                <a:tab pos="1299256" algn="l"/>
                <a:tab pos="1948884" algn="l"/>
                <a:tab pos="2598511" algn="l"/>
              </a:tabLst>
              <a:defRPr>
                <a:solidFill>
                  <a:schemeClr val="tx1"/>
                </a:solidFill>
                <a:latin typeface="DejaVu Sans" charset="0"/>
                <a:ea typeface="DejaVu Sans" charset="0"/>
                <a:cs typeface="DejaVu Sans" charset="0"/>
              </a:defRPr>
            </a:lvl4pPr>
            <a:lvl5pPr marL="1846311" indent="-205146" eaLnBrk="0" hangingPunct="0">
              <a:tabLst>
                <a:tab pos="649628" algn="l"/>
                <a:tab pos="1299256" algn="l"/>
                <a:tab pos="1948884" algn="l"/>
                <a:tab pos="2598511" algn="l"/>
              </a:tabLst>
              <a:defRPr>
                <a:solidFill>
                  <a:schemeClr val="tx1"/>
                </a:solidFill>
                <a:latin typeface="DejaVu Sans" charset="0"/>
                <a:ea typeface="DejaVu Sans" charset="0"/>
                <a:cs typeface="DejaVu Sans" charset="0"/>
              </a:defRPr>
            </a:lvl5pPr>
            <a:lvl6pPr marL="2256602" indent="-205146" defTabSz="408867" eaLnBrk="0" fontAlgn="base" hangingPunct="0">
              <a:spcBef>
                <a:spcPct val="0"/>
              </a:spcBef>
              <a:spcAft>
                <a:spcPct val="0"/>
              </a:spcAft>
              <a:tabLst>
                <a:tab pos="649628" algn="l"/>
                <a:tab pos="1299256" algn="l"/>
                <a:tab pos="1948884" algn="l"/>
                <a:tab pos="2598511" algn="l"/>
              </a:tabLst>
              <a:defRPr>
                <a:solidFill>
                  <a:schemeClr val="tx1"/>
                </a:solidFill>
                <a:latin typeface="DejaVu Sans" charset="0"/>
                <a:ea typeface="DejaVu Sans" charset="0"/>
                <a:cs typeface="DejaVu Sans" charset="0"/>
              </a:defRPr>
            </a:lvl6pPr>
            <a:lvl7pPr marL="2666893" indent="-205146" defTabSz="408867" eaLnBrk="0" fontAlgn="base" hangingPunct="0">
              <a:spcBef>
                <a:spcPct val="0"/>
              </a:spcBef>
              <a:spcAft>
                <a:spcPct val="0"/>
              </a:spcAft>
              <a:tabLst>
                <a:tab pos="649628" algn="l"/>
                <a:tab pos="1299256" algn="l"/>
                <a:tab pos="1948884" algn="l"/>
                <a:tab pos="2598511" algn="l"/>
              </a:tabLst>
              <a:defRPr>
                <a:solidFill>
                  <a:schemeClr val="tx1"/>
                </a:solidFill>
                <a:latin typeface="DejaVu Sans" charset="0"/>
                <a:ea typeface="DejaVu Sans" charset="0"/>
                <a:cs typeface="DejaVu Sans" charset="0"/>
              </a:defRPr>
            </a:lvl7pPr>
            <a:lvl8pPr marL="3077185" indent="-205146" defTabSz="408867" eaLnBrk="0" fontAlgn="base" hangingPunct="0">
              <a:spcBef>
                <a:spcPct val="0"/>
              </a:spcBef>
              <a:spcAft>
                <a:spcPct val="0"/>
              </a:spcAft>
              <a:tabLst>
                <a:tab pos="649628" algn="l"/>
                <a:tab pos="1299256" algn="l"/>
                <a:tab pos="1948884" algn="l"/>
                <a:tab pos="2598511" algn="l"/>
              </a:tabLst>
              <a:defRPr>
                <a:solidFill>
                  <a:schemeClr val="tx1"/>
                </a:solidFill>
                <a:latin typeface="DejaVu Sans" charset="0"/>
                <a:ea typeface="DejaVu Sans" charset="0"/>
                <a:cs typeface="DejaVu Sans" charset="0"/>
              </a:defRPr>
            </a:lvl8pPr>
            <a:lvl9pPr marL="3487476" indent="-205146" defTabSz="408867" eaLnBrk="0" fontAlgn="base" hangingPunct="0">
              <a:spcBef>
                <a:spcPct val="0"/>
              </a:spcBef>
              <a:spcAft>
                <a:spcPct val="0"/>
              </a:spcAft>
              <a:tabLst>
                <a:tab pos="649628" algn="l"/>
                <a:tab pos="1299256" algn="l"/>
                <a:tab pos="1948884" algn="l"/>
                <a:tab pos="2598511" algn="l"/>
              </a:tabLst>
              <a:defRPr>
                <a:solidFill>
                  <a:schemeClr val="tx1"/>
                </a:solidFill>
                <a:latin typeface="DejaVu Sans" charset="0"/>
                <a:ea typeface="DejaVu Sans" charset="0"/>
                <a:cs typeface="DejaVu Sans" charset="0"/>
              </a:defRPr>
            </a:lvl9pPr>
          </a:lstStyle>
          <a:p>
            <a:pPr eaLnBrk="1"/>
            <a:fld id="{A991E9E9-C798-B74E-B853-CD5B18E109AE}" type="slidenum">
              <a:rPr lang="en-GB">
                <a:solidFill>
                  <a:srgbClr val="000000"/>
                </a:solidFill>
                <a:latin typeface="Bitstream Vera Sans" charset="0"/>
              </a:rPr>
              <a:pPr eaLnBrk="1"/>
              <a:t>26</a:t>
            </a:fld>
            <a:endParaRPr lang="en-GB">
              <a:solidFill>
                <a:srgbClr val="000000"/>
              </a:solidFill>
              <a:latin typeface="Bitstream Vera Sans" charset="0"/>
            </a:endParaRPr>
          </a:p>
        </p:txBody>
      </p:sp>
      <p:sp>
        <p:nvSpPr>
          <p:cNvPr id="26627" name="Rectangle 1"/>
          <p:cNvSpPr>
            <a:spLocks noGrp="1" noRot="1" noChangeAspect="1" noChangeArrowheads="1" noTextEdit="1"/>
          </p:cNvSpPr>
          <p:nvPr>
            <p:ph type="sldImg"/>
          </p:nvPr>
        </p:nvSpPr>
        <p:spPr>
          <a:xfrm>
            <a:off x="1143000" y="688975"/>
            <a:ext cx="4572000" cy="3429000"/>
          </a:xfrm>
          <a:solidFill>
            <a:srgbClr val="FFFFFF"/>
          </a:solidFill>
          <a:ln>
            <a:solidFill>
              <a:srgbClr val="000000"/>
            </a:solidFill>
            <a:miter lim="800000"/>
            <a:headEnd/>
            <a:tailEnd/>
          </a:ln>
        </p:spPr>
      </p:sp>
      <p:sp>
        <p:nvSpPr>
          <p:cNvPr id="26628" name="Rectangle 2"/>
          <p:cNvSpPr>
            <a:spLocks noGrp="1" noChangeArrowheads="1"/>
          </p:cNvSpPr>
          <p:nvPr>
            <p:ph type="body" idx="1"/>
          </p:nvPr>
        </p:nvSpPr>
        <p:spPr>
          <a:xfrm>
            <a:off x="914681" y="4342534"/>
            <a:ext cx="5030040" cy="411595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E56B6-57E6-4F9A-A5FC-DF8B6084F5EB}" type="slidenum">
              <a:rPr lang="en-US" smtClean="0"/>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85825" y="2531734"/>
            <a:ext cx="7772400" cy="1470422"/>
          </a:xfrm>
        </p:spPr>
        <p:txBody>
          <a:bodyPr/>
          <a:lstStyle>
            <a:lvl1pPr>
              <a:defRPr sz="4100"/>
            </a:lvl1pPr>
          </a:lstStyle>
          <a:p>
            <a:r>
              <a:rPr lang="en-US" smtClean="0"/>
              <a:t>Click to edit Master title style</a:t>
            </a:r>
            <a:endParaRPr lang="en-US" dirty="0"/>
          </a:p>
        </p:txBody>
      </p:sp>
      <p:sp>
        <p:nvSpPr>
          <p:cNvPr id="3" name="Subtitle 2"/>
          <p:cNvSpPr>
            <a:spLocks noGrp="1"/>
          </p:cNvSpPr>
          <p:nvPr>
            <p:ph type="subTitle" idx="1"/>
          </p:nvPr>
        </p:nvSpPr>
        <p:spPr>
          <a:xfrm>
            <a:off x="885825" y="4112266"/>
            <a:ext cx="6400800" cy="290849"/>
          </a:xfrm>
        </p:spPr>
        <p:txBody>
          <a:bodyPr>
            <a:spAutoFit/>
          </a:bodyPr>
          <a:lstStyle>
            <a:lvl1pPr marL="0" indent="0" algn="l">
              <a:buNone/>
              <a:defRPr sz="2100"/>
            </a:lvl1pPr>
            <a:lvl2pPr marL="288036" indent="0" algn="ctr">
              <a:buNone/>
              <a:defRPr/>
            </a:lvl2pPr>
            <a:lvl3pPr marL="576072" indent="0" algn="ctr">
              <a:buNone/>
              <a:defRPr/>
            </a:lvl3pPr>
            <a:lvl4pPr marL="864108" indent="0" algn="ctr">
              <a:buNone/>
              <a:defRPr/>
            </a:lvl4pPr>
            <a:lvl5pPr marL="1152144" indent="0" algn="ctr">
              <a:buNone/>
              <a:defRPr/>
            </a:lvl5pPr>
            <a:lvl6pPr marL="1440180" indent="0" algn="ctr">
              <a:buNone/>
              <a:defRPr/>
            </a:lvl6pPr>
            <a:lvl7pPr marL="1728216" indent="0" algn="ctr">
              <a:buNone/>
              <a:defRPr/>
            </a:lvl7pPr>
            <a:lvl8pPr marL="2016252" indent="0" algn="ctr">
              <a:buNone/>
              <a:defRPr/>
            </a:lvl8pPr>
            <a:lvl9pPr marL="2304288" indent="0" algn="ctr">
              <a:buNone/>
              <a:defRPr/>
            </a:lvl9pPr>
          </a:lstStyle>
          <a:p>
            <a:r>
              <a:rPr lang="en-US" smtClean="0"/>
              <a:t>Click to edit Master subtitle style</a:t>
            </a:r>
            <a:endParaRPr lang="en-US" dirty="0"/>
          </a:p>
        </p:txBody>
      </p:sp>
      <p:sp>
        <p:nvSpPr>
          <p:cNvPr id="5" name="AutoShape 1"/>
          <p:cNvSpPr>
            <a:spLocks/>
          </p:cNvSpPr>
          <p:nvPr/>
        </p:nvSpPr>
        <p:spPr bwMode="auto">
          <a:xfrm>
            <a:off x="-385762" y="455414"/>
            <a:ext cx="2021681" cy="923925"/>
          </a:xfrm>
          <a:prstGeom prst="roundRect">
            <a:avLst>
              <a:gd name="adj" fmla="val 11852"/>
            </a:avLst>
          </a:prstGeom>
          <a:solidFill>
            <a:srgbClr val="E0E0E0"/>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endParaRPr lang="en-US"/>
          </a:p>
        </p:txBody>
      </p:sp>
      <p:pic>
        <p:nvPicPr>
          <p:cNvPr id="30722" name="Picture 2" descr="C:\Users\Specialist30\Desktop\GoogleLogoNew.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38800" y="4927210"/>
            <a:ext cx="3253741" cy="92126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C:\Users\Specialist30\Desktop\GoogleDevelopers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82968" y="592574"/>
            <a:ext cx="622211" cy="6496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59861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28E1347-F792-4BAB-AC5B-89BE6EE820EB}" type="slidenum">
              <a:rPr lang="en-US"/>
              <a:pPr/>
              <a:t>‹#›</a:t>
            </a:fld>
            <a:endParaRPr lang="en-US"/>
          </a:p>
        </p:txBody>
      </p:sp>
      <p:grpSp>
        <p:nvGrpSpPr>
          <p:cNvPr id="4" name="Group 3"/>
          <p:cNvGrpSpPr/>
          <p:nvPr userDrawn="1"/>
        </p:nvGrpSpPr>
        <p:grpSpPr>
          <a:xfrm>
            <a:off x="533400" y="6477000"/>
            <a:ext cx="7391400" cy="246221"/>
            <a:chOff x="533400" y="6477000"/>
            <a:chExt cx="7391400" cy="246221"/>
          </a:xfrm>
        </p:grpSpPr>
        <p:sp>
          <p:nvSpPr>
            <p:cNvPr id="5" name="TextBox 4"/>
            <p:cNvSpPr txBox="1"/>
            <p:nvPr userDrawn="1"/>
          </p:nvSpPr>
          <p:spPr>
            <a:xfrm>
              <a:off x="533400" y="6477000"/>
              <a:ext cx="1752600" cy="246221"/>
            </a:xfrm>
            <a:prstGeom prst="rect">
              <a:avLst/>
            </a:prstGeom>
            <a:noFill/>
          </p:spPr>
          <p:txBody>
            <a:bodyPr wrap="square" rtlCol="0">
              <a:spAutoFit/>
            </a:bodyPr>
            <a:lstStyle/>
            <a:p>
              <a:r>
                <a:rPr lang="en-US" sz="1000" baseline="0" dirty="0" smtClean="0"/>
                <a:t>May 15-17, 2013</a:t>
              </a:r>
              <a:endParaRPr lang="en-US" sz="1000" dirty="0"/>
            </a:p>
          </p:txBody>
        </p:sp>
        <p:sp>
          <p:nvSpPr>
            <p:cNvPr id="6" name="TextBox 5"/>
            <p:cNvSpPr txBox="1"/>
            <p:nvPr userDrawn="1"/>
          </p:nvSpPr>
          <p:spPr>
            <a:xfrm>
              <a:off x="7086600" y="6477000"/>
              <a:ext cx="838200" cy="246221"/>
            </a:xfrm>
            <a:prstGeom prst="rect">
              <a:avLst/>
            </a:prstGeom>
            <a:noFill/>
          </p:spPr>
          <p:txBody>
            <a:bodyPr wrap="square" rtlCol="0">
              <a:spAutoFit/>
            </a:bodyPr>
            <a:lstStyle/>
            <a:p>
              <a:pPr algn="r"/>
              <a:fld id="{73D6675D-022C-4886-AF2E-B21C52138989}" type="slidenum">
                <a:rPr lang="en-US" sz="1000" smtClean="0"/>
                <a:pPr algn="r"/>
                <a:t>‹#›</a:t>
              </a:fld>
              <a:endParaRPr lang="en-US" sz="1000" dirty="0"/>
            </a:p>
          </p:txBody>
        </p:sp>
      </p:grpSp>
      <p:sp>
        <p:nvSpPr>
          <p:cNvPr id="7" name="TextBox 6"/>
          <p:cNvSpPr txBox="1"/>
          <p:nvPr userDrawn="1"/>
        </p:nvSpPr>
        <p:spPr>
          <a:xfrm>
            <a:off x="3505200" y="6477000"/>
            <a:ext cx="2133600" cy="246221"/>
          </a:xfrm>
          <a:prstGeom prst="rect">
            <a:avLst/>
          </a:prstGeom>
          <a:noFill/>
        </p:spPr>
        <p:txBody>
          <a:bodyPr wrap="square" rtlCol="0">
            <a:spAutoFit/>
          </a:bodyPr>
          <a:lstStyle/>
          <a:p>
            <a:pPr algn="ctr"/>
            <a:r>
              <a:rPr lang="en-US" sz="1000" baseline="0" dirty="0" err="1" smtClean="0"/>
              <a:t>GoogleIO</a:t>
            </a:r>
            <a:endParaRPr lang="en-US" sz="1000" dirty="0"/>
          </a:p>
        </p:txBody>
      </p:sp>
    </p:spTree>
    <p:extLst>
      <p:ext uri="{BB962C8B-B14F-4D97-AF65-F5344CB8AC3E}">
        <p14:creationId xmlns:p14="http://schemas.microsoft.com/office/powerpoint/2010/main" xmlns="" val="2327489819"/>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28E1347-F792-4BAB-AC5B-89BE6EE820EB}" type="slidenum">
              <a:rPr lang="en-US"/>
              <a:pPr/>
              <a:t>‹#›</a:t>
            </a:fld>
            <a:endParaRPr lang="en-US"/>
          </a:p>
        </p:txBody>
      </p:sp>
      <p:sp>
        <p:nvSpPr>
          <p:cNvPr id="4" name="Text Placeholder 5"/>
          <p:cNvSpPr>
            <a:spLocks noGrp="1"/>
          </p:cNvSpPr>
          <p:nvPr>
            <p:ph type="body" sz="quarter" idx="11" hasCustomPrompt="1"/>
          </p:nvPr>
        </p:nvSpPr>
        <p:spPr>
          <a:xfrm>
            <a:off x="528637" y="1017270"/>
            <a:ext cx="8097441" cy="390906"/>
          </a:xfrm>
        </p:spPr>
        <p:txBody>
          <a:bodyPr anchor="ctr"/>
          <a:lstStyle>
            <a:lvl1pPr marL="0" indent="0">
              <a:buFontTx/>
              <a:buNone/>
              <a:defRPr sz="1900">
                <a:solidFill>
                  <a:schemeClr val="tx1"/>
                </a:solidFill>
              </a:defRPr>
            </a:lvl1pPr>
          </a:lstStyle>
          <a:p>
            <a:pPr lvl="0"/>
            <a:r>
              <a:rPr lang="en-US" dirty="0" smtClean="0"/>
              <a:t>Subtitle</a:t>
            </a:r>
            <a:endParaRPr lang="en-US" dirty="0"/>
          </a:p>
        </p:txBody>
      </p:sp>
    </p:spTree>
    <p:extLst>
      <p:ext uri="{BB962C8B-B14F-4D97-AF65-F5344CB8AC3E}">
        <p14:creationId xmlns:p14="http://schemas.microsoft.com/office/powerpoint/2010/main" xmlns="" val="3076574439"/>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de">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0" y="1866900"/>
            <a:ext cx="8626078" cy="324088"/>
          </a:xfrm>
          <a:solidFill>
            <a:srgbClr val="000000">
              <a:alpha val="10196"/>
            </a:srgbClr>
          </a:solidFill>
        </p:spPr>
        <p:txBody>
          <a:bodyPr tIns="57607" bIns="57607">
            <a:spAutoFit/>
          </a:bodyPr>
          <a:lstStyle>
            <a:lvl1pPr marL="593074" indent="0">
              <a:buNone/>
              <a:defRPr lang="en-US" sz="1500" dirty="0" smtClean="0">
                <a:solidFill>
                  <a:srgbClr val="404040"/>
                </a:solidFill>
                <a:latin typeface="Inconsolata" pitchFamily="49" charset="0"/>
                <a:ea typeface="+mn-ea"/>
                <a:cs typeface="+mn-cs"/>
                <a:sym typeface="Open Sans" pitchFamily="34" charset="0"/>
              </a:defRPr>
            </a:lvl1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28E1347-F792-4BAB-AC5B-89BE6EE820EB}" type="slidenum">
              <a:rPr lang="en-US"/>
              <a:pPr/>
              <a:t>‹#›</a:t>
            </a:fld>
            <a:endParaRPr lang="en-US"/>
          </a:p>
        </p:txBody>
      </p:sp>
      <p:sp>
        <p:nvSpPr>
          <p:cNvPr id="4" name="Text Placeholder 5"/>
          <p:cNvSpPr>
            <a:spLocks noGrp="1"/>
          </p:cNvSpPr>
          <p:nvPr>
            <p:ph type="body" sz="quarter" idx="11" hasCustomPrompt="1"/>
          </p:nvPr>
        </p:nvSpPr>
        <p:spPr>
          <a:xfrm>
            <a:off x="528637" y="1017270"/>
            <a:ext cx="8097441" cy="390906"/>
          </a:xfrm>
        </p:spPr>
        <p:txBody>
          <a:bodyPr anchor="ctr"/>
          <a:lstStyle>
            <a:lvl1pPr marL="0" indent="0">
              <a:buFontTx/>
              <a:buNone/>
              <a:defRPr sz="1900">
                <a:solidFill>
                  <a:schemeClr val="tx1"/>
                </a:solidFill>
              </a:defRPr>
            </a:lvl1pPr>
          </a:lstStyle>
          <a:p>
            <a:pPr lvl="0"/>
            <a:r>
              <a:rPr lang="en-US" dirty="0" smtClean="0"/>
              <a:t>Subtitle</a:t>
            </a:r>
            <a:endParaRPr lang="en-US" dirty="0"/>
          </a:p>
        </p:txBody>
      </p:sp>
      <p:grpSp>
        <p:nvGrpSpPr>
          <p:cNvPr id="5" name="Group 9"/>
          <p:cNvGrpSpPr/>
          <p:nvPr/>
        </p:nvGrpSpPr>
        <p:grpSpPr>
          <a:xfrm>
            <a:off x="7985872" y="1866900"/>
            <a:ext cx="635794" cy="314325"/>
            <a:chOff x="14224000" y="2273300"/>
            <a:chExt cx="1130300" cy="419100"/>
          </a:xfrm>
        </p:grpSpPr>
        <p:sp>
          <p:nvSpPr>
            <p:cNvPr id="11" name="Rectangle 10"/>
            <p:cNvSpPr>
              <a:spLocks/>
            </p:cNvSpPr>
            <p:nvPr/>
          </p:nvSpPr>
          <p:spPr bwMode="auto">
            <a:xfrm>
              <a:off x="14224000" y="2273300"/>
              <a:ext cx="1130300" cy="419100"/>
            </a:xfrm>
            <a:prstGeom prst="rect">
              <a:avLst/>
            </a:prstGeom>
            <a:solidFill>
              <a:srgbClr val="999999"/>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endParaRPr lang="en-US"/>
            </a:p>
          </p:txBody>
        </p:sp>
        <p:sp>
          <p:nvSpPr>
            <p:cNvPr id="12" name="Rectangle 11"/>
            <p:cNvSpPr>
              <a:spLocks/>
            </p:cNvSpPr>
            <p:nvPr/>
          </p:nvSpPr>
          <p:spPr bwMode="auto">
            <a:xfrm>
              <a:off x="14493603" y="2370733"/>
              <a:ext cx="62125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a:solidFill>
                    <a:srgbClr val="FFFFFF"/>
                  </a:solidFill>
                  <a:cs typeface="Open Sans" pitchFamily="34" charset="0"/>
                </a:rPr>
                <a:t>HTML</a:t>
              </a:r>
            </a:p>
          </p:txBody>
        </p:sp>
      </p:grpSp>
    </p:spTree>
    <p:extLst>
      <p:ext uri="{BB962C8B-B14F-4D97-AF65-F5344CB8AC3E}">
        <p14:creationId xmlns:p14="http://schemas.microsoft.com/office/powerpoint/2010/main" xmlns="" val="3076574439"/>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6570D26-BD34-4EC7-8753-34529D94635A}" type="slidenum">
              <a:rPr lang="en-US"/>
              <a:pPr/>
              <a:t>‹#›</a:t>
            </a:fld>
            <a:endParaRPr lang="en-US" dirty="0"/>
          </a:p>
        </p:txBody>
      </p:sp>
    </p:spTree>
    <p:extLst>
      <p:ext uri="{BB962C8B-B14F-4D97-AF65-F5344CB8AC3E}">
        <p14:creationId xmlns:p14="http://schemas.microsoft.com/office/powerpoint/2010/main" xmlns="" val="2677652877"/>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gue Slide">
    <p:bg>
      <p:bgPr>
        <a:solidFill>
          <a:srgbClr val="3F3F3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85825" y="2547807"/>
            <a:ext cx="7772400" cy="1470422"/>
          </a:xfrm>
        </p:spPr>
        <p:txBody>
          <a:bodyPr/>
          <a:lstStyle>
            <a:lvl1pPr>
              <a:defRPr sz="41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85825" y="4128339"/>
            <a:ext cx="6400800" cy="290849"/>
          </a:xfrm>
        </p:spPr>
        <p:txBody>
          <a:bodyPr>
            <a:spAutoFit/>
          </a:bodyPr>
          <a:lstStyle>
            <a:lvl1pPr marL="0" indent="0" algn="l">
              <a:buNone/>
              <a:defRPr sz="2100">
                <a:solidFill>
                  <a:schemeClr val="bg1"/>
                </a:solidFill>
              </a:defRPr>
            </a:lvl1pPr>
            <a:lvl2pPr marL="288036" indent="0" algn="ctr">
              <a:buNone/>
              <a:defRPr/>
            </a:lvl2pPr>
            <a:lvl3pPr marL="576072" indent="0" algn="ctr">
              <a:buNone/>
              <a:defRPr/>
            </a:lvl3pPr>
            <a:lvl4pPr marL="864108" indent="0" algn="ctr">
              <a:buNone/>
              <a:defRPr/>
            </a:lvl4pPr>
            <a:lvl5pPr marL="1152144" indent="0" algn="ctr">
              <a:buNone/>
              <a:defRPr/>
            </a:lvl5pPr>
            <a:lvl6pPr marL="1440180" indent="0" algn="ctr">
              <a:buNone/>
              <a:defRPr/>
            </a:lvl6pPr>
            <a:lvl7pPr marL="1728216" indent="0" algn="ctr">
              <a:buNone/>
              <a:defRPr/>
            </a:lvl7pPr>
            <a:lvl8pPr marL="2016252" indent="0" algn="ctr">
              <a:buNone/>
              <a:defRPr/>
            </a:lvl8pPr>
            <a:lvl9pPr marL="2304288" indent="0" algn="ctr">
              <a:buNone/>
              <a:defRPr/>
            </a:lvl9pPr>
          </a:lstStyle>
          <a:p>
            <a:r>
              <a:rPr lang="en-US" smtClean="0"/>
              <a:t>Click to edit Master subtitle style</a:t>
            </a:r>
            <a:endParaRPr lang="en-US" dirty="0"/>
          </a:p>
        </p:txBody>
      </p:sp>
      <p:sp>
        <p:nvSpPr>
          <p:cNvPr id="6" name="Text Box 3"/>
          <p:cNvSpPr txBox="1">
            <a:spLocks noGrp="1" noChangeArrowheads="1"/>
          </p:cNvSpPr>
          <p:nvPr>
            <p:ph type="sldNum" sz="quarter" idx="4"/>
          </p:nvPr>
        </p:nvSpPr>
        <p:spPr bwMode="auto">
          <a:xfrm>
            <a:off x="8538568" y="5843588"/>
            <a:ext cx="105370" cy="161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57607" tIns="28804" rIns="57607" bIns="28804" numCol="1" anchor="t" anchorCtr="0" compatLnSpc="1">
            <a:prstTxWarp prst="textNoShape">
              <a:avLst/>
            </a:prstTxWarp>
          </a:bodyPr>
          <a:lstStyle>
            <a:lvl1pPr algn="r">
              <a:defRPr sz="800">
                <a:solidFill>
                  <a:srgbClr val="999999"/>
                </a:solidFill>
                <a:latin typeface="+mn-lt"/>
                <a:cs typeface="Open Sans" pitchFamily="34" charset="0"/>
              </a:defRPr>
            </a:lvl1pPr>
            <a:lvl2pPr algn="l">
              <a:defRPr sz="800">
                <a:solidFill>
                  <a:schemeClr val="tx1"/>
                </a:solidFill>
                <a:latin typeface="+mn-lt"/>
              </a:defRPr>
            </a:lvl2pPr>
            <a:lvl3pPr algn="l">
              <a:defRPr sz="800">
                <a:solidFill>
                  <a:schemeClr val="tx1"/>
                </a:solidFill>
                <a:latin typeface="+mn-lt"/>
              </a:defRPr>
            </a:lvl3pPr>
            <a:lvl4pPr algn="l">
              <a:defRPr sz="800">
                <a:solidFill>
                  <a:schemeClr val="tx1"/>
                </a:solidFill>
                <a:latin typeface="+mn-lt"/>
              </a:defRPr>
            </a:lvl4pPr>
            <a:lvl5pPr algn="l">
              <a:defRPr sz="800">
                <a:solidFill>
                  <a:schemeClr val="tx1"/>
                </a:solidFill>
                <a:latin typeface="+mn-lt"/>
              </a:defRPr>
            </a:lvl5pPr>
            <a:lvl6pPr fontAlgn="base">
              <a:spcBef>
                <a:spcPct val="0"/>
              </a:spcBef>
              <a:spcAft>
                <a:spcPct val="0"/>
              </a:spcAft>
              <a:defRPr sz="800">
                <a:solidFill>
                  <a:schemeClr val="tx1"/>
                </a:solidFill>
                <a:latin typeface="+mn-lt"/>
              </a:defRPr>
            </a:lvl6pPr>
            <a:lvl7pPr fontAlgn="base">
              <a:spcBef>
                <a:spcPct val="0"/>
              </a:spcBef>
              <a:spcAft>
                <a:spcPct val="0"/>
              </a:spcAft>
              <a:defRPr sz="800">
                <a:solidFill>
                  <a:schemeClr val="tx1"/>
                </a:solidFill>
                <a:latin typeface="+mn-lt"/>
              </a:defRPr>
            </a:lvl7pPr>
            <a:lvl8pPr fontAlgn="base">
              <a:spcBef>
                <a:spcPct val="0"/>
              </a:spcBef>
              <a:spcAft>
                <a:spcPct val="0"/>
              </a:spcAft>
              <a:defRPr sz="800">
                <a:solidFill>
                  <a:schemeClr val="tx1"/>
                </a:solidFill>
                <a:latin typeface="+mn-lt"/>
              </a:defRPr>
            </a:lvl8pPr>
            <a:lvl9pPr fontAlgn="base">
              <a:spcBef>
                <a:spcPct val="0"/>
              </a:spcBef>
              <a:spcAft>
                <a:spcPct val="0"/>
              </a:spcAft>
              <a:defRPr sz="800">
                <a:solidFill>
                  <a:schemeClr val="tx1"/>
                </a:solidFill>
                <a:latin typeface="+mn-lt"/>
              </a:defRPr>
            </a:lvl9pPr>
          </a:lstStyle>
          <a:p>
            <a:fld id="{08936012-5BE0-4D6F-8EED-91A326D110CC}" type="slidenum">
              <a:rPr lang="en-US"/>
              <a:pPr/>
              <a:t>‹#›</a:t>
            </a:fld>
            <a:endParaRPr lang="en-US"/>
          </a:p>
        </p:txBody>
      </p:sp>
      <p:sp>
        <p:nvSpPr>
          <p:cNvPr id="7" name="AutoShape 1"/>
          <p:cNvSpPr>
            <a:spLocks/>
          </p:cNvSpPr>
          <p:nvPr/>
        </p:nvSpPr>
        <p:spPr bwMode="auto">
          <a:xfrm>
            <a:off x="-385762" y="455414"/>
            <a:ext cx="2021681" cy="923925"/>
          </a:xfrm>
          <a:prstGeom prst="roundRect">
            <a:avLst>
              <a:gd name="adj" fmla="val 11852"/>
            </a:avLst>
          </a:prstGeom>
          <a:solidFill>
            <a:srgbClr val="E0E0E0"/>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endParaRPr lang="en-US"/>
          </a:p>
        </p:txBody>
      </p:sp>
      <p:pic>
        <p:nvPicPr>
          <p:cNvPr id="8" name="Picture 7" descr="C:\Users\Specialist30\Desktop\GoogleDevelopers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2968" y="592574"/>
            <a:ext cx="622211" cy="6496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95034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Blue Slide">
    <p:bg>
      <p:bgPr>
        <a:solidFill>
          <a:srgbClr val="4387E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57263" y="2228850"/>
            <a:ext cx="7772400" cy="1470422"/>
          </a:xfrm>
        </p:spPr>
        <p:txBody>
          <a:bodyPr/>
          <a:lstStyle>
            <a:lvl1pPr>
              <a:defRPr sz="3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57263" y="4067176"/>
            <a:ext cx="6400800" cy="180049"/>
          </a:xfrm>
        </p:spPr>
        <p:txBody>
          <a:bodyPr>
            <a:spAutoFit/>
          </a:bodyPr>
          <a:lstStyle>
            <a:lvl1pPr marL="0" indent="0" algn="l">
              <a:buNone/>
              <a:defRPr sz="1300">
                <a:solidFill>
                  <a:schemeClr val="bg1"/>
                </a:solidFill>
              </a:defRPr>
            </a:lvl1pPr>
            <a:lvl2pPr marL="288036" indent="0" algn="ctr">
              <a:buNone/>
              <a:defRPr/>
            </a:lvl2pPr>
            <a:lvl3pPr marL="576072" indent="0" algn="ctr">
              <a:buNone/>
              <a:defRPr/>
            </a:lvl3pPr>
            <a:lvl4pPr marL="864108" indent="0" algn="ctr">
              <a:buNone/>
              <a:defRPr/>
            </a:lvl4pPr>
            <a:lvl5pPr marL="1152144" indent="0" algn="ctr">
              <a:buNone/>
              <a:defRPr/>
            </a:lvl5pPr>
            <a:lvl6pPr marL="1440180" indent="0" algn="ctr">
              <a:buNone/>
              <a:defRPr/>
            </a:lvl6pPr>
            <a:lvl7pPr marL="1728216" indent="0" algn="ctr">
              <a:buNone/>
              <a:defRPr/>
            </a:lvl7pPr>
            <a:lvl8pPr marL="2016252" indent="0" algn="ctr">
              <a:buNone/>
              <a:defRPr/>
            </a:lvl8pPr>
            <a:lvl9pPr marL="2304288" indent="0" algn="ctr">
              <a:buNone/>
              <a:defRPr/>
            </a:lvl9pPr>
          </a:lstStyle>
          <a:p>
            <a:r>
              <a:rPr lang="en-US" smtClean="0"/>
              <a:t>Click to edit Master subtitle style</a:t>
            </a:r>
            <a:endParaRPr lang="en-US" dirty="0"/>
          </a:p>
        </p:txBody>
      </p:sp>
      <p:sp>
        <p:nvSpPr>
          <p:cNvPr id="6" name="AutoShape 1"/>
          <p:cNvSpPr>
            <a:spLocks/>
          </p:cNvSpPr>
          <p:nvPr/>
        </p:nvSpPr>
        <p:spPr bwMode="auto">
          <a:xfrm flipH="1">
            <a:off x="7508081" y="2771775"/>
            <a:ext cx="2021681" cy="923925"/>
          </a:xfrm>
          <a:prstGeom prst="roundRect">
            <a:avLst>
              <a:gd name="adj" fmla="val 11852"/>
            </a:avLst>
          </a:prstGeom>
          <a:solidFill>
            <a:schemeClr val="bg1"/>
          </a:solidFill>
          <a:ln>
            <a:noFill/>
          </a:ln>
        </p:spPr>
        <p:txBody>
          <a:bodyPr lIns="0" tIns="0" rIns="0" bIns="0"/>
          <a:lstStyle/>
          <a:p>
            <a:endParaRPr lang="en-US"/>
          </a:p>
        </p:txBody>
      </p:sp>
      <p:pic>
        <p:nvPicPr>
          <p:cNvPr id="9" name="Picture 8" descr="C:\Users\Specialist30\Desktop\GoogleDevelopers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36669" y="2908935"/>
            <a:ext cx="622211" cy="64960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Box 3"/>
          <p:cNvSpPr txBox="1">
            <a:spLocks noGrp="1" noChangeArrowheads="1"/>
          </p:cNvSpPr>
          <p:nvPr>
            <p:ph type="sldNum" sz="quarter" idx="4"/>
          </p:nvPr>
        </p:nvSpPr>
        <p:spPr bwMode="auto">
          <a:xfrm>
            <a:off x="8538568" y="6562725"/>
            <a:ext cx="105370" cy="161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57607" tIns="28804" rIns="57607" bIns="28804" numCol="1" anchor="t" anchorCtr="0" compatLnSpc="1">
            <a:prstTxWarp prst="textNoShape">
              <a:avLst/>
            </a:prstTxWarp>
          </a:bodyPr>
          <a:lstStyle>
            <a:lvl1pPr algn="r">
              <a:defRPr sz="800">
                <a:solidFill>
                  <a:srgbClr val="999999"/>
                </a:solidFill>
                <a:latin typeface="+mn-lt"/>
                <a:cs typeface="Open Sans" pitchFamily="34" charset="0"/>
              </a:defRPr>
            </a:lvl1pPr>
            <a:lvl2pPr algn="l">
              <a:defRPr sz="800">
                <a:solidFill>
                  <a:schemeClr val="tx1"/>
                </a:solidFill>
                <a:latin typeface="+mn-lt"/>
              </a:defRPr>
            </a:lvl2pPr>
            <a:lvl3pPr algn="l">
              <a:defRPr sz="800">
                <a:solidFill>
                  <a:schemeClr val="tx1"/>
                </a:solidFill>
                <a:latin typeface="+mn-lt"/>
              </a:defRPr>
            </a:lvl3pPr>
            <a:lvl4pPr algn="l">
              <a:defRPr sz="800">
                <a:solidFill>
                  <a:schemeClr val="tx1"/>
                </a:solidFill>
                <a:latin typeface="+mn-lt"/>
              </a:defRPr>
            </a:lvl4pPr>
            <a:lvl5pPr algn="l">
              <a:defRPr sz="800">
                <a:solidFill>
                  <a:schemeClr val="tx1"/>
                </a:solidFill>
                <a:latin typeface="+mn-lt"/>
              </a:defRPr>
            </a:lvl5pPr>
            <a:lvl6pPr fontAlgn="base">
              <a:spcBef>
                <a:spcPct val="0"/>
              </a:spcBef>
              <a:spcAft>
                <a:spcPct val="0"/>
              </a:spcAft>
              <a:defRPr sz="800">
                <a:solidFill>
                  <a:schemeClr val="tx1"/>
                </a:solidFill>
                <a:latin typeface="+mn-lt"/>
              </a:defRPr>
            </a:lvl6pPr>
            <a:lvl7pPr fontAlgn="base">
              <a:spcBef>
                <a:spcPct val="0"/>
              </a:spcBef>
              <a:spcAft>
                <a:spcPct val="0"/>
              </a:spcAft>
              <a:defRPr sz="800">
                <a:solidFill>
                  <a:schemeClr val="tx1"/>
                </a:solidFill>
                <a:latin typeface="+mn-lt"/>
              </a:defRPr>
            </a:lvl7pPr>
            <a:lvl8pPr fontAlgn="base">
              <a:spcBef>
                <a:spcPct val="0"/>
              </a:spcBef>
              <a:spcAft>
                <a:spcPct val="0"/>
              </a:spcAft>
              <a:defRPr sz="800">
                <a:solidFill>
                  <a:schemeClr val="tx1"/>
                </a:solidFill>
                <a:latin typeface="+mn-lt"/>
              </a:defRPr>
            </a:lvl8pPr>
            <a:lvl9pPr fontAlgn="base">
              <a:spcBef>
                <a:spcPct val="0"/>
              </a:spcBef>
              <a:spcAft>
                <a:spcPct val="0"/>
              </a:spcAft>
              <a:defRPr sz="800">
                <a:solidFill>
                  <a:schemeClr val="tx1"/>
                </a:solidFill>
                <a:latin typeface="+mn-lt"/>
              </a:defRPr>
            </a:lvl9pPr>
          </a:lstStyle>
          <a:p>
            <a:fld id="{08936012-5BE0-4D6F-8EED-91A326D110CC}" type="slidenum">
              <a:rPr lang="en-US"/>
              <a:pPr/>
              <a:t>‹#›</a:t>
            </a:fld>
            <a:endParaRPr lang="en-US"/>
          </a:p>
        </p:txBody>
      </p:sp>
    </p:spTree>
    <p:extLst>
      <p:ext uri="{BB962C8B-B14F-4D97-AF65-F5344CB8AC3E}">
        <p14:creationId xmlns:p14="http://schemas.microsoft.com/office/powerpoint/2010/main" xmlns="" val="2864440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gue Slide">
    <p:bg>
      <p:bgPr>
        <a:solidFill>
          <a:srgbClr val="3F3F3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4381" y="1945312"/>
            <a:ext cx="7772400" cy="1470422"/>
          </a:xfrm>
        </p:spPr>
        <p:txBody>
          <a:bodyPr/>
          <a:lstStyle>
            <a:lvl1pPr>
              <a:defRPr sz="2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71550" y="4787334"/>
            <a:ext cx="6400800" cy="221599"/>
          </a:xfrm>
        </p:spPr>
        <p:txBody>
          <a:bodyPr>
            <a:spAutoFit/>
          </a:bodyPr>
          <a:lstStyle>
            <a:lvl1pPr marL="0" indent="0" algn="l">
              <a:buNone/>
              <a:defRPr sz="1600">
                <a:solidFill>
                  <a:schemeClr val="bg1"/>
                </a:solidFill>
              </a:defRPr>
            </a:lvl1pPr>
            <a:lvl2pPr marL="288036" indent="0" algn="ctr">
              <a:buNone/>
              <a:defRPr/>
            </a:lvl2pPr>
            <a:lvl3pPr marL="576072" indent="0" algn="ctr">
              <a:buNone/>
              <a:defRPr/>
            </a:lvl3pPr>
            <a:lvl4pPr marL="864108" indent="0" algn="ctr">
              <a:buNone/>
              <a:defRPr/>
            </a:lvl4pPr>
            <a:lvl5pPr marL="1152144" indent="0" algn="ctr">
              <a:buNone/>
              <a:defRPr/>
            </a:lvl5pPr>
            <a:lvl6pPr marL="1440180" indent="0" algn="ctr">
              <a:buNone/>
              <a:defRPr/>
            </a:lvl6pPr>
            <a:lvl7pPr marL="1728216" indent="0" algn="ctr">
              <a:buNone/>
              <a:defRPr/>
            </a:lvl7pPr>
            <a:lvl8pPr marL="2016252" indent="0" algn="ctr">
              <a:buNone/>
              <a:defRPr/>
            </a:lvl8pPr>
            <a:lvl9pPr marL="2304288" indent="0" algn="ctr">
              <a:buNone/>
              <a:defRPr/>
            </a:lvl9pPr>
          </a:lstStyle>
          <a:p>
            <a:r>
              <a:rPr lang="en-US" smtClean="0"/>
              <a:t>Click to edit Master subtitle style</a:t>
            </a:r>
            <a:endParaRPr lang="en-US" dirty="0"/>
          </a:p>
        </p:txBody>
      </p:sp>
      <p:sp>
        <p:nvSpPr>
          <p:cNvPr id="6" name="AutoShape 1"/>
          <p:cNvSpPr>
            <a:spLocks/>
          </p:cNvSpPr>
          <p:nvPr/>
        </p:nvSpPr>
        <p:spPr bwMode="auto">
          <a:xfrm flipH="1">
            <a:off x="7508081" y="4787333"/>
            <a:ext cx="2021681" cy="923925"/>
          </a:xfrm>
          <a:prstGeom prst="roundRect">
            <a:avLst>
              <a:gd name="adj" fmla="val 11852"/>
            </a:avLst>
          </a:prstGeom>
          <a:solidFill>
            <a:srgbClr val="E0E0E0"/>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endParaRPr lang="en-US"/>
          </a:p>
        </p:txBody>
      </p:sp>
      <p:pic>
        <p:nvPicPr>
          <p:cNvPr id="8" name="Picture 7" descr="C:\Users\Specialist30\Desktop\GoogleDevelopers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36669" y="4926398"/>
            <a:ext cx="622211" cy="64960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Box 3"/>
          <p:cNvSpPr txBox="1">
            <a:spLocks noGrp="1" noChangeArrowheads="1"/>
          </p:cNvSpPr>
          <p:nvPr>
            <p:ph type="sldNum" sz="quarter" idx="4"/>
          </p:nvPr>
        </p:nvSpPr>
        <p:spPr bwMode="auto">
          <a:xfrm>
            <a:off x="8538568" y="6562725"/>
            <a:ext cx="105370" cy="161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57607" tIns="28804" rIns="57607" bIns="28804" numCol="1" anchor="t" anchorCtr="0" compatLnSpc="1">
            <a:prstTxWarp prst="textNoShape">
              <a:avLst/>
            </a:prstTxWarp>
          </a:bodyPr>
          <a:lstStyle>
            <a:lvl1pPr algn="r">
              <a:defRPr sz="800">
                <a:solidFill>
                  <a:srgbClr val="999999"/>
                </a:solidFill>
                <a:latin typeface="+mn-lt"/>
                <a:cs typeface="Open Sans" pitchFamily="34" charset="0"/>
              </a:defRPr>
            </a:lvl1pPr>
            <a:lvl2pPr algn="l">
              <a:defRPr sz="800">
                <a:solidFill>
                  <a:schemeClr val="tx1"/>
                </a:solidFill>
                <a:latin typeface="+mn-lt"/>
              </a:defRPr>
            </a:lvl2pPr>
            <a:lvl3pPr algn="l">
              <a:defRPr sz="800">
                <a:solidFill>
                  <a:schemeClr val="tx1"/>
                </a:solidFill>
                <a:latin typeface="+mn-lt"/>
              </a:defRPr>
            </a:lvl3pPr>
            <a:lvl4pPr algn="l">
              <a:defRPr sz="800">
                <a:solidFill>
                  <a:schemeClr val="tx1"/>
                </a:solidFill>
                <a:latin typeface="+mn-lt"/>
              </a:defRPr>
            </a:lvl4pPr>
            <a:lvl5pPr algn="l">
              <a:defRPr sz="800">
                <a:solidFill>
                  <a:schemeClr val="tx1"/>
                </a:solidFill>
                <a:latin typeface="+mn-lt"/>
              </a:defRPr>
            </a:lvl5pPr>
            <a:lvl6pPr fontAlgn="base">
              <a:spcBef>
                <a:spcPct val="0"/>
              </a:spcBef>
              <a:spcAft>
                <a:spcPct val="0"/>
              </a:spcAft>
              <a:defRPr sz="800">
                <a:solidFill>
                  <a:schemeClr val="tx1"/>
                </a:solidFill>
                <a:latin typeface="+mn-lt"/>
              </a:defRPr>
            </a:lvl6pPr>
            <a:lvl7pPr fontAlgn="base">
              <a:spcBef>
                <a:spcPct val="0"/>
              </a:spcBef>
              <a:spcAft>
                <a:spcPct val="0"/>
              </a:spcAft>
              <a:defRPr sz="800">
                <a:solidFill>
                  <a:schemeClr val="tx1"/>
                </a:solidFill>
                <a:latin typeface="+mn-lt"/>
              </a:defRPr>
            </a:lvl7pPr>
            <a:lvl8pPr fontAlgn="base">
              <a:spcBef>
                <a:spcPct val="0"/>
              </a:spcBef>
              <a:spcAft>
                <a:spcPct val="0"/>
              </a:spcAft>
              <a:defRPr sz="800">
                <a:solidFill>
                  <a:schemeClr val="tx1"/>
                </a:solidFill>
                <a:latin typeface="+mn-lt"/>
              </a:defRPr>
            </a:lvl8pPr>
            <a:lvl9pPr fontAlgn="base">
              <a:spcBef>
                <a:spcPct val="0"/>
              </a:spcBef>
              <a:spcAft>
                <a:spcPct val="0"/>
              </a:spcAft>
              <a:defRPr sz="800">
                <a:solidFill>
                  <a:schemeClr val="tx1"/>
                </a:solidFill>
                <a:latin typeface="+mn-lt"/>
              </a:defRPr>
            </a:lvl9pPr>
          </a:lstStyle>
          <a:p>
            <a:fld id="{08936012-5BE0-4D6F-8EED-91A326D110CC}" type="slidenum">
              <a:rPr lang="en-US"/>
              <a:pPr/>
              <a:t>‹#›</a:t>
            </a:fld>
            <a:endParaRPr lang="en-US"/>
          </a:p>
        </p:txBody>
      </p:sp>
    </p:spTree>
    <p:extLst>
      <p:ext uri="{BB962C8B-B14F-4D97-AF65-F5344CB8AC3E}">
        <p14:creationId xmlns:p14="http://schemas.microsoft.com/office/powerpoint/2010/main" xmlns="" val="4004920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Logo Whi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936012-5BE0-4D6F-8EED-91A326D110CC}" type="slidenum">
              <a:rPr lang="en-US" smtClean="0"/>
              <a:pPr/>
              <a:t>‹#›</a:t>
            </a:fld>
            <a:endParaRPr lang="en-US"/>
          </a:p>
        </p:txBody>
      </p:sp>
      <p:pic>
        <p:nvPicPr>
          <p:cNvPr id="29699" name="Picture 3" descr="C:\Users\Specialist30\Desktop\GoogleDevelopersLogo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0400" y="3025140"/>
            <a:ext cx="1570485" cy="82067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027646" y="3223260"/>
            <a:ext cx="2357438" cy="581391"/>
          </a:xfrm>
          <a:prstGeom prst="rect">
            <a:avLst/>
          </a:prstGeom>
          <a:noFill/>
        </p:spPr>
        <p:txBody>
          <a:bodyPr wrap="square" lIns="57607" tIns="28804" rIns="57607" bIns="28804" rtlCol="0">
            <a:spAutoFit/>
          </a:bodyPr>
          <a:lstStyle/>
          <a:p>
            <a:pPr algn="l"/>
            <a:r>
              <a:rPr lang="en-US" sz="3400" b="0" spc="-126" baseline="0" dirty="0" smtClean="0">
                <a:solidFill>
                  <a:schemeClr val="tx1"/>
                </a:solidFill>
              </a:rPr>
              <a:t>Developers</a:t>
            </a:r>
            <a:endParaRPr lang="en-US" sz="3400" b="0" spc="-126" baseline="0" dirty="0">
              <a:solidFill>
                <a:schemeClr val="tx1"/>
              </a:solidFill>
            </a:endParaRPr>
          </a:p>
        </p:txBody>
      </p:sp>
    </p:spTree>
    <p:extLst>
      <p:ext uri="{BB962C8B-B14F-4D97-AF65-F5344CB8AC3E}">
        <p14:creationId xmlns:p14="http://schemas.microsoft.com/office/powerpoint/2010/main" xmlns="" val="2926269234"/>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Logo Gray">
    <p:bg>
      <p:bgPr>
        <a:solidFill>
          <a:srgbClr val="3F3F3F"/>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936012-5BE0-4D6F-8EED-91A326D110CC}" type="slidenum">
              <a:rPr lang="en-US" smtClean="0"/>
              <a:pPr/>
              <a:t>‹#›</a:t>
            </a:fld>
            <a:endParaRPr lang="en-US"/>
          </a:p>
        </p:txBody>
      </p:sp>
      <p:sp>
        <p:nvSpPr>
          <p:cNvPr id="4" name="TextBox 3"/>
          <p:cNvSpPr txBox="1"/>
          <p:nvPr/>
        </p:nvSpPr>
        <p:spPr>
          <a:xfrm>
            <a:off x="4027646" y="3223260"/>
            <a:ext cx="2357438" cy="581391"/>
          </a:xfrm>
          <a:prstGeom prst="rect">
            <a:avLst/>
          </a:prstGeom>
          <a:noFill/>
        </p:spPr>
        <p:txBody>
          <a:bodyPr wrap="square" lIns="57607" tIns="28804" rIns="57607" bIns="28804" rtlCol="0">
            <a:spAutoFit/>
          </a:bodyPr>
          <a:lstStyle/>
          <a:p>
            <a:pPr algn="l"/>
            <a:r>
              <a:rPr lang="en-US" sz="3400" b="0" spc="-126" baseline="0" dirty="0" smtClean="0">
                <a:solidFill>
                  <a:schemeClr val="bg1"/>
                </a:solidFill>
              </a:rPr>
              <a:t>Developers</a:t>
            </a:r>
            <a:endParaRPr lang="en-US" sz="3400" b="0" spc="-126" baseline="0" dirty="0">
              <a:solidFill>
                <a:schemeClr val="bg1"/>
              </a:solidFill>
            </a:endParaRPr>
          </a:p>
        </p:txBody>
      </p:sp>
      <p:pic>
        <p:nvPicPr>
          <p:cNvPr id="6" name="Picture 2" descr="C:\Users\Specialist30\Desktop\LogoWhit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3257" y="3021331"/>
            <a:ext cx="1500188" cy="7734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9703348"/>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192024" indent="-192024">
              <a:buFont typeface="Arial" pitchFamily="34" charset="0"/>
              <a:buChar char="•"/>
              <a:defRPr>
                <a:solidFill>
                  <a:schemeClr val="bg2"/>
                </a:solidFill>
              </a:defRPr>
            </a:lvl1pPr>
            <a:lvl2pPr marL="576072" indent="-192024">
              <a:buFont typeface="Open Sans" pitchFamily="34" charset="0"/>
              <a:buChar char="-"/>
              <a:defRPr>
                <a:solidFill>
                  <a:schemeClr val="bg2"/>
                </a:solidFill>
              </a:defRPr>
            </a:lvl2pPr>
            <a:lvl3pPr marL="984123" indent="-192024">
              <a:buFont typeface="Arial" pitchFamily="34" charset="0"/>
              <a:buChar char="•"/>
              <a:defRPr>
                <a:solidFill>
                  <a:schemeClr val="bg2"/>
                </a:solidFill>
              </a:defRPr>
            </a:lvl3pPr>
            <a:lvl4pPr marL="1235155" indent="-192024">
              <a:buFont typeface="Open Sans" pitchFamily="34" charset="0"/>
              <a:buChar char="-"/>
              <a:defRPr>
                <a:solidFill>
                  <a:schemeClr val="bg2"/>
                </a:solidFill>
              </a:defRPr>
            </a:lvl4pPr>
            <a:lvl5pPr marL="1512189" indent="-192024">
              <a:buFont typeface="Arial" pitchFamily="34" charset="0"/>
              <a:buChar char="•"/>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EE624ECC-9C76-462F-80B5-F15B6762A6BE}" type="slidenum">
              <a:rPr lang="en-US"/>
              <a:pPr/>
              <a:t>‹#›</a:t>
            </a:fld>
            <a:endParaRPr lang="en-US"/>
          </a:p>
        </p:txBody>
      </p:sp>
      <p:sp>
        <p:nvSpPr>
          <p:cNvPr id="6" name="TextBox 5"/>
          <p:cNvSpPr txBox="1"/>
          <p:nvPr userDrawn="1"/>
        </p:nvSpPr>
        <p:spPr>
          <a:xfrm>
            <a:off x="533400" y="6477000"/>
            <a:ext cx="1752600" cy="246221"/>
          </a:xfrm>
          <a:prstGeom prst="rect">
            <a:avLst/>
          </a:prstGeom>
          <a:noFill/>
        </p:spPr>
        <p:txBody>
          <a:bodyPr wrap="square" rtlCol="0">
            <a:spAutoFit/>
          </a:bodyPr>
          <a:lstStyle/>
          <a:p>
            <a:r>
              <a:rPr lang="en-US" sz="1000" baseline="0" dirty="0" smtClean="0"/>
              <a:t>May 15-17, 2013</a:t>
            </a:r>
            <a:endParaRPr lang="en-US" sz="1000" dirty="0"/>
          </a:p>
        </p:txBody>
      </p:sp>
      <p:sp>
        <p:nvSpPr>
          <p:cNvPr id="8" name="TextBox 7"/>
          <p:cNvSpPr txBox="1"/>
          <p:nvPr userDrawn="1"/>
        </p:nvSpPr>
        <p:spPr>
          <a:xfrm>
            <a:off x="3505200" y="6477000"/>
            <a:ext cx="2133600" cy="246221"/>
          </a:xfrm>
          <a:prstGeom prst="rect">
            <a:avLst/>
          </a:prstGeom>
          <a:noFill/>
        </p:spPr>
        <p:txBody>
          <a:bodyPr wrap="square" rtlCol="0">
            <a:spAutoFit/>
          </a:bodyPr>
          <a:lstStyle/>
          <a:p>
            <a:pPr algn="ctr"/>
            <a:r>
              <a:rPr lang="en-US" sz="1000" baseline="0" dirty="0" err="1" smtClean="0"/>
              <a:t>GoogleIO</a:t>
            </a:r>
            <a:endParaRPr lang="en-US" sz="1000" dirty="0"/>
          </a:p>
        </p:txBody>
      </p:sp>
    </p:spTree>
    <p:extLst>
      <p:ext uri="{BB962C8B-B14F-4D97-AF65-F5344CB8AC3E}">
        <p14:creationId xmlns:p14="http://schemas.microsoft.com/office/powerpoint/2010/main" xmlns="" val="2092655176"/>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528637" y="123825"/>
            <a:ext cx="8072438" cy="923925"/>
          </a:xfrm>
        </p:spPr>
        <p:txBody>
          <a:bodyPr/>
          <a:lstStyle/>
          <a:p>
            <a:r>
              <a:rPr lang="en-US" smtClean="0"/>
              <a:t>Click to edit Master title style</a:t>
            </a:r>
            <a:endParaRPr lang="en-US"/>
          </a:p>
        </p:txBody>
      </p:sp>
      <p:sp>
        <p:nvSpPr>
          <p:cNvPr id="3" name="Content Placeholder 2"/>
          <p:cNvSpPr>
            <a:spLocks noGrp="1"/>
          </p:cNvSpPr>
          <p:nvPr>
            <p:ph idx="1"/>
          </p:nvPr>
        </p:nvSpPr>
        <p:spPr>
          <a:xfrm>
            <a:off x="528637" y="1866900"/>
            <a:ext cx="8072438" cy="4305300"/>
          </a:xfrm>
        </p:spPr>
        <p:txBody>
          <a:bodyPr/>
          <a:lstStyle>
            <a:lvl1pPr marL="192024" indent="-192024">
              <a:buFont typeface="Arial" pitchFamily="34" charset="0"/>
              <a:buChar char="•"/>
              <a:defRPr>
                <a:solidFill>
                  <a:schemeClr val="bg2"/>
                </a:solidFill>
              </a:defRPr>
            </a:lvl1pPr>
            <a:lvl2pPr marL="576072" indent="-192024">
              <a:buFont typeface="Open Sans" pitchFamily="34" charset="0"/>
              <a:buChar char="-"/>
              <a:defRPr>
                <a:solidFill>
                  <a:schemeClr val="bg2"/>
                </a:solidFill>
              </a:defRPr>
            </a:lvl2pPr>
            <a:lvl3pPr marL="984123" indent="-192024">
              <a:buFont typeface="Arial" pitchFamily="34" charset="0"/>
              <a:buChar char="•"/>
              <a:defRPr>
                <a:solidFill>
                  <a:schemeClr val="bg2"/>
                </a:solidFill>
              </a:defRPr>
            </a:lvl3pPr>
            <a:lvl4pPr marL="1235155" indent="-192024">
              <a:buFont typeface="Open Sans" pitchFamily="34" charset="0"/>
              <a:buChar char="-"/>
              <a:defRPr>
                <a:solidFill>
                  <a:schemeClr val="bg2"/>
                </a:solidFill>
              </a:defRPr>
            </a:lvl4pPr>
            <a:lvl5pPr marL="1512189" indent="-192024">
              <a:buFont typeface="Arial" pitchFamily="34" charset="0"/>
              <a:buChar char="•"/>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EE624ECC-9C76-462F-80B5-F15B6762A6BE}" type="slidenum">
              <a:rPr lang="en-US"/>
              <a:pPr/>
              <a:t>‹#›</a:t>
            </a:fld>
            <a:endParaRPr lang="en-US"/>
          </a:p>
        </p:txBody>
      </p:sp>
      <p:sp>
        <p:nvSpPr>
          <p:cNvPr id="6" name="Text Placeholder 5"/>
          <p:cNvSpPr>
            <a:spLocks noGrp="1"/>
          </p:cNvSpPr>
          <p:nvPr>
            <p:ph type="body" sz="quarter" idx="11" hasCustomPrompt="1"/>
          </p:nvPr>
        </p:nvSpPr>
        <p:spPr>
          <a:xfrm>
            <a:off x="528637" y="1017270"/>
            <a:ext cx="8097441" cy="390906"/>
          </a:xfrm>
        </p:spPr>
        <p:txBody>
          <a:bodyPr anchor="ctr"/>
          <a:lstStyle>
            <a:lvl1pPr marL="0" indent="0">
              <a:buFontTx/>
              <a:buNone/>
              <a:defRPr sz="1900">
                <a:solidFill>
                  <a:schemeClr val="bg2"/>
                </a:solidFill>
              </a:defRPr>
            </a:lvl1pPr>
          </a:lstStyle>
          <a:p>
            <a:pPr lvl="0"/>
            <a:r>
              <a:rPr lang="en-US" dirty="0" smtClean="0"/>
              <a:t>Subtitle</a:t>
            </a:r>
            <a:endParaRPr lang="en-US" dirty="0"/>
          </a:p>
        </p:txBody>
      </p:sp>
    </p:spTree>
    <p:extLst>
      <p:ext uri="{BB962C8B-B14F-4D97-AF65-F5344CB8AC3E}">
        <p14:creationId xmlns:p14="http://schemas.microsoft.com/office/powerpoint/2010/main" xmlns="" val="3457041179"/>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12" y="4406504"/>
            <a:ext cx="7772400" cy="1362075"/>
          </a:xfrm>
        </p:spPr>
        <p:txBody>
          <a:bodyPr anchor="t"/>
          <a:lstStyle>
            <a:lvl1pPr algn="l">
              <a:defRPr sz="2500" b="1" cap="all"/>
            </a:lvl1pPr>
          </a:lstStyle>
          <a:p>
            <a:r>
              <a:rPr lang="en-US" smtClean="0"/>
              <a:t>Click to edit Master title style</a:t>
            </a:r>
            <a:endParaRPr lang="en-US"/>
          </a:p>
        </p:txBody>
      </p:sp>
      <p:sp>
        <p:nvSpPr>
          <p:cNvPr id="3" name="Text Placeholder 2"/>
          <p:cNvSpPr>
            <a:spLocks noGrp="1"/>
          </p:cNvSpPr>
          <p:nvPr>
            <p:ph type="body" idx="1"/>
          </p:nvPr>
        </p:nvSpPr>
        <p:spPr>
          <a:xfrm>
            <a:off x="722412" y="2906316"/>
            <a:ext cx="7772400" cy="1500188"/>
          </a:xfrm>
        </p:spPr>
        <p:txBody>
          <a:bodyPr anchor="b"/>
          <a:lstStyle>
            <a:lvl1pPr marL="0" indent="0">
              <a:buNone/>
              <a:defRPr sz="1300"/>
            </a:lvl1pPr>
            <a:lvl2pPr marL="288036" indent="0">
              <a:buNone/>
              <a:defRPr sz="1100"/>
            </a:lvl2pPr>
            <a:lvl3pPr marL="576072" indent="0">
              <a:buNone/>
              <a:defRPr sz="1000"/>
            </a:lvl3pPr>
            <a:lvl4pPr marL="864108" indent="0">
              <a:buNone/>
              <a:defRPr sz="900"/>
            </a:lvl4pPr>
            <a:lvl5pPr marL="1152144" indent="0">
              <a:buNone/>
              <a:defRPr sz="900"/>
            </a:lvl5pPr>
            <a:lvl6pPr marL="1440180" indent="0">
              <a:buNone/>
              <a:defRPr sz="900"/>
            </a:lvl6pPr>
            <a:lvl7pPr marL="1728216" indent="0">
              <a:buNone/>
              <a:defRPr sz="900"/>
            </a:lvl7pPr>
            <a:lvl8pPr marL="2016252" indent="0">
              <a:buNone/>
              <a:defRPr sz="900"/>
            </a:lvl8pPr>
            <a:lvl9pPr marL="2304288" indent="0">
              <a:buNone/>
              <a:defRPr sz="9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7FA8994D-D677-4777-A4EB-CF395513E8B8}" type="slidenum">
              <a:rPr lang="en-US"/>
              <a:pPr/>
              <a:t>‹#›</a:t>
            </a:fld>
            <a:endParaRPr lang="en-US"/>
          </a:p>
        </p:txBody>
      </p:sp>
    </p:spTree>
    <p:extLst>
      <p:ext uri="{BB962C8B-B14F-4D97-AF65-F5344CB8AC3E}">
        <p14:creationId xmlns:p14="http://schemas.microsoft.com/office/powerpoint/2010/main" xmlns="" val="1869942170"/>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28637" y="123825"/>
            <a:ext cx="8072438" cy="923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lvl="0"/>
            <a:r>
              <a:rPr lang="en-US" dirty="0" smtClean="0">
                <a:sym typeface="Open Sans Bold" charset="0"/>
              </a:rPr>
              <a:t>Click to edit Master title style</a:t>
            </a:r>
          </a:p>
        </p:txBody>
      </p:sp>
      <p:sp>
        <p:nvSpPr>
          <p:cNvPr id="1026" name="Rectangle 2"/>
          <p:cNvSpPr>
            <a:spLocks noGrp="1" noChangeArrowheads="1"/>
          </p:cNvSpPr>
          <p:nvPr>
            <p:ph type="body" idx="1"/>
          </p:nvPr>
        </p:nvSpPr>
        <p:spPr bwMode="auto">
          <a:xfrm>
            <a:off x="528637" y="1390650"/>
            <a:ext cx="8072438" cy="4705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Open Sans" pitchFamily="34" charset="0"/>
              </a:rPr>
              <a:t>Click to edit Master text styles</a:t>
            </a:r>
          </a:p>
          <a:p>
            <a:pPr lvl="1"/>
            <a:r>
              <a:rPr lang="en-US" smtClean="0">
                <a:sym typeface="Open Sans" pitchFamily="34" charset="0"/>
              </a:rPr>
              <a:t>Second level</a:t>
            </a:r>
          </a:p>
          <a:p>
            <a:pPr lvl="2"/>
            <a:r>
              <a:rPr lang="en-US" smtClean="0">
                <a:sym typeface="Open Sans" pitchFamily="34" charset="0"/>
              </a:rPr>
              <a:t>Third level</a:t>
            </a:r>
          </a:p>
          <a:p>
            <a:pPr lvl="3"/>
            <a:r>
              <a:rPr lang="en-US" smtClean="0">
                <a:sym typeface="Open Sans" pitchFamily="34" charset="0"/>
              </a:rPr>
              <a:t>Fourth level</a:t>
            </a:r>
          </a:p>
          <a:p>
            <a:pPr lvl="4"/>
            <a:r>
              <a:rPr lang="en-US" smtClean="0">
                <a:sym typeface="Open Sans" pitchFamily="34" charset="0"/>
              </a:rPr>
              <a:t>Fifth level</a:t>
            </a:r>
            <a:endParaRPr lang="en-US" dirty="0" smtClean="0">
              <a:sym typeface="Open Sans" pitchFamily="34" charset="0"/>
            </a:endParaRPr>
          </a:p>
        </p:txBody>
      </p:sp>
      <p:sp>
        <p:nvSpPr>
          <p:cNvPr id="1027" name="Text Box 3"/>
          <p:cNvSpPr txBox="1">
            <a:spLocks noGrp="1" noChangeArrowheads="1"/>
          </p:cNvSpPr>
          <p:nvPr>
            <p:ph type="sldNum" sz="quarter" idx="4"/>
          </p:nvPr>
        </p:nvSpPr>
        <p:spPr bwMode="auto">
          <a:xfrm>
            <a:off x="8429030" y="6543675"/>
            <a:ext cx="105370" cy="161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57607" tIns="28804" rIns="57607" bIns="28804" numCol="1" anchor="t" anchorCtr="0" compatLnSpc="1">
            <a:prstTxWarp prst="textNoShape">
              <a:avLst/>
            </a:prstTxWarp>
          </a:bodyPr>
          <a:lstStyle>
            <a:lvl1pPr algn="r">
              <a:defRPr sz="800">
                <a:solidFill>
                  <a:srgbClr val="999999"/>
                </a:solidFill>
                <a:latin typeface="+mn-lt"/>
                <a:cs typeface="Open Sans" pitchFamily="34" charset="0"/>
              </a:defRPr>
            </a:lvl1pPr>
            <a:lvl2pPr algn="l">
              <a:defRPr sz="800">
                <a:solidFill>
                  <a:schemeClr val="tx1"/>
                </a:solidFill>
                <a:latin typeface="+mn-lt"/>
              </a:defRPr>
            </a:lvl2pPr>
            <a:lvl3pPr algn="l">
              <a:defRPr sz="800">
                <a:solidFill>
                  <a:schemeClr val="tx1"/>
                </a:solidFill>
                <a:latin typeface="+mn-lt"/>
              </a:defRPr>
            </a:lvl3pPr>
            <a:lvl4pPr algn="l">
              <a:defRPr sz="800">
                <a:solidFill>
                  <a:schemeClr val="tx1"/>
                </a:solidFill>
                <a:latin typeface="+mn-lt"/>
              </a:defRPr>
            </a:lvl4pPr>
            <a:lvl5pPr algn="l">
              <a:defRPr sz="800">
                <a:solidFill>
                  <a:schemeClr val="tx1"/>
                </a:solidFill>
                <a:latin typeface="+mn-lt"/>
              </a:defRPr>
            </a:lvl5pPr>
            <a:lvl6pPr fontAlgn="base">
              <a:spcBef>
                <a:spcPct val="0"/>
              </a:spcBef>
              <a:spcAft>
                <a:spcPct val="0"/>
              </a:spcAft>
              <a:defRPr sz="800">
                <a:solidFill>
                  <a:schemeClr val="tx1"/>
                </a:solidFill>
                <a:latin typeface="+mn-lt"/>
              </a:defRPr>
            </a:lvl6pPr>
            <a:lvl7pPr fontAlgn="base">
              <a:spcBef>
                <a:spcPct val="0"/>
              </a:spcBef>
              <a:spcAft>
                <a:spcPct val="0"/>
              </a:spcAft>
              <a:defRPr sz="800">
                <a:solidFill>
                  <a:schemeClr val="tx1"/>
                </a:solidFill>
                <a:latin typeface="+mn-lt"/>
              </a:defRPr>
            </a:lvl7pPr>
            <a:lvl8pPr fontAlgn="base">
              <a:spcBef>
                <a:spcPct val="0"/>
              </a:spcBef>
              <a:spcAft>
                <a:spcPct val="0"/>
              </a:spcAft>
              <a:defRPr sz="800">
                <a:solidFill>
                  <a:schemeClr val="tx1"/>
                </a:solidFill>
                <a:latin typeface="+mn-lt"/>
              </a:defRPr>
            </a:lvl8pPr>
            <a:lvl9pPr fontAlgn="base">
              <a:spcBef>
                <a:spcPct val="0"/>
              </a:spcBef>
              <a:spcAft>
                <a:spcPct val="0"/>
              </a:spcAft>
              <a:defRPr sz="800">
                <a:solidFill>
                  <a:schemeClr val="tx1"/>
                </a:solidFill>
                <a:latin typeface="+mn-lt"/>
              </a:defRPr>
            </a:lvl9pPr>
          </a:lstStyle>
          <a:p>
            <a:fld id="{08936012-5BE0-4D6F-8EED-91A326D110CC}" type="slidenum">
              <a:rPr lang="en-US"/>
              <a:pPr/>
              <a:t>‹#›</a:t>
            </a:fld>
            <a:endParaRPr lang="en-US" dirty="0"/>
          </a:p>
        </p:txBody>
      </p:sp>
      <p:pic>
        <p:nvPicPr>
          <p:cNvPr id="8" name="Picture 7" descr="C:\Users\Specialist30\Desktop\GoogleDevelopersLogo.pn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524941" y="5550780"/>
            <a:ext cx="289090" cy="30181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userDrawn="1"/>
        </p:nvSpPr>
        <p:spPr>
          <a:xfrm>
            <a:off x="533400" y="6477000"/>
            <a:ext cx="1752600" cy="246221"/>
          </a:xfrm>
          <a:prstGeom prst="rect">
            <a:avLst/>
          </a:prstGeom>
          <a:noFill/>
        </p:spPr>
        <p:txBody>
          <a:bodyPr wrap="square" rtlCol="0">
            <a:spAutoFit/>
          </a:bodyPr>
          <a:lstStyle/>
          <a:p>
            <a:r>
              <a:rPr lang="en-US" sz="1000" baseline="0" dirty="0" smtClean="0"/>
              <a:t>May 15-17, 2013</a:t>
            </a:r>
            <a:endParaRPr lang="en-US" sz="1000" dirty="0"/>
          </a:p>
        </p:txBody>
      </p:sp>
      <p:sp>
        <p:nvSpPr>
          <p:cNvPr id="11" name="TextBox 10"/>
          <p:cNvSpPr txBox="1"/>
          <p:nvPr userDrawn="1"/>
        </p:nvSpPr>
        <p:spPr>
          <a:xfrm>
            <a:off x="3505200" y="6477000"/>
            <a:ext cx="2133600" cy="246221"/>
          </a:xfrm>
          <a:prstGeom prst="rect">
            <a:avLst/>
          </a:prstGeom>
          <a:noFill/>
        </p:spPr>
        <p:txBody>
          <a:bodyPr wrap="square" rtlCol="0">
            <a:spAutoFit/>
          </a:bodyPr>
          <a:lstStyle/>
          <a:p>
            <a:pPr algn="ctr"/>
            <a:r>
              <a:rPr lang="en-US" sz="1000" baseline="0" dirty="0" err="1" smtClean="0"/>
              <a:t>GoogleIO</a:t>
            </a:r>
            <a:endParaRPr lang="en-US" sz="1000" dirty="0"/>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Date Placeholder 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A725D0-28B9-D844-88B8-6C1C887144F0}" type="datetimeFigureOut">
              <a:rPr lang="en-US" smtClean="0"/>
              <a:pPr/>
              <a:t>5/13/2013</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ransition/>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4500">
          <a:solidFill>
            <a:srgbClr val="404040"/>
          </a:solidFill>
          <a:latin typeface="+mj-lt"/>
          <a:ea typeface="+mj-ea"/>
          <a:cs typeface="+mj-cs"/>
          <a:sym typeface="Open Sans Bold" charset="0"/>
        </a:defRPr>
      </a:lvl1pPr>
      <a:lvl2pPr algn="l" rtl="0" eaLnBrk="1" fontAlgn="base" hangingPunct="1">
        <a:lnSpc>
          <a:spcPct val="90000"/>
        </a:lnSpc>
        <a:spcBef>
          <a:spcPct val="0"/>
        </a:spcBef>
        <a:spcAft>
          <a:spcPct val="0"/>
        </a:spcAft>
        <a:defRPr sz="2800">
          <a:solidFill>
            <a:srgbClr val="404040"/>
          </a:solidFill>
          <a:latin typeface="Open Sans Bold" charset="0"/>
          <a:ea typeface="ヒラギノ角ゴ ProN W6" charset="0"/>
          <a:cs typeface="ヒラギノ角ゴ ProN W6" charset="0"/>
          <a:sym typeface="Open Sans Bold" charset="0"/>
        </a:defRPr>
      </a:lvl2pPr>
      <a:lvl3pPr algn="l" rtl="0" eaLnBrk="1" fontAlgn="base" hangingPunct="1">
        <a:lnSpc>
          <a:spcPct val="90000"/>
        </a:lnSpc>
        <a:spcBef>
          <a:spcPct val="0"/>
        </a:spcBef>
        <a:spcAft>
          <a:spcPct val="0"/>
        </a:spcAft>
        <a:defRPr sz="2800">
          <a:solidFill>
            <a:srgbClr val="404040"/>
          </a:solidFill>
          <a:latin typeface="Open Sans Bold" charset="0"/>
          <a:ea typeface="ヒラギノ角ゴ ProN W6" charset="0"/>
          <a:cs typeface="ヒラギノ角ゴ ProN W6" charset="0"/>
          <a:sym typeface="Open Sans Bold" charset="0"/>
        </a:defRPr>
      </a:lvl3pPr>
      <a:lvl4pPr algn="l" rtl="0" eaLnBrk="1" fontAlgn="base" hangingPunct="1">
        <a:lnSpc>
          <a:spcPct val="90000"/>
        </a:lnSpc>
        <a:spcBef>
          <a:spcPct val="0"/>
        </a:spcBef>
        <a:spcAft>
          <a:spcPct val="0"/>
        </a:spcAft>
        <a:defRPr sz="2800">
          <a:solidFill>
            <a:srgbClr val="404040"/>
          </a:solidFill>
          <a:latin typeface="Open Sans Bold" charset="0"/>
          <a:ea typeface="ヒラギノ角ゴ ProN W6" charset="0"/>
          <a:cs typeface="ヒラギノ角ゴ ProN W6" charset="0"/>
          <a:sym typeface="Open Sans Bold" charset="0"/>
        </a:defRPr>
      </a:lvl4pPr>
      <a:lvl5pPr algn="l" rtl="0" eaLnBrk="1" fontAlgn="base" hangingPunct="1">
        <a:lnSpc>
          <a:spcPct val="90000"/>
        </a:lnSpc>
        <a:spcBef>
          <a:spcPct val="0"/>
        </a:spcBef>
        <a:spcAft>
          <a:spcPct val="0"/>
        </a:spcAft>
        <a:defRPr sz="2800">
          <a:solidFill>
            <a:srgbClr val="404040"/>
          </a:solidFill>
          <a:latin typeface="Open Sans Bold" charset="0"/>
          <a:ea typeface="ヒラギノ角ゴ ProN W6" charset="0"/>
          <a:cs typeface="ヒラギノ角ゴ ProN W6" charset="0"/>
          <a:sym typeface="Open Sans Bold" charset="0"/>
        </a:defRPr>
      </a:lvl5pPr>
      <a:lvl6pPr marL="288036" algn="l" rtl="0" eaLnBrk="1" fontAlgn="base" hangingPunct="1">
        <a:lnSpc>
          <a:spcPct val="90000"/>
        </a:lnSpc>
        <a:spcBef>
          <a:spcPct val="0"/>
        </a:spcBef>
        <a:spcAft>
          <a:spcPct val="0"/>
        </a:spcAft>
        <a:defRPr sz="2800">
          <a:solidFill>
            <a:srgbClr val="404040"/>
          </a:solidFill>
          <a:latin typeface="Open Sans Bold" charset="0"/>
          <a:ea typeface="ヒラギノ角ゴ ProN W6" charset="0"/>
          <a:cs typeface="ヒラギノ角ゴ ProN W6" charset="0"/>
          <a:sym typeface="Open Sans Bold" charset="0"/>
        </a:defRPr>
      </a:lvl6pPr>
      <a:lvl7pPr marL="576072" algn="l" rtl="0" eaLnBrk="1" fontAlgn="base" hangingPunct="1">
        <a:lnSpc>
          <a:spcPct val="90000"/>
        </a:lnSpc>
        <a:spcBef>
          <a:spcPct val="0"/>
        </a:spcBef>
        <a:spcAft>
          <a:spcPct val="0"/>
        </a:spcAft>
        <a:defRPr sz="2800">
          <a:solidFill>
            <a:srgbClr val="404040"/>
          </a:solidFill>
          <a:latin typeface="Open Sans Bold" charset="0"/>
          <a:ea typeface="ヒラギノ角ゴ ProN W6" charset="0"/>
          <a:cs typeface="ヒラギノ角ゴ ProN W6" charset="0"/>
          <a:sym typeface="Open Sans Bold" charset="0"/>
        </a:defRPr>
      </a:lvl7pPr>
      <a:lvl8pPr marL="864108" algn="l" rtl="0" eaLnBrk="1" fontAlgn="base" hangingPunct="1">
        <a:lnSpc>
          <a:spcPct val="90000"/>
        </a:lnSpc>
        <a:spcBef>
          <a:spcPct val="0"/>
        </a:spcBef>
        <a:spcAft>
          <a:spcPct val="0"/>
        </a:spcAft>
        <a:defRPr sz="2800">
          <a:solidFill>
            <a:srgbClr val="404040"/>
          </a:solidFill>
          <a:latin typeface="Open Sans Bold" charset="0"/>
          <a:ea typeface="ヒラギノ角ゴ ProN W6" charset="0"/>
          <a:cs typeface="ヒラギノ角ゴ ProN W6" charset="0"/>
          <a:sym typeface="Open Sans Bold" charset="0"/>
        </a:defRPr>
      </a:lvl8pPr>
      <a:lvl9pPr marL="1152144" algn="l" rtl="0" eaLnBrk="1" fontAlgn="base" hangingPunct="1">
        <a:lnSpc>
          <a:spcPct val="90000"/>
        </a:lnSpc>
        <a:spcBef>
          <a:spcPct val="0"/>
        </a:spcBef>
        <a:spcAft>
          <a:spcPct val="0"/>
        </a:spcAft>
        <a:defRPr sz="2800">
          <a:solidFill>
            <a:srgbClr val="404040"/>
          </a:solidFill>
          <a:latin typeface="Open Sans Bold" charset="0"/>
          <a:ea typeface="ヒラギノ角ゴ ProN W6" charset="0"/>
          <a:cs typeface="ヒラギノ角ゴ ProN W6" charset="0"/>
          <a:sym typeface="Open Sans Bold" charset="0"/>
        </a:defRPr>
      </a:lvl9pPr>
    </p:titleStyle>
    <p:bodyStyle>
      <a:lvl1pPr marL="192024" indent="-192024" algn="l" rtl="0" eaLnBrk="1" fontAlgn="base" hangingPunct="1">
        <a:lnSpc>
          <a:spcPct val="90000"/>
        </a:lnSpc>
        <a:spcBef>
          <a:spcPts val="693"/>
        </a:spcBef>
        <a:spcAft>
          <a:spcPts val="693"/>
        </a:spcAft>
        <a:buClr>
          <a:srgbClr val="666666"/>
        </a:buClr>
        <a:buSzPct val="100000"/>
        <a:buFont typeface="Arial" pitchFamily="34" charset="0"/>
        <a:buChar char="•"/>
        <a:defRPr sz="1600">
          <a:solidFill>
            <a:schemeClr val="bg2"/>
          </a:solidFill>
          <a:latin typeface="+mn-lt"/>
          <a:ea typeface="+mn-ea"/>
          <a:cs typeface="+mn-cs"/>
          <a:sym typeface="Open Sans" pitchFamily="34" charset="0"/>
        </a:defRPr>
      </a:lvl1pPr>
      <a:lvl2pPr marL="576072" indent="-192024" algn="l" rtl="0" eaLnBrk="1" fontAlgn="base" hangingPunct="1">
        <a:lnSpc>
          <a:spcPct val="90000"/>
        </a:lnSpc>
        <a:spcBef>
          <a:spcPts val="693"/>
        </a:spcBef>
        <a:spcAft>
          <a:spcPts val="693"/>
        </a:spcAft>
        <a:buClr>
          <a:srgbClr val="666666"/>
        </a:buClr>
        <a:buSzPct val="100000"/>
        <a:buFont typeface="Open Sans" pitchFamily="34" charset="0"/>
        <a:buChar char="-"/>
        <a:defRPr sz="1500">
          <a:solidFill>
            <a:schemeClr val="bg2"/>
          </a:solidFill>
          <a:latin typeface="+mn-lt"/>
          <a:ea typeface="+mn-ea"/>
          <a:cs typeface="+mn-cs"/>
          <a:sym typeface="Open Sans" pitchFamily="34" charset="0"/>
        </a:defRPr>
      </a:lvl2pPr>
      <a:lvl3pPr marL="984123" indent="-192024" algn="l" rtl="0" eaLnBrk="1" fontAlgn="base" hangingPunct="1">
        <a:lnSpc>
          <a:spcPct val="90000"/>
        </a:lnSpc>
        <a:spcBef>
          <a:spcPts val="693"/>
        </a:spcBef>
        <a:spcAft>
          <a:spcPts val="693"/>
        </a:spcAft>
        <a:buClr>
          <a:srgbClr val="666666"/>
        </a:buClr>
        <a:buSzPct val="100000"/>
        <a:buFont typeface="Arial" pitchFamily="34" charset="0"/>
        <a:buChar char="•"/>
        <a:defRPr sz="1300">
          <a:solidFill>
            <a:schemeClr val="bg2"/>
          </a:solidFill>
          <a:latin typeface="+mn-lt"/>
          <a:ea typeface="+mn-ea"/>
          <a:cs typeface="+mn-cs"/>
          <a:sym typeface="Open Sans" pitchFamily="34" charset="0"/>
        </a:defRPr>
      </a:lvl3pPr>
      <a:lvl4pPr marL="1235155" indent="-192024" algn="l" rtl="0" eaLnBrk="1" fontAlgn="base" hangingPunct="1">
        <a:lnSpc>
          <a:spcPct val="90000"/>
        </a:lnSpc>
        <a:spcBef>
          <a:spcPts val="693"/>
        </a:spcBef>
        <a:spcAft>
          <a:spcPts val="693"/>
        </a:spcAft>
        <a:buClr>
          <a:srgbClr val="666666"/>
        </a:buClr>
        <a:buSzPct val="100000"/>
        <a:buFont typeface="Open Sans" pitchFamily="34" charset="0"/>
        <a:buChar char="-"/>
        <a:defRPr sz="1300">
          <a:solidFill>
            <a:schemeClr val="bg2"/>
          </a:solidFill>
          <a:latin typeface="+mn-lt"/>
          <a:ea typeface="+mn-ea"/>
          <a:cs typeface="+mn-cs"/>
          <a:sym typeface="Open Sans" pitchFamily="34" charset="0"/>
        </a:defRPr>
      </a:lvl4pPr>
      <a:lvl5pPr marL="1512189" indent="-192024" algn="l" rtl="0" eaLnBrk="1" fontAlgn="base" hangingPunct="1">
        <a:lnSpc>
          <a:spcPct val="90000"/>
        </a:lnSpc>
        <a:spcBef>
          <a:spcPts val="693"/>
        </a:spcBef>
        <a:spcAft>
          <a:spcPts val="693"/>
        </a:spcAft>
        <a:buClr>
          <a:srgbClr val="666666"/>
        </a:buClr>
        <a:buSzPct val="100000"/>
        <a:buFont typeface="Arial" pitchFamily="34" charset="0"/>
        <a:buChar char="•"/>
        <a:defRPr sz="1300">
          <a:solidFill>
            <a:schemeClr val="bg2"/>
          </a:solidFill>
          <a:latin typeface="+mn-lt"/>
          <a:ea typeface="+mn-ea"/>
          <a:cs typeface="+mn-cs"/>
          <a:sym typeface="Open Sans" pitchFamily="34" charset="0"/>
        </a:defRPr>
      </a:lvl5pPr>
      <a:lvl6pPr marL="1800225" indent="-192024" algn="l" rtl="0" eaLnBrk="1" fontAlgn="base" hangingPunct="1">
        <a:lnSpc>
          <a:spcPct val="90000"/>
        </a:lnSpc>
        <a:spcBef>
          <a:spcPts val="441"/>
        </a:spcBef>
        <a:spcAft>
          <a:spcPct val="0"/>
        </a:spcAft>
        <a:buClr>
          <a:srgbClr val="666666"/>
        </a:buClr>
        <a:buSzPct val="100000"/>
        <a:buFont typeface="Open Sans" pitchFamily="34" charset="0"/>
        <a:buChar char="•"/>
        <a:defRPr sz="1300">
          <a:solidFill>
            <a:schemeClr val="tx1"/>
          </a:solidFill>
          <a:latin typeface="+mn-lt"/>
          <a:ea typeface="+mn-ea"/>
          <a:cs typeface="+mn-cs"/>
          <a:sym typeface="Open Sans" pitchFamily="34" charset="0"/>
        </a:defRPr>
      </a:lvl6pPr>
      <a:lvl7pPr marL="2088261" indent="-192024" algn="l" rtl="0" eaLnBrk="1" fontAlgn="base" hangingPunct="1">
        <a:lnSpc>
          <a:spcPct val="90000"/>
        </a:lnSpc>
        <a:spcBef>
          <a:spcPts val="441"/>
        </a:spcBef>
        <a:spcAft>
          <a:spcPct val="0"/>
        </a:spcAft>
        <a:buClr>
          <a:srgbClr val="666666"/>
        </a:buClr>
        <a:buSzPct val="100000"/>
        <a:buFont typeface="Open Sans" pitchFamily="34" charset="0"/>
        <a:buChar char="•"/>
        <a:defRPr sz="1300">
          <a:solidFill>
            <a:schemeClr val="tx1"/>
          </a:solidFill>
          <a:latin typeface="+mn-lt"/>
          <a:ea typeface="+mn-ea"/>
          <a:cs typeface="+mn-cs"/>
          <a:sym typeface="Open Sans" pitchFamily="34" charset="0"/>
        </a:defRPr>
      </a:lvl7pPr>
      <a:lvl8pPr marL="2376297" indent="-192024" algn="l" rtl="0" eaLnBrk="1" fontAlgn="base" hangingPunct="1">
        <a:lnSpc>
          <a:spcPct val="90000"/>
        </a:lnSpc>
        <a:spcBef>
          <a:spcPts val="441"/>
        </a:spcBef>
        <a:spcAft>
          <a:spcPct val="0"/>
        </a:spcAft>
        <a:buClr>
          <a:srgbClr val="666666"/>
        </a:buClr>
        <a:buSzPct val="100000"/>
        <a:buFont typeface="Open Sans" pitchFamily="34" charset="0"/>
        <a:buChar char="•"/>
        <a:defRPr sz="1300">
          <a:solidFill>
            <a:schemeClr val="tx1"/>
          </a:solidFill>
          <a:latin typeface="+mn-lt"/>
          <a:ea typeface="+mn-ea"/>
          <a:cs typeface="+mn-cs"/>
          <a:sym typeface="Open Sans" pitchFamily="34" charset="0"/>
        </a:defRPr>
      </a:lvl8pPr>
      <a:lvl9pPr marL="2664333" indent="-192024" algn="l" rtl="0" eaLnBrk="1" fontAlgn="base" hangingPunct="1">
        <a:lnSpc>
          <a:spcPct val="90000"/>
        </a:lnSpc>
        <a:spcBef>
          <a:spcPts val="441"/>
        </a:spcBef>
        <a:spcAft>
          <a:spcPct val="0"/>
        </a:spcAft>
        <a:buClr>
          <a:srgbClr val="666666"/>
        </a:buClr>
        <a:buSzPct val="100000"/>
        <a:buFont typeface="Open Sans" pitchFamily="34" charset="0"/>
        <a:buChar char="•"/>
        <a:defRPr sz="1300">
          <a:solidFill>
            <a:schemeClr val="tx1"/>
          </a:solidFill>
          <a:latin typeface="+mn-lt"/>
          <a:ea typeface="+mn-ea"/>
          <a:cs typeface="+mn-cs"/>
          <a:sym typeface="Open Sans" pitchFamily="34" charset="0"/>
        </a:defRPr>
      </a:lvl9pPr>
    </p:bodyStyle>
    <p:otherStyle>
      <a:defPPr>
        <a:defRPr lang="en-US"/>
      </a:defPPr>
      <a:lvl1pPr marL="0" algn="l" defTabSz="576072" rtl="0" eaLnBrk="1" latinLnBrk="0" hangingPunct="1">
        <a:defRPr sz="1100" kern="1200">
          <a:solidFill>
            <a:schemeClr val="tx1"/>
          </a:solidFill>
          <a:latin typeface="+mn-lt"/>
          <a:ea typeface="+mn-ea"/>
          <a:cs typeface="+mn-cs"/>
        </a:defRPr>
      </a:lvl1pPr>
      <a:lvl2pPr marL="288036" algn="l" defTabSz="576072" rtl="0" eaLnBrk="1" latinLnBrk="0" hangingPunct="1">
        <a:defRPr sz="1100" kern="1200">
          <a:solidFill>
            <a:schemeClr val="tx1"/>
          </a:solidFill>
          <a:latin typeface="+mn-lt"/>
          <a:ea typeface="+mn-ea"/>
          <a:cs typeface="+mn-cs"/>
        </a:defRPr>
      </a:lvl2pPr>
      <a:lvl3pPr marL="576072" algn="l" defTabSz="576072" rtl="0" eaLnBrk="1" latinLnBrk="0" hangingPunct="1">
        <a:defRPr sz="1100" kern="1200">
          <a:solidFill>
            <a:schemeClr val="tx1"/>
          </a:solidFill>
          <a:latin typeface="+mn-lt"/>
          <a:ea typeface="+mn-ea"/>
          <a:cs typeface="+mn-cs"/>
        </a:defRPr>
      </a:lvl3pPr>
      <a:lvl4pPr marL="864108" algn="l" defTabSz="576072" rtl="0" eaLnBrk="1" latinLnBrk="0" hangingPunct="1">
        <a:defRPr sz="1100" kern="1200">
          <a:solidFill>
            <a:schemeClr val="tx1"/>
          </a:solidFill>
          <a:latin typeface="+mn-lt"/>
          <a:ea typeface="+mn-ea"/>
          <a:cs typeface="+mn-cs"/>
        </a:defRPr>
      </a:lvl4pPr>
      <a:lvl5pPr marL="1152144" algn="l" defTabSz="576072" rtl="0" eaLnBrk="1" latinLnBrk="0" hangingPunct="1">
        <a:defRPr sz="1100" kern="1200">
          <a:solidFill>
            <a:schemeClr val="tx1"/>
          </a:solidFill>
          <a:latin typeface="+mn-lt"/>
          <a:ea typeface="+mn-ea"/>
          <a:cs typeface="+mn-cs"/>
        </a:defRPr>
      </a:lvl5pPr>
      <a:lvl6pPr marL="1440180" algn="l" defTabSz="576072" rtl="0" eaLnBrk="1" latinLnBrk="0" hangingPunct="1">
        <a:defRPr sz="1100" kern="1200">
          <a:solidFill>
            <a:schemeClr val="tx1"/>
          </a:solidFill>
          <a:latin typeface="+mn-lt"/>
          <a:ea typeface="+mn-ea"/>
          <a:cs typeface="+mn-cs"/>
        </a:defRPr>
      </a:lvl6pPr>
      <a:lvl7pPr marL="1728216" algn="l" defTabSz="576072" rtl="0" eaLnBrk="1" latinLnBrk="0" hangingPunct="1">
        <a:defRPr sz="1100" kern="1200">
          <a:solidFill>
            <a:schemeClr val="tx1"/>
          </a:solidFill>
          <a:latin typeface="+mn-lt"/>
          <a:ea typeface="+mn-ea"/>
          <a:cs typeface="+mn-cs"/>
        </a:defRPr>
      </a:lvl7pPr>
      <a:lvl8pPr marL="2016252" algn="l" defTabSz="576072" rtl="0" eaLnBrk="1" latinLnBrk="0" hangingPunct="1">
        <a:defRPr sz="1100" kern="1200">
          <a:solidFill>
            <a:schemeClr val="tx1"/>
          </a:solidFill>
          <a:latin typeface="+mn-lt"/>
          <a:ea typeface="+mn-ea"/>
          <a:cs typeface="+mn-cs"/>
        </a:defRPr>
      </a:lvl8pPr>
      <a:lvl9pPr marL="2304288" algn="l" defTabSz="576072"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root.cern.ch/drupal/content/proof"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wmf"/><Relationship Id="rId7" Type="http://schemas.openxmlformats.org/officeDocument/2006/relationships/image" Target="../media/image36.wmf"/><Relationship Id="rId2" Type="http://schemas.openxmlformats.org/officeDocument/2006/relationships/image" Target="../media/image31.wmf"/><Relationship Id="rId1" Type="http://schemas.openxmlformats.org/officeDocument/2006/relationships/slideLayout" Target="../slideLayouts/slideLayout10.xml"/><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5825" y="1447800"/>
            <a:ext cx="7772400" cy="1143000"/>
          </a:xfrm>
        </p:spPr>
        <p:txBody>
          <a:bodyPr/>
          <a:lstStyle/>
          <a:p>
            <a:r>
              <a:rPr lang="en-US" sz="4400" dirty="0" smtClean="0">
                <a:solidFill>
                  <a:schemeClr val="tx1">
                    <a:lumMod val="50000"/>
                    <a:lumOff val="50000"/>
                  </a:schemeClr>
                </a:solidFill>
              </a:rPr>
              <a:t>ATLAS Experiment and GCE</a:t>
            </a:r>
            <a:endParaRPr lang="en-US" sz="4400" dirty="0">
              <a:solidFill>
                <a:schemeClr val="tx1">
                  <a:lumMod val="50000"/>
                  <a:lumOff val="50000"/>
                </a:schemeClr>
              </a:solidFill>
            </a:endParaRPr>
          </a:p>
        </p:txBody>
      </p:sp>
      <p:sp>
        <p:nvSpPr>
          <p:cNvPr id="3" name="Subtitle 2"/>
          <p:cNvSpPr>
            <a:spLocks noGrp="1"/>
          </p:cNvSpPr>
          <p:nvPr>
            <p:ph type="subTitle" idx="1"/>
          </p:nvPr>
        </p:nvSpPr>
        <p:spPr>
          <a:xfrm>
            <a:off x="533400" y="2743200"/>
            <a:ext cx="8458200" cy="2846164"/>
          </a:xfrm>
        </p:spPr>
        <p:txBody>
          <a:bodyPr/>
          <a:lstStyle/>
          <a:p>
            <a:r>
              <a:rPr lang="en-US" dirty="0" smtClean="0"/>
              <a:t>Google IO Conference</a:t>
            </a:r>
          </a:p>
          <a:p>
            <a:r>
              <a:rPr lang="en-US" sz="2400" dirty="0" smtClean="0"/>
              <a:t>San Francisco, CA</a:t>
            </a:r>
          </a:p>
          <a:p>
            <a:r>
              <a:rPr lang="en-US" sz="2400" dirty="0" smtClean="0"/>
              <a:t>May 15-17, 2013</a:t>
            </a:r>
          </a:p>
          <a:p>
            <a:r>
              <a:rPr lang="en-US" sz="1800" dirty="0" smtClean="0"/>
              <a:t>Sergey Panitkin (BNL) and  Andrew </a:t>
            </a:r>
            <a:r>
              <a:rPr lang="en-US" sz="1800" dirty="0" err="1" smtClean="0"/>
              <a:t>Hanushevsky</a:t>
            </a:r>
            <a:r>
              <a:rPr lang="en-US" sz="1800" dirty="0" smtClean="0"/>
              <a:t> (SLAC), for the ATLAS Collaboration</a:t>
            </a:r>
          </a:p>
          <a:p>
            <a:endParaRPr lang="en-US" sz="1800" dirty="0" smtClean="0"/>
          </a:p>
          <a:p>
            <a:endParaRPr lang="en-US" sz="1800" dirty="0" smtClean="0"/>
          </a:p>
        </p:txBody>
      </p:sp>
      <p:pic>
        <p:nvPicPr>
          <p:cNvPr id="5" name="Picture 4" descr="atlas_logo_small_wh_94x36px.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35200" y="762000"/>
            <a:ext cx="1193800" cy="457200"/>
          </a:xfrm>
          <a:prstGeom prst="rect">
            <a:avLst/>
          </a:prstGeom>
        </p:spPr>
      </p:pic>
      <p:pic>
        <p:nvPicPr>
          <p:cNvPr id="7" name="Picture 6" descr="Logo_Small.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81400" y="819150"/>
            <a:ext cx="1508760" cy="552450"/>
          </a:xfrm>
          <a:prstGeom prst="rect">
            <a:avLst/>
          </a:prstGeom>
        </p:spPr>
      </p:pic>
      <p:pic>
        <p:nvPicPr>
          <p:cNvPr id="8" name="Picture 7" descr="SLAC_LogoSD.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86429" y="980838"/>
            <a:ext cx="1442971" cy="23836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conomist_Higgs_20120707_cna400.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8200" y="1206783"/>
            <a:ext cx="3503183" cy="4603785"/>
          </a:xfrm>
          <a:prstGeom prst="rect">
            <a:avLst/>
          </a:prstGeom>
        </p:spPr>
      </p:pic>
      <p:sp>
        <p:nvSpPr>
          <p:cNvPr id="2" name="Title 1"/>
          <p:cNvSpPr>
            <a:spLocks noGrp="1"/>
          </p:cNvSpPr>
          <p:nvPr>
            <p:ph type="title"/>
          </p:nvPr>
        </p:nvSpPr>
        <p:spPr/>
        <p:txBody>
          <a:bodyPr/>
          <a:lstStyle/>
          <a:p>
            <a:r>
              <a:rPr lang="en-US" dirty="0" smtClean="0"/>
              <a:t>Higgs Boson Discovery</a:t>
            </a:r>
            <a:endParaRPr lang="en-US" dirty="0"/>
          </a:p>
        </p:txBody>
      </p:sp>
      <p:sp>
        <p:nvSpPr>
          <p:cNvPr id="9" name="object 4"/>
          <p:cNvSpPr txBox="1"/>
          <p:nvPr/>
        </p:nvSpPr>
        <p:spPr>
          <a:xfrm>
            <a:off x="5021048" y="1429088"/>
            <a:ext cx="3538907" cy="3657600"/>
          </a:xfrm>
          <a:prstGeom prst="rect">
            <a:avLst/>
          </a:prstGeom>
        </p:spPr>
        <p:txBody>
          <a:bodyPr vert="horz" wrap="square" lIns="0" tIns="0" rIns="0" bIns="0" rtlCol="0">
            <a:noAutofit/>
          </a:bodyPr>
          <a:lstStyle/>
          <a:p>
            <a:pPr marL="11516" marR="148564"/>
            <a:r>
              <a:rPr sz="2200" spc="-86" dirty="0">
                <a:solidFill>
                  <a:srgbClr val="000065"/>
                </a:solidFill>
                <a:cs typeface="Arial"/>
              </a:rPr>
              <a:t>T</a:t>
            </a:r>
            <a:r>
              <a:rPr sz="2200" spc="-5" dirty="0">
                <a:solidFill>
                  <a:srgbClr val="000065"/>
                </a:solidFill>
                <a:cs typeface="Arial"/>
              </a:rPr>
              <a:t>w</a:t>
            </a:r>
            <a:r>
              <a:rPr sz="2200" dirty="0">
                <a:solidFill>
                  <a:srgbClr val="000065"/>
                </a:solidFill>
                <a:cs typeface="Arial"/>
              </a:rPr>
              <a:t>o</a:t>
            </a:r>
            <a:r>
              <a:rPr sz="2200" spc="-5" dirty="0">
                <a:solidFill>
                  <a:srgbClr val="000065"/>
                </a:solidFill>
                <a:cs typeface="Arial"/>
              </a:rPr>
              <a:t> seminar</a:t>
            </a:r>
            <a:r>
              <a:rPr sz="2200" dirty="0">
                <a:solidFill>
                  <a:srgbClr val="000065"/>
                </a:solidFill>
                <a:cs typeface="Arial"/>
              </a:rPr>
              <a:t>s</a:t>
            </a:r>
            <a:r>
              <a:rPr sz="2200" spc="9" dirty="0">
                <a:solidFill>
                  <a:srgbClr val="000065"/>
                </a:solidFill>
                <a:cs typeface="Arial"/>
              </a:rPr>
              <a:t> </a:t>
            </a:r>
            <a:r>
              <a:rPr sz="2200" spc="-5" dirty="0">
                <a:solidFill>
                  <a:srgbClr val="000065"/>
                </a:solidFill>
                <a:cs typeface="Arial"/>
              </a:rPr>
              <a:t>fro</a:t>
            </a:r>
            <a:r>
              <a:rPr sz="2200" dirty="0">
                <a:solidFill>
                  <a:srgbClr val="000065"/>
                </a:solidFill>
                <a:cs typeface="Arial"/>
              </a:rPr>
              <a:t>m</a:t>
            </a:r>
            <a:r>
              <a:rPr sz="2200" spc="-9" dirty="0">
                <a:solidFill>
                  <a:srgbClr val="000065"/>
                </a:solidFill>
                <a:cs typeface="Arial"/>
              </a:rPr>
              <a:t> </a:t>
            </a:r>
            <a:r>
              <a:rPr sz="2200" spc="-5" dirty="0">
                <a:solidFill>
                  <a:srgbClr val="000065"/>
                </a:solidFill>
                <a:cs typeface="Arial"/>
              </a:rPr>
              <a:t>CMS an</a:t>
            </a:r>
            <a:r>
              <a:rPr sz="2200" dirty="0">
                <a:solidFill>
                  <a:srgbClr val="000065"/>
                </a:solidFill>
                <a:cs typeface="Arial"/>
              </a:rPr>
              <a:t>d</a:t>
            </a:r>
            <a:r>
              <a:rPr sz="2200" spc="-91" dirty="0">
                <a:solidFill>
                  <a:srgbClr val="000065"/>
                </a:solidFill>
                <a:cs typeface="Arial"/>
              </a:rPr>
              <a:t> </a:t>
            </a:r>
            <a:r>
              <a:rPr sz="2200" spc="-163" dirty="0">
                <a:solidFill>
                  <a:srgbClr val="000065"/>
                </a:solidFill>
                <a:cs typeface="Arial"/>
              </a:rPr>
              <a:t>A</a:t>
            </a:r>
            <a:r>
              <a:rPr sz="2200" spc="-5" dirty="0">
                <a:solidFill>
                  <a:srgbClr val="000065"/>
                </a:solidFill>
                <a:cs typeface="Arial"/>
              </a:rPr>
              <a:t>TLA</a:t>
            </a:r>
            <a:r>
              <a:rPr sz="2200" dirty="0">
                <a:solidFill>
                  <a:srgbClr val="000065"/>
                </a:solidFill>
                <a:cs typeface="Arial"/>
              </a:rPr>
              <a:t>S </a:t>
            </a:r>
            <a:r>
              <a:rPr sz="2200" spc="-5" dirty="0">
                <a:solidFill>
                  <a:srgbClr val="000065"/>
                </a:solidFill>
                <a:cs typeface="Arial"/>
              </a:rPr>
              <a:t>wer</a:t>
            </a:r>
            <a:r>
              <a:rPr sz="2200" dirty="0">
                <a:solidFill>
                  <a:srgbClr val="000065"/>
                </a:solidFill>
                <a:cs typeface="Arial"/>
              </a:rPr>
              <a:t>e </a:t>
            </a:r>
            <a:r>
              <a:rPr sz="2200" spc="-5" dirty="0">
                <a:solidFill>
                  <a:srgbClr val="000065"/>
                </a:solidFill>
                <a:cs typeface="Arial"/>
              </a:rPr>
              <a:t>give</a:t>
            </a:r>
            <a:r>
              <a:rPr sz="2200" dirty="0">
                <a:solidFill>
                  <a:srgbClr val="000065"/>
                </a:solidFill>
                <a:cs typeface="Arial"/>
              </a:rPr>
              <a:t>n </a:t>
            </a:r>
            <a:r>
              <a:rPr sz="2200" spc="-5" dirty="0">
                <a:solidFill>
                  <a:srgbClr val="000065"/>
                </a:solidFill>
                <a:cs typeface="Arial"/>
              </a:rPr>
              <a:t>on Jul</a:t>
            </a:r>
            <a:r>
              <a:rPr sz="2200" dirty="0">
                <a:solidFill>
                  <a:srgbClr val="000065"/>
                </a:solidFill>
                <a:cs typeface="Arial"/>
              </a:rPr>
              <a:t>y </a:t>
            </a:r>
            <a:r>
              <a:rPr sz="2200" spc="-5" dirty="0">
                <a:solidFill>
                  <a:srgbClr val="000065"/>
                </a:solidFill>
                <a:cs typeface="Arial"/>
              </a:rPr>
              <a:t>4</a:t>
            </a:r>
            <a:r>
              <a:rPr sz="2200" dirty="0">
                <a:solidFill>
                  <a:srgbClr val="000065"/>
                </a:solidFill>
                <a:cs typeface="Arial"/>
              </a:rPr>
              <a:t>, </a:t>
            </a:r>
            <a:r>
              <a:rPr sz="2200" spc="-5" dirty="0">
                <a:solidFill>
                  <a:srgbClr val="000065"/>
                </a:solidFill>
                <a:cs typeface="Arial"/>
              </a:rPr>
              <a:t>201</a:t>
            </a:r>
            <a:r>
              <a:rPr sz="2200" dirty="0">
                <a:solidFill>
                  <a:srgbClr val="000065"/>
                </a:solidFill>
                <a:cs typeface="Arial"/>
              </a:rPr>
              <a:t>2 </a:t>
            </a:r>
            <a:r>
              <a:rPr sz="2200" spc="-5" dirty="0" smtClean="0">
                <a:solidFill>
                  <a:srgbClr val="000065"/>
                </a:solidFill>
                <a:cs typeface="Arial"/>
              </a:rPr>
              <a:t> </a:t>
            </a:r>
            <a:r>
              <a:rPr sz="2200" spc="-5" dirty="0">
                <a:solidFill>
                  <a:srgbClr val="000065"/>
                </a:solidFill>
                <a:cs typeface="Arial"/>
              </a:rPr>
              <a:t>a</a:t>
            </a:r>
            <a:r>
              <a:rPr sz="2200" dirty="0">
                <a:solidFill>
                  <a:srgbClr val="000065"/>
                </a:solidFill>
                <a:cs typeface="Arial"/>
              </a:rPr>
              <a:t>t</a:t>
            </a:r>
            <a:r>
              <a:rPr sz="2200" spc="-5" dirty="0">
                <a:solidFill>
                  <a:srgbClr val="000065"/>
                </a:solidFill>
                <a:cs typeface="Arial"/>
              </a:rPr>
              <a:t> CERN.</a:t>
            </a:r>
            <a:endParaRPr sz="2200" dirty="0">
              <a:cs typeface="Arial"/>
            </a:endParaRPr>
          </a:p>
          <a:p>
            <a:pPr>
              <a:lnSpc>
                <a:spcPts val="771"/>
              </a:lnSpc>
              <a:spcBef>
                <a:spcPts val="27"/>
              </a:spcBef>
            </a:pPr>
            <a:endParaRPr sz="800" dirty="0"/>
          </a:p>
          <a:p>
            <a:pPr>
              <a:lnSpc>
                <a:spcPts val="907"/>
              </a:lnSpc>
            </a:pPr>
            <a:endParaRPr sz="900" dirty="0"/>
          </a:p>
          <a:p>
            <a:pPr>
              <a:lnSpc>
                <a:spcPts val="907"/>
              </a:lnSpc>
            </a:pPr>
            <a:endParaRPr sz="900" dirty="0"/>
          </a:p>
          <a:p>
            <a:pPr marL="11516"/>
            <a:r>
              <a:rPr sz="2200" spc="-5" dirty="0">
                <a:solidFill>
                  <a:srgbClr val="000065"/>
                </a:solidFill>
                <a:cs typeface="Arial"/>
              </a:rPr>
              <a:t>&gt;10,00</a:t>
            </a:r>
            <a:r>
              <a:rPr sz="2200" dirty="0">
                <a:solidFill>
                  <a:srgbClr val="000065"/>
                </a:solidFill>
                <a:cs typeface="Arial"/>
              </a:rPr>
              <a:t>0</a:t>
            </a:r>
            <a:r>
              <a:rPr sz="2200" spc="9" dirty="0">
                <a:solidFill>
                  <a:srgbClr val="000065"/>
                </a:solidFill>
                <a:cs typeface="Arial"/>
              </a:rPr>
              <a:t> </a:t>
            </a:r>
            <a:r>
              <a:rPr sz="2200" spc="-5" dirty="0">
                <a:solidFill>
                  <a:srgbClr val="000065"/>
                </a:solidFill>
                <a:cs typeface="Arial"/>
              </a:rPr>
              <a:t>prin</a:t>
            </a:r>
            <a:r>
              <a:rPr sz="2200" dirty="0">
                <a:solidFill>
                  <a:srgbClr val="000065"/>
                </a:solidFill>
                <a:cs typeface="Arial"/>
              </a:rPr>
              <a:t>t</a:t>
            </a:r>
            <a:r>
              <a:rPr sz="2200" spc="-9" dirty="0">
                <a:solidFill>
                  <a:srgbClr val="000065"/>
                </a:solidFill>
                <a:cs typeface="Arial"/>
              </a:rPr>
              <a:t> </a:t>
            </a:r>
            <a:r>
              <a:rPr sz="2200" spc="-5" dirty="0">
                <a:solidFill>
                  <a:srgbClr val="000065"/>
                </a:solidFill>
                <a:cs typeface="Arial"/>
              </a:rPr>
              <a:t>stories</a:t>
            </a:r>
            <a:endParaRPr sz="2200" dirty="0">
              <a:cs typeface="Arial"/>
            </a:endParaRPr>
          </a:p>
          <a:p>
            <a:pPr marL="11516" marR="509033"/>
            <a:r>
              <a:rPr sz="2200" spc="-5" dirty="0">
                <a:solidFill>
                  <a:srgbClr val="000065"/>
                </a:solidFill>
                <a:cs typeface="Arial"/>
              </a:rPr>
              <a:t>&gt;1,03</a:t>
            </a:r>
            <a:r>
              <a:rPr sz="2200" dirty="0">
                <a:solidFill>
                  <a:srgbClr val="000065"/>
                </a:solidFill>
                <a:cs typeface="Arial"/>
              </a:rPr>
              <a:t>4 </a:t>
            </a:r>
            <a:r>
              <a:rPr sz="2200" spc="-5" dirty="0">
                <a:solidFill>
                  <a:srgbClr val="000065"/>
                </a:solidFill>
                <a:cs typeface="Arial"/>
              </a:rPr>
              <a:t>televisio</a:t>
            </a:r>
            <a:r>
              <a:rPr sz="2200" dirty="0">
                <a:solidFill>
                  <a:srgbClr val="000065"/>
                </a:solidFill>
                <a:cs typeface="Arial"/>
              </a:rPr>
              <a:t>n</a:t>
            </a:r>
            <a:r>
              <a:rPr sz="2200" spc="5" dirty="0">
                <a:solidFill>
                  <a:srgbClr val="000065"/>
                </a:solidFill>
                <a:cs typeface="Arial"/>
              </a:rPr>
              <a:t> </a:t>
            </a:r>
            <a:r>
              <a:rPr sz="2200" spc="-5" dirty="0">
                <a:solidFill>
                  <a:srgbClr val="000065"/>
                </a:solidFill>
                <a:cs typeface="Arial"/>
              </a:rPr>
              <a:t>spots (worldwide)</a:t>
            </a:r>
            <a:endParaRPr sz="2200" dirty="0">
              <a:cs typeface="Arial"/>
            </a:endParaRPr>
          </a:p>
          <a:p>
            <a:pPr>
              <a:lnSpc>
                <a:spcPts val="771"/>
              </a:lnSpc>
              <a:spcBef>
                <a:spcPts val="26"/>
              </a:spcBef>
            </a:pPr>
            <a:endParaRPr sz="800" dirty="0"/>
          </a:p>
          <a:p>
            <a:pPr>
              <a:lnSpc>
                <a:spcPts val="907"/>
              </a:lnSpc>
            </a:pPr>
            <a:endParaRPr sz="900" dirty="0"/>
          </a:p>
          <a:p>
            <a:pPr>
              <a:lnSpc>
                <a:spcPts val="907"/>
              </a:lnSpc>
            </a:pPr>
            <a:endParaRPr sz="900" dirty="0"/>
          </a:p>
          <a:p>
            <a:pPr marL="11516" marR="11516"/>
            <a:r>
              <a:rPr sz="2200" spc="-86" dirty="0">
                <a:solidFill>
                  <a:srgbClr val="000065"/>
                </a:solidFill>
                <a:cs typeface="Arial"/>
              </a:rPr>
              <a:t>T</a:t>
            </a:r>
            <a:r>
              <a:rPr sz="2200" spc="-5" dirty="0">
                <a:solidFill>
                  <a:srgbClr val="000065"/>
                </a:solidFill>
                <a:cs typeface="Arial"/>
              </a:rPr>
              <a:t>w</a:t>
            </a:r>
            <a:r>
              <a:rPr sz="2200" dirty="0">
                <a:solidFill>
                  <a:srgbClr val="000065"/>
                </a:solidFill>
                <a:cs typeface="Arial"/>
              </a:rPr>
              <a:t>o</a:t>
            </a:r>
            <a:r>
              <a:rPr sz="2200" spc="-9" dirty="0">
                <a:solidFill>
                  <a:srgbClr val="000065"/>
                </a:solidFill>
                <a:cs typeface="Arial"/>
              </a:rPr>
              <a:t> </a:t>
            </a:r>
            <a:r>
              <a:rPr sz="2200" spc="-5" dirty="0">
                <a:solidFill>
                  <a:srgbClr val="000065"/>
                </a:solidFill>
                <a:cs typeface="Arial"/>
              </a:rPr>
              <a:t>publication</a:t>
            </a:r>
            <a:r>
              <a:rPr sz="2200" dirty="0">
                <a:solidFill>
                  <a:srgbClr val="000065"/>
                </a:solidFill>
                <a:cs typeface="Arial"/>
              </a:rPr>
              <a:t>s</a:t>
            </a:r>
            <a:r>
              <a:rPr sz="2200" spc="-9" dirty="0">
                <a:solidFill>
                  <a:srgbClr val="000065"/>
                </a:solidFill>
                <a:cs typeface="Arial"/>
              </a:rPr>
              <a:t> </a:t>
            </a:r>
            <a:r>
              <a:rPr sz="2200" spc="-5" dirty="0">
                <a:solidFill>
                  <a:srgbClr val="000065"/>
                </a:solidFill>
                <a:cs typeface="Arial"/>
              </a:rPr>
              <a:t>were submitte</a:t>
            </a:r>
            <a:r>
              <a:rPr sz="2200" dirty="0">
                <a:solidFill>
                  <a:srgbClr val="000065"/>
                </a:solidFill>
                <a:cs typeface="Arial"/>
              </a:rPr>
              <a:t>d </a:t>
            </a:r>
            <a:r>
              <a:rPr sz="2200" spc="-5" dirty="0">
                <a:solidFill>
                  <a:srgbClr val="000065"/>
                </a:solidFill>
                <a:cs typeface="Arial"/>
              </a:rPr>
              <a:t>o</a:t>
            </a:r>
            <a:r>
              <a:rPr sz="2200" dirty="0">
                <a:solidFill>
                  <a:srgbClr val="000065"/>
                </a:solidFill>
                <a:cs typeface="Arial"/>
              </a:rPr>
              <a:t>n </a:t>
            </a:r>
            <a:r>
              <a:rPr sz="2200" spc="-5" dirty="0">
                <a:solidFill>
                  <a:srgbClr val="000065"/>
                </a:solidFill>
                <a:cs typeface="Arial"/>
              </a:rPr>
              <a:t>Jul</a:t>
            </a:r>
            <a:r>
              <a:rPr sz="2200" dirty="0">
                <a:solidFill>
                  <a:srgbClr val="000065"/>
                </a:solidFill>
                <a:cs typeface="Arial"/>
              </a:rPr>
              <a:t>y </a:t>
            </a:r>
            <a:r>
              <a:rPr sz="2200" spc="-5" dirty="0">
                <a:solidFill>
                  <a:srgbClr val="000065"/>
                </a:solidFill>
                <a:cs typeface="Arial"/>
              </a:rPr>
              <a:t>31</a:t>
            </a:r>
            <a:r>
              <a:rPr sz="2200" dirty="0">
                <a:solidFill>
                  <a:srgbClr val="000065"/>
                </a:solidFill>
                <a:cs typeface="Arial"/>
              </a:rPr>
              <a:t>,</a:t>
            </a:r>
            <a:r>
              <a:rPr sz="2200" spc="-5" dirty="0">
                <a:solidFill>
                  <a:srgbClr val="000065"/>
                </a:solidFill>
                <a:cs typeface="Arial"/>
              </a:rPr>
              <a:t> 2012</a:t>
            </a:r>
            <a:endParaRPr sz="2200" dirty="0">
              <a:cs typeface="Arial"/>
            </a:endParaRPr>
          </a:p>
        </p:txBody>
      </p:sp>
      <p:sp>
        <p:nvSpPr>
          <p:cNvPr id="3" name="Slide Number Placeholder 2"/>
          <p:cNvSpPr>
            <a:spLocks noGrp="1"/>
          </p:cNvSpPr>
          <p:nvPr>
            <p:ph type="sldNum" sz="quarter" idx="10"/>
          </p:nvPr>
        </p:nvSpPr>
        <p:spPr/>
        <p:txBody>
          <a:bodyPr/>
          <a:lstStyle/>
          <a:p>
            <a:fld id="{EE624ECC-9C76-462F-80B5-F15B6762A6BE}" type="slidenum">
              <a:rPr lang="en-US" smtClean="0"/>
              <a:pPr/>
              <a:t>10</a:t>
            </a:fld>
            <a:endParaRPr lang="en-US"/>
          </a:p>
        </p:txBody>
      </p:sp>
    </p:spTree>
    <p:extLst>
      <p:ext uri="{BB962C8B-B14F-4D97-AF65-F5344CB8AC3E}">
        <p14:creationId xmlns:p14="http://schemas.microsoft.com/office/powerpoint/2010/main" xmlns="" val="165724360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762" y="152400"/>
            <a:ext cx="8072438" cy="740664"/>
          </a:xfrm>
        </p:spPr>
        <p:txBody>
          <a:bodyPr/>
          <a:lstStyle/>
          <a:p>
            <a:pPr algn="ctr"/>
            <a:r>
              <a:rPr lang="en-US" dirty="0" smtClean="0"/>
              <a:t>Higgs Boson Discovery </a:t>
            </a:r>
            <a:endParaRPr lang="en-US" dirty="0"/>
          </a:p>
        </p:txBody>
      </p:sp>
      <p:pic>
        <p:nvPicPr>
          <p:cNvPr id="6" name="Content Placeholder 5" descr="Higgs_plot_animated.gif"/>
          <p:cNvPicPr>
            <a:picLocks noGrp="1" noChangeAspect="1"/>
          </p:cNvPicPr>
          <p:nvPr>
            <p:ph idx="1"/>
          </p:nvPr>
        </p:nvPicPr>
        <p:blipFill>
          <a:blip r:embed="rId2" cstate="print">
            <a:alphaModFix/>
            <a:extLst>
              <a:ext uri="{28A0092B-C50C-407E-A947-70E740481C1C}">
                <a14:useLocalDpi xmlns:a14="http://schemas.microsoft.com/office/drawing/2010/main" xmlns="" val="0"/>
              </a:ext>
            </a:extLst>
          </a:blip>
          <a:srcRect l="-27223" r="-27223"/>
          <a:stretch>
            <a:fillRect/>
          </a:stretch>
        </p:blipFill>
        <p:spPr>
          <a:xfrm>
            <a:off x="503734" y="914399"/>
            <a:ext cx="7962760" cy="5000244"/>
          </a:xfrm>
          <a:solidFill>
            <a:schemeClr val="bg1"/>
          </a:solidFill>
        </p:spPr>
      </p:pic>
      <p:sp>
        <p:nvSpPr>
          <p:cNvPr id="3" name="Slide Number Placeholder 2"/>
          <p:cNvSpPr>
            <a:spLocks noGrp="1"/>
          </p:cNvSpPr>
          <p:nvPr>
            <p:ph type="sldNum" sz="quarter" idx="10"/>
          </p:nvPr>
        </p:nvSpPr>
        <p:spPr/>
        <p:txBody>
          <a:bodyPr/>
          <a:lstStyle/>
          <a:p>
            <a:fld id="{EE624ECC-9C76-462F-80B5-F15B6762A6BE}" type="slidenum">
              <a:rPr lang="en-US" smtClean="0"/>
              <a:pPr/>
              <a:t>11</a:t>
            </a:fld>
            <a:endParaRPr lang="en-US"/>
          </a:p>
        </p:txBody>
      </p:sp>
    </p:spTree>
    <p:extLst>
      <p:ext uri="{BB962C8B-B14F-4D97-AF65-F5344CB8AC3E}">
        <p14:creationId xmlns:p14="http://schemas.microsoft.com/office/powerpoint/2010/main" xmlns="" val="395569856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494088" y="1249372"/>
            <a:ext cx="2951162" cy="369275"/>
          </a:xfrm>
          <a:prstGeom prst="rect">
            <a:avLst/>
          </a:prstGeom>
          <a:noFill/>
          <a:ln w="9525">
            <a:noFill/>
            <a:miter lim="800000"/>
            <a:headEnd/>
            <a:tailEnd/>
          </a:ln>
        </p:spPr>
        <p:txBody>
          <a:bodyPr lIns="91380" tIns="45692" rIns="91380" bIns="45692">
            <a:spAutoFit/>
          </a:bodyPr>
          <a:lstStyle/>
          <a:p>
            <a:r>
              <a:rPr lang="en-US" dirty="0"/>
              <a:t>Starting from this event… </a:t>
            </a:r>
          </a:p>
        </p:txBody>
      </p:sp>
      <p:pic>
        <p:nvPicPr>
          <p:cNvPr id="66563" name="Picture 3" descr="prima"/>
          <p:cNvPicPr>
            <a:picLocks noChangeAspect="1" noChangeArrowheads="1"/>
          </p:cNvPicPr>
          <p:nvPr/>
        </p:nvPicPr>
        <p:blipFill>
          <a:blip r:embed="rId3" cstate="print"/>
          <a:srcRect/>
          <a:stretch>
            <a:fillRect/>
          </a:stretch>
        </p:blipFill>
        <p:spPr bwMode="auto">
          <a:xfrm>
            <a:off x="3417888" y="1066800"/>
            <a:ext cx="5562600" cy="1867354"/>
          </a:xfrm>
          <a:prstGeom prst="rect">
            <a:avLst/>
          </a:prstGeom>
          <a:noFill/>
          <a:ln w="9525">
            <a:noFill/>
            <a:miter lim="800000"/>
            <a:headEnd/>
            <a:tailEnd/>
          </a:ln>
        </p:spPr>
      </p:pic>
      <p:pic>
        <p:nvPicPr>
          <p:cNvPr id="66564" name="Picture 4" descr="dopo"/>
          <p:cNvPicPr>
            <a:picLocks noChangeAspect="1" noChangeArrowheads="1"/>
          </p:cNvPicPr>
          <p:nvPr/>
        </p:nvPicPr>
        <p:blipFill>
          <a:blip r:embed="rId4" cstate="print"/>
          <a:srcRect/>
          <a:stretch>
            <a:fillRect/>
          </a:stretch>
        </p:blipFill>
        <p:spPr bwMode="auto">
          <a:xfrm>
            <a:off x="3460756" y="4038600"/>
            <a:ext cx="5486400" cy="1822743"/>
          </a:xfrm>
          <a:prstGeom prst="rect">
            <a:avLst/>
          </a:prstGeom>
          <a:noFill/>
          <a:ln w="9525">
            <a:noFill/>
            <a:miter lim="800000"/>
            <a:headEnd/>
            <a:tailEnd/>
          </a:ln>
        </p:spPr>
      </p:pic>
      <p:sp>
        <p:nvSpPr>
          <p:cNvPr id="66565" name="Text Box 5"/>
          <p:cNvSpPr txBox="1">
            <a:spLocks noChangeArrowheads="1"/>
          </p:cNvSpPr>
          <p:nvPr/>
        </p:nvSpPr>
        <p:spPr bwMode="auto">
          <a:xfrm>
            <a:off x="3536950" y="3644909"/>
            <a:ext cx="3852863" cy="369275"/>
          </a:xfrm>
          <a:prstGeom prst="rect">
            <a:avLst/>
          </a:prstGeom>
          <a:noFill/>
          <a:ln w="9525">
            <a:noFill/>
            <a:miter lim="800000"/>
            <a:headEnd/>
            <a:tailEnd/>
          </a:ln>
        </p:spPr>
        <p:txBody>
          <a:bodyPr lIns="91380" tIns="45692" rIns="91380" bIns="45692">
            <a:spAutoFit/>
          </a:bodyPr>
          <a:lstStyle/>
          <a:p>
            <a:r>
              <a:rPr lang="en-US" dirty="0"/>
              <a:t>We are looking for this “signature”</a:t>
            </a:r>
          </a:p>
        </p:txBody>
      </p:sp>
      <p:sp>
        <p:nvSpPr>
          <p:cNvPr id="66566" name="Text Box 6"/>
          <p:cNvSpPr txBox="1">
            <a:spLocks noChangeArrowheads="1"/>
          </p:cNvSpPr>
          <p:nvPr/>
        </p:nvSpPr>
        <p:spPr bwMode="auto">
          <a:xfrm>
            <a:off x="152400" y="3836131"/>
            <a:ext cx="3201988" cy="2031269"/>
          </a:xfrm>
          <a:prstGeom prst="rect">
            <a:avLst/>
          </a:prstGeom>
          <a:solidFill>
            <a:schemeClr val="accent1">
              <a:lumMod val="20000"/>
              <a:lumOff val="80000"/>
            </a:schemeClr>
          </a:solidFill>
          <a:ln w="19050">
            <a:noFill/>
            <a:miter lim="800000"/>
            <a:headEnd/>
            <a:tailEnd/>
          </a:ln>
        </p:spPr>
        <p:txBody>
          <a:bodyPr lIns="91380" tIns="45692" rIns="91380" bIns="45692">
            <a:spAutoFit/>
          </a:bodyPr>
          <a:lstStyle/>
          <a:p>
            <a:r>
              <a:rPr lang="en-US" dirty="0">
                <a:solidFill>
                  <a:schemeClr val="accent2"/>
                </a:solidFill>
              </a:rPr>
              <a:t>Selectivity: 1 in 10</a:t>
            </a:r>
            <a:r>
              <a:rPr lang="en-US" baseline="30000" dirty="0">
                <a:solidFill>
                  <a:schemeClr val="accent2"/>
                </a:solidFill>
              </a:rPr>
              <a:t>13 </a:t>
            </a:r>
          </a:p>
          <a:p>
            <a:endParaRPr lang="en-US" dirty="0">
              <a:solidFill>
                <a:schemeClr val="hlink"/>
              </a:solidFill>
            </a:endParaRPr>
          </a:p>
          <a:p>
            <a:r>
              <a:rPr lang="en-US" dirty="0"/>
              <a:t>Like looking for 1 person in a thousand world populations</a:t>
            </a:r>
          </a:p>
          <a:p>
            <a:endParaRPr lang="en-US" dirty="0"/>
          </a:p>
          <a:p>
            <a:r>
              <a:rPr lang="en-US" dirty="0"/>
              <a:t>Or for a needle in 20 million haystacks!</a:t>
            </a:r>
          </a:p>
        </p:txBody>
      </p:sp>
      <p:sp>
        <p:nvSpPr>
          <p:cNvPr id="46090" name="Text Box 7"/>
          <p:cNvSpPr txBox="1">
            <a:spLocks noChangeArrowheads="1"/>
          </p:cNvSpPr>
          <p:nvPr/>
        </p:nvSpPr>
        <p:spPr bwMode="auto">
          <a:xfrm>
            <a:off x="4151686" y="209555"/>
            <a:ext cx="4773241" cy="584719"/>
          </a:xfrm>
          <a:prstGeom prst="rect">
            <a:avLst/>
          </a:prstGeom>
          <a:noFill/>
          <a:ln w="9525">
            <a:noFill/>
            <a:miter lim="800000"/>
            <a:headEnd/>
            <a:tailEnd/>
          </a:ln>
        </p:spPr>
        <p:txBody>
          <a:bodyPr wrap="none" lIns="91380" tIns="45692" rIns="91380" bIns="45692">
            <a:spAutoFit/>
          </a:bodyPr>
          <a:lstStyle/>
          <a:p>
            <a:pPr algn="r"/>
            <a:r>
              <a:rPr lang="en-US" sz="2800" b="1" dirty="0">
                <a:solidFill>
                  <a:schemeClr val="bg1"/>
                </a:solidFill>
              </a:rPr>
              <a:t>The ATLAS Data Challenge</a:t>
            </a:r>
            <a:r>
              <a:rPr lang="en-US" sz="3200" dirty="0">
                <a:solidFill>
                  <a:schemeClr val="bg1"/>
                </a:solidFill>
              </a:rPr>
              <a:t> </a:t>
            </a:r>
          </a:p>
        </p:txBody>
      </p:sp>
      <p:sp>
        <p:nvSpPr>
          <p:cNvPr id="46091" name="Rectangle 9"/>
          <p:cNvSpPr>
            <a:spLocks noChangeArrowheads="1"/>
          </p:cNvSpPr>
          <p:nvPr/>
        </p:nvSpPr>
        <p:spPr bwMode="auto">
          <a:xfrm>
            <a:off x="139706" y="1066800"/>
            <a:ext cx="3206750" cy="2308268"/>
          </a:xfrm>
          <a:prstGeom prst="rect">
            <a:avLst/>
          </a:prstGeom>
          <a:solidFill>
            <a:schemeClr val="accent1">
              <a:lumMod val="20000"/>
              <a:lumOff val="80000"/>
            </a:schemeClr>
          </a:solidFill>
          <a:ln w="19050">
            <a:noFill/>
            <a:miter lim="800000"/>
            <a:headEnd/>
            <a:tailEnd/>
          </a:ln>
        </p:spPr>
        <p:txBody>
          <a:bodyPr lIns="91380" tIns="45692" rIns="91380" bIns="45692">
            <a:spAutoFit/>
          </a:bodyPr>
          <a:lstStyle/>
          <a:p>
            <a:pPr marL="342686" indent="-342686">
              <a:buFontTx/>
              <a:buChar char="•"/>
            </a:pPr>
            <a:r>
              <a:rPr lang="en-GB" dirty="0" smtClean="0"/>
              <a:t>800,000,000 proton-proton interactions per second</a:t>
            </a:r>
          </a:p>
          <a:p>
            <a:pPr marL="342686" indent="-342686">
              <a:buFontTx/>
              <a:buChar char="•"/>
            </a:pPr>
            <a:r>
              <a:rPr lang="en-GB" dirty="0" smtClean="0">
                <a:sym typeface="Symbol" pitchFamily="18" charset="2"/>
              </a:rPr>
              <a:t>0.0002 Higgs per second</a:t>
            </a:r>
          </a:p>
          <a:p>
            <a:pPr marL="342686" indent="-342686">
              <a:buFontTx/>
              <a:buChar char="•"/>
            </a:pPr>
            <a:r>
              <a:rPr lang="en-GB" dirty="0" smtClean="0"/>
              <a:t>~</a:t>
            </a:r>
            <a:r>
              <a:rPr lang="en-GB" dirty="0"/>
              <a:t>150,000,000 electronic channels</a:t>
            </a:r>
          </a:p>
          <a:p>
            <a:pPr marL="342686" indent="-342686">
              <a:buFontTx/>
              <a:buChar char="•"/>
            </a:pPr>
            <a:r>
              <a:rPr lang="en-GB" dirty="0" smtClean="0">
                <a:solidFill>
                  <a:schemeClr val="accent2"/>
                </a:solidFill>
                <a:sym typeface="Symbol" pitchFamily="18" charset="2"/>
              </a:rPr>
              <a:t>&gt;10 </a:t>
            </a:r>
            <a:r>
              <a:rPr lang="en-GB" dirty="0" err="1">
                <a:solidFill>
                  <a:schemeClr val="accent2"/>
                </a:solidFill>
                <a:sym typeface="Symbol" pitchFamily="18" charset="2"/>
              </a:rPr>
              <a:t>PBytes</a:t>
            </a:r>
            <a:r>
              <a:rPr lang="en-GB" dirty="0">
                <a:solidFill>
                  <a:schemeClr val="accent2"/>
                </a:solidFill>
                <a:sym typeface="Symbol" pitchFamily="18" charset="2"/>
              </a:rPr>
              <a:t> of data </a:t>
            </a:r>
            <a:r>
              <a:rPr lang="en-GB" dirty="0" smtClean="0">
                <a:solidFill>
                  <a:schemeClr val="accent2"/>
                </a:solidFill>
                <a:sym typeface="Symbol" pitchFamily="18" charset="2"/>
              </a:rPr>
              <a:t>per </a:t>
            </a:r>
            <a:r>
              <a:rPr lang="en-GB" dirty="0">
                <a:solidFill>
                  <a:schemeClr val="accent2"/>
                </a:solidFill>
                <a:sym typeface="Symbol" pitchFamily="18" charset="2"/>
              </a:rPr>
              <a:t>year </a:t>
            </a:r>
          </a:p>
        </p:txBody>
      </p:sp>
      <p:sp>
        <p:nvSpPr>
          <p:cNvPr id="2" name="TextBox 1"/>
          <p:cNvSpPr txBox="1"/>
          <p:nvPr/>
        </p:nvSpPr>
        <p:spPr>
          <a:xfrm>
            <a:off x="1439710" y="152400"/>
            <a:ext cx="5989666" cy="769441"/>
          </a:xfrm>
          <a:prstGeom prst="rect">
            <a:avLst/>
          </a:prstGeom>
          <a:noFill/>
        </p:spPr>
        <p:txBody>
          <a:bodyPr wrap="none" rtlCol="0">
            <a:spAutoFit/>
          </a:bodyPr>
          <a:lstStyle/>
          <a:p>
            <a:r>
              <a:rPr lang="en-US" sz="4400" dirty="0" smtClean="0">
                <a:latin typeface="+mj-lt"/>
              </a:rPr>
              <a:t>ATLAS Data Challenge</a:t>
            </a:r>
            <a:endParaRPr lang="en-US" sz="4400" dirty="0">
              <a:latin typeface="+mj-lt"/>
            </a:endParaRPr>
          </a:p>
        </p:txBody>
      </p:sp>
      <p:sp>
        <p:nvSpPr>
          <p:cNvPr id="3" name="Slide Number Placeholder 2"/>
          <p:cNvSpPr>
            <a:spLocks noGrp="1"/>
          </p:cNvSpPr>
          <p:nvPr>
            <p:ph type="sldNum" sz="quarter" idx="10"/>
          </p:nvPr>
        </p:nvSpPr>
        <p:spPr/>
        <p:txBody>
          <a:bodyPr/>
          <a:lstStyle/>
          <a:p>
            <a:fld id="{C6570D26-BD34-4EC7-8753-34529D94635A}" type="slidenum">
              <a:rPr lang="en-US" smtClean="0"/>
              <a:pPr/>
              <a:t>12</a:t>
            </a:fld>
            <a:endParaRPr lang="en-US" dirty="0"/>
          </a:p>
        </p:txBody>
      </p:sp>
    </p:spTree>
    <p:extLst>
      <p:ext uri="{BB962C8B-B14F-4D97-AF65-F5344CB8AC3E}">
        <p14:creationId xmlns:p14="http://schemas.microsoft.com/office/powerpoint/2010/main" xmlns="" val="968081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5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5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5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P spid="66565" grpId="0"/>
      <p:bldP spid="665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76200" y="152400"/>
            <a:ext cx="8839200" cy="829527"/>
          </a:xfrm>
          <a:extLst>
            <a:ext uri="{909E8E84-426E-40dd-AFC4-6F175D3DCCD1}">
              <a14:hiddenFill xmlns:a14="http://schemas.microsoft.com/office/drawing/2010/main" xmlns="">
                <a:solidFill>
                  <a:srgbClr val="333333"/>
                </a:solidFill>
              </a14:hiddenFill>
            </a:ext>
          </a:extLst>
        </p:spPr>
        <p:txBody>
          <a:bodyPr tIns="35187"/>
          <a:lstStyle/>
          <a:p>
            <a:pPr>
              <a:tabLst>
                <a:tab pos="656378" algn="l"/>
                <a:tab pos="1312751" algn="l"/>
                <a:tab pos="1969133" algn="l"/>
                <a:tab pos="2625509" algn="l"/>
                <a:tab pos="3281886" algn="l"/>
                <a:tab pos="3938265" algn="l"/>
                <a:tab pos="4594642" algn="l"/>
                <a:tab pos="5251020" algn="l"/>
                <a:tab pos="5907396" algn="l"/>
                <a:tab pos="6563775" algn="l"/>
                <a:tab pos="7220152" algn="l"/>
                <a:tab pos="7876529" algn="l"/>
              </a:tabLst>
            </a:pPr>
            <a:r>
              <a:rPr lang="en-US" sz="4400" dirty="0" smtClean="0"/>
              <a:t>ATLAS – The Big Data Experiment</a:t>
            </a:r>
            <a:endParaRPr lang="en-US" sz="4400" dirty="0"/>
          </a:p>
        </p:txBody>
      </p:sp>
      <p:sp>
        <p:nvSpPr>
          <p:cNvPr id="30722" name="Rectangle 2"/>
          <p:cNvSpPr>
            <a:spLocks noGrp="1" noChangeArrowheads="1"/>
          </p:cNvSpPr>
          <p:nvPr>
            <p:ph idx="1"/>
          </p:nvPr>
        </p:nvSpPr>
        <p:spPr>
          <a:xfrm>
            <a:off x="534840" y="1143000"/>
            <a:ext cx="8228160" cy="4811546"/>
          </a:xfrm>
        </p:spPr>
        <p:txBody>
          <a:bodyPr tIns="20793"/>
          <a:lstStyle/>
          <a:p>
            <a:pPr marL="408829" indent="-310948">
              <a:buClr>
                <a:srgbClr val="996633"/>
              </a:buClr>
              <a:tabLst>
                <a:tab pos="656378" algn="l"/>
                <a:tab pos="1312751" algn="l"/>
                <a:tab pos="1969133" algn="l"/>
                <a:tab pos="2625509" algn="l"/>
                <a:tab pos="3281886" algn="l"/>
                <a:tab pos="3938265" algn="l"/>
                <a:tab pos="4594642" algn="l"/>
                <a:tab pos="5251020" algn="l"/>
                <a:tab pos="5907396" algn="l"/>
                <a:tab pos="6563775" algn="l"/>
                <a:tab pos="7220152" algn="l"/>
                <a:tab pos="7876529" algn="l"/>
              </a:tabLst>
            </a:pPr>
            <a:r>
              <a:rPr lang="en-US" sz="1800" dirty="0">
                <a:latin typeface="Bitstream Vera Sans" charset="0"/>
              </a:rPr>
              <a:t>ATLAS Detector generates about 1PB of raw data per second – most filtered out in real time by the trigger system</a:t>
            </a:r>
          </a:p>
          <a:p>
            <a:pPr marL="408829" indent="-310948">
              <a:buClr>
                <a:srgbClr val="996633"/>
              </a:buClr>
              <a:tabLst>
                <a:tab pos="656378" algn="l"/>
                <a:tab pos="1312751" algn="l"/>
                <a:tab pos="1969133" algn="l"/>
                <a:tab pos="2625509" algn="l"/>
                <a:tab pos="3281886" algn="l"/>
                <a:tab pos="3938265" algn="l"/>
                <a:tab pos="4594642" algn="l"/>
                <a:tab pos="5251020" algn="l"/>
                <a:tab pos="5907396" algn="l"/>
                <a:tab pos="6563775" algn="l"/>
                <a:tab pos="7220152" algn="l"/>
                <a:tab pos="7876529" algn="l"/>
              </a:tabLst>
            </a:pPr>
            <a:r>
              <a:rPr lang="en-US" sz="1800" dirty="0">
                <a:latin typeface="Bitstream Vera Sans" charset="0"/>
              </a:rPr>
              <a:t>Interesting events are recorded for further reconstruction and analysis</a:t>
            </a:r>
          </a:p>
          <a:p>
            <a:pPr>
              <a:buClr>
                <a:srgbClr val="996633"/>
              </a:buClr>
              <a:tabLst>
                <a:tab pos="656378" algn="l"/>
                <a:tab pos="1312751" algn="l"/>
                <a:tab pos="1969133" algn="l"/>
                <a:tab pos="2625509" algn="l"/>
                <a:tab pos="3281886" algn="l"/>
                <a:tab pos="3938265" algn="l"/>
                <a:tab pos="4594642" algn="l"/>
                <a:tab pos="5251020" algn="l"/>
                <a:tab pos="5907396" algn="l"/>
                <a:tab pos="6563775" algn="l"/>
                <a:tab pos="7220152" algn="l"/>
                <a:tab pos="7876529" algn="l"/>
              </a:tabLst>
            </a:pPr>
            <a:r>
              <a:rPr lang="en-US" sz="1800" dirty="0">
                <a:latin typeface="Bitstream Vera Sans" charset="0"/>
                <a:ea typeface="DejaVu Sans" charset="0"/>
                <a:cs typeface="DejaVu Sans" charset="0"/>
              </a:rPr>
              <a:t>As of 2013 ATLAS manages ~140 PB of data, distributed world-wide to </a:t>
            </a:r>
            <a:r>
              <a:rPr lang="en-US" sz="1800" dirty="0" smtClean="0">
                <a:latin typeface="Bitstream Vera Sans" charset="0"/>
                <a:ea typeface="DejaVu Sans" charset="0"/>
                <a:cs typeface="DejaVu Sans" charset="0"/>
              </a:rPr>
              <a:t>130 </a:t>
            </a:r>
            <a:r>
              <a:rPr lang="en-US" sz="1800" dirty="0">
                <a:latin typeface="Bitstream Vera Sans" charset="0"/>
                <a:ea typeface="DejaVu Sans" charset="0"/>
                <a:cs typeface="DejaVu Sans" charset="0"/>
              </a:rPr>
              <a:t>WLCG computing centers</a:t>
            </a:r>
          </a:p>
          <a:p>
            <a:pPr marL="698121" lvl="1" indent="-260536">
              <a:buClr>
                <a:srgbClr val="996633"/>
              </a:buClr>
              <a:buFont typeface="Wingdings" charset="0"/>
              <a:buChar char=""/>
              <a:tabLst>
                <a:tab pos="656378" algn="l"/>
                <a:tab pos="1312751" algn="l"/>
                <a:tab pos="1969133" algn="l"/>
                <a:tab pos="2625509" algn="l"/>
                <a:tab pos="3281886" algn="l"/>
                <a:tab pos="3938265" algn="l"/>
                <a:tab pos="4594642" algn="l"/>
                <a:tab pos="5251020" algn="l"/>
                <a:tab pos="5907396" algn="l"/>
                <a:tab pos="6563775" algn="l"/>
                <a:tab pos="7220152" algn="l"/>
                <a:tab pos="7876529" algn="l"/>
              </a:tabLst>
            </a:pPr>
            <a:r>
              <a:rPr lang="en-US" sz="1600" dirty="0">
                <a:latin typeface="Bitstream Vera Sans" charset="0"/>
                <a:ea typeface="DejaVu Sans" charset="0"/>
                <a:cs typeface="DejaVu Sans" charset="0"/>
              </a:rPr>
              <a:t>Expected rate of data influx into ATLAS Grid ~40 PB of data per year in 2014</a:t>
            </a:r>
          </a:p>
          <a:p>
            <a:pPr marL="698121" lvl="1" indent="-260536">
              <a:buClr>
                <a:srgbClr val="996633"/>
              </a:buClr>
              <a:buFont typeface="Wingdings" charset="0"/>
              <a:buChar char=""/>
              <a:tabLst>
                <a:tab pos="656378" algn="l"/>
                <a:tab pos="1312751" algn="l"/>
                <a:tab pos="1969133" algn="l"/>
                <a:tab pos="2625509" algn="l"/>
                <a:tab pos="3281886" algn="l"/>
                <a:tab pos="3938265" algn="l"/>
                <a:tab pos="4594642" algn="l"/>
                <a:tab pos="5251020" algn="l"/>
                <a:tab pos="5907396" algn="l"/>
                <a:tab pos="6563775" algn="l"/>
                <a:tab pos="7220152" algn="l"/>
                <a:tab pos="7876529" algn="l"/>
              </a:tabLst>
            </a:pPr>
            <a:r>
              <a:rPr lang="en-US" sz="1600" dirty="0">
                <a:latin typeface="Bitstream Vera Sans" charset="0"/>
                <a:ea typeface="DejaVu Sans" charset="0"/>
                <a:cs typeface="DejaVu Sans" charset="0"/>
              </a:rPr>
              <a:t>Thousands of physicists from ~40 countries analyze the data</a:t>
            </a:r>
          </a:p>
          <a:p>
            <a:pPr marL="391523" indent="-293643">
              <a:buClr>
                <a:srgbClr val="996633"/>
              </a:buClr>
              <a:buFont typeface="Wingdings" charset="0"/>
              <a:buChar char=""/>
              <a:tabLst>
                <a:tab pos="656378" algn="l"/>
                <a:tab pos="1312751" algn="l"/>
                <a:tab pos="1969133" algn="l"/>
                <a:tab pos="2625509" algn="l"/>
                <a:tab pos="3281886" algn="l"/>
                <a:tab pos="3938265" algn="l"/>
                <a:tab pos="4594642" algn="l"/>
                <a:tab pos="5251020" algn="l"/>
                <a:tab pos="5907396" algn="l"/>
                <a:tab pos="6563775" algn="l"/>
                <a:tab pos="7220152" algn="l"/>
                <a:tab pos="7876529" algn="l"/>
              </a:tabLst>
            </a:pPr>
            <a:endParaRPr lang="en-US" sz="1800" dirty="0">
              <a:latin typeface="Bitstream Vera Sans" charset="0"/>
            </a:endParaRPr>
          </a:p>
          <a:p>
            <a:pPr marL="391523" indent="-293643">
              <a:buClr>
                <a:srgbClr val="996633"/>
              </a:buClr>
              <a:buFont typeface="Wingdings" charset="0"/>
              <a:buChar char=""/>
              <a:tabLst>
                <a:tab pos="656378" algn="l"/>
                <a:tab pos="1312751" algn="l"/>
                <a:tab pos="1969133" algn="l"/>
                <a:tab pos="2625509" algn="l"/>
                <a:tab pos="3281886" algn="l"/>
                <a:tab pos="3938265" algn="l"/>
                <a:tab pos="4594642" algn="l"/>
                <a:tab pos="5251020" algn="l"/>
                <a:tab pos="5907396" algn="l"/>
                <a:tab pos="6563775" algn="l"/>
                <a:tab pos="7220152" algn="l"/>
                <a:tab pos="7876529" algn="l"/>
              </a:tabLst>
            </a:pPr>
            <a:endParaRPr lang="en-US" sz="2200" dirty="0">
              <a:latin typeface="Bitstream Vera Sans" charset="0"/>
            </a:endParaRPr>
          </a:p>
        </p:txBody>
      </p:sp>
      <p:sp>
        <p:nvSpPr>
          <p:cNvPr id="2" name="Slide Number Placeholder 1"/>
          <p:cNvSpPr>
            <a:spLocks noGrp="1"/>
          </p:cNvSpPr>
          <p:nvPr>
            <p:ph type="sldNum" sz="quarter" idx="10"/>
          </p:nvPr>
        </p:nvSpPr>
        <p:spPr/>
        <p:txBody>
          <a:bodyPr/>
          <a:lstStyle/>
          <a:p>
            <a:fld id="{EE624ECC-9C76-462F-80B5-F15B6762A6BE}" type="slidenum">
              <a:rPr lang="en-US" smtClean="0"/>
              <a:pPr/>
              <a:t>13</a:t>
            </a:fld>
            <a:endParaRPr lang="en-US"/>
          </a:p>
        </p:txBody>
      </p:sp>
    </p:spTree>
    <p:extLst>
      <p:ext uri="{BB962C8B-B14F-4D97-AF65-F5344CB8AC3E}">
        <p14:creationId xmlns:p14="http://schemas.microsoft.com/office/powerpoint/2010/main" xmlns="" val="735179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Computing </a:t>
            </a:r>
            <a:endParaRPr lang="en-US" dirty="0"/>
          </a:p>
        </p:txBody>
      </p:sp>
      <p:sp>
        <p:nvSpPr>
          <p:cNvPr id="3" name="Content Placeholder 2"/>
          <p:cNvSpPr>
            <a:spLocks noGrp="1"/>
          </p:cNvSpPr>
          <p:nvPr>
            <p:ph idx="1"/>
          </p:nvPr>
        </p:nvSpPr>
        <p:spPr/>
        <p:txBody>
          <a:bodyPr/>
          <a:lstStyle/>
          <a:p>
            <a:pPr>
              <a:buClr>
                <a:srgbClr val="996633"/>
              </a:buClr>
              <a:tabLst>
                <a:tab pos="656378" algn="l"/>
                <a:tab pos="1312751" algn="l"/>
                <a:tab pos="1969133" algn="l"/>
                <a:tab pos="2625509" algn="l"/>
                <a:tab pos="3281886" algn="l"/>
                <a:tab pos="3938265" algn="l"/>
                <a:tab pos="4594642" algn="l"/>
                <a:tab pos="5251020" algn="l"/>
                <a:tab pos="5907396" algn="l"/>
                <a:tab pos="6563775" algn="l"/>
                <a:tab pos="7220152" algn="l"/>
                <a:tab pos="7876529" algn="l"/>
              </a:tabLst>
            </a:pPr>
            <a:r>
              <a:rPr lang="en-US" sz="1800" dirty="0">
                <a:latin typeface="Bitstream Vera Sans" charset="0"/>
                <a:ea typeface="DejaVu Sans" charset="0"/>
                <a:cs typeface="DejaVu Sans" charset="0"/>
              </a:rPr>
              <a:t>ATLAS uses grid computing paradigm to organize distributed resources</a:t>
            </a:r>
          </a:p>
          <a:p>
            <a:pPr>
              <a:buClr>
                <a:srgbClr val="996633"/>
              </a:buClr>
              <a:tabLst>
                <a:tab pos="656378" algn="l"/>
                <a:tab pos="1312751" algn="l"/>
                <a:tab pos="1969133" algn="l"/>
                <a:tab pos="2625509" algn="l"/>
                <a:tab pos="3281886" algn="l"/>
                <a:tab pos="3938265" algn="l"/>
                <a:tab pos="4594642" algn="l"/>
                <a:tab pos="5251020" algn="l"/>
                <a:tab pos="5907396" algn="l"/>
                <a:tab pos="6563775" algn="l"/>
                <a:tab pos="7220152" algn="l"/>
                <a:tab pos="7876529" algn="l"/>
              </a:tabLst>
            </a:pPr>
            <a:r>
              <a:rPr lang="en-US" sz="1800" dirty="0">
                <a:latin typeface="Bitstream Vera Sans" charset="0"/>
                <a:ea typeface="DejaVu Sans" charset="0"/>
                <a:cs typeface="DejaVu Sans" charset="0"/>
              </a:rPr>
              <a:t>ATLAS computational resources are managed by </a:t>
            </a:r>
            <a:r>
              <a:rPr lang="en-US" sz="1800" dirty="0" err="1">
                <a:latin typeface="Bitstream Vera Sans" charset="0"/>
                <a:ea typeface="DejaVu Sans" charset="0"/>
                <a:cs typeface="DejaVu Sans" charset="0"/>
              </a:rPr>
              <a:t>PanDA</a:t>
            </a:r>
            <a:r>
              <a:rPr lang="en-US" sz="1800" dirty="0">
                <a:latin typeface="Bitstream Vera Sans" charset="0"/>
                <a:ea typeface="DejaVu Sans" charset="0"/>
                <a:cs typeface="DejaVu Sans" charset="0"/>
              </a:rPr>
              <a:t> Workload Management System </a:t>
            </a:r>
          </a:p>
          <a:p>
            <a:pPr marL="978910" lvl="1" indent="-293673">
              <a:buClr>
                <a:srgbClr val="996633"/>
              </a:buClr>
              <a:buFont typeface="Wingdings" charset="0"/>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b="1" dirty="0">
                <a:latin typeface="Bitstream Vera Sans" charset="0"/>
              </a:rPr>
              <a:t>P</a:t>
            </a:r>
            <a:r>
              <a:rPr lang="en-US" dirty="0">
                <a:latin typeface="Bitstream Vera Sans" charset="0"/>
              </a:rPr>
              <a:t>roduction </a:t>
            </a:r>
            <a:r>
              <a:rPr lang="en-US" b="1" dirty="0">
                <a:latin typeface="Bitstream Vera Sans" charset="0"/>
              </a:rPr>
              <a:t>an</a:t>
            </a:r>
            <a:r>
              <a:rPr lang="en-US" dirty="0">
                <a:latin typeface="Bitstream Vera Sans" charset="0"/>
              </a:rPr>
              <a:t>d </a:t>
            </a:r>
            <a:r>
              <a:rPr lang="en-US" b="1" dirty="0">
                <a:latin typeface="Bitstream Vera Sans" charset="0"/>
              </a:rPr>
              <a:t>D</a:t>
            </a:r>
            <a:r>
              <a:rPr lang="en-US" dirty="0">
                <a:latin typeface="Bitstream Vera Sans" charset="0"/>
              </a:rPr>
              <a:t>ata </a:t>
            </a:r>
            <a:r>
              <a:rPr lang="en-US" b="1" dirty="0">
                <a:latin typeface="Bitstream Vera Sans" charset="0"/>
              </a:rPr>
              <a:t>A</a:t>
            </a:r>
            <a:r>
              <a:rPr lang="en-US" dirty="0">
                <a:latin typeface="Bitstream Vera Sans" charset="0"/>
              </a:rPr>
              <a:t>nalysis system</a:t>
            </a:r>
          </a:p>
          <a:p>
            <a:pPr marL="978910" lvl="1" indent="-293673">
              <a:buClr>
                <a:srgbClr val="996633"/>
              </a:buClr>
              <a:buFont typeface="Wingdings" charset="0"/>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dirty="0">
                <a:latin typeface="Bitstream Vera Sans" charset="0"/>
              </a:rPr>
              <a:t>Grid meta scheduler</a:t>
            </a:r>
          </a:p>
          <a:p>
            <a:pPr marL="408829" indent="-310948">
              <a:buClr>
                <a:srgbClr val="996633"/>
              </a:buClr>
              <a:tabLst>
                <a:tab pos="656378" algn="l"/>
                <a:tab pos="1312751" algn="l"/>
                <a:tab pos="1969133" algn="l"/>
                <a:tab pos="2625509" algn="l"/>
                <a:tab pos="3281886" algn="l"/>
                <a:tab pos="3938265" algn="l"/>
                <a:tab pos="4594642" algn="l"/>
                <a:tab pos="5251020" algn="l"/>
                <a:tab pos="5907396" algn="l"/>
                <a:tab pos="6563775" algn="l"/>
                <a:tab pos="7220152" algn="l"/>
                <a:tab pos="7876529" algn="l"/>
              </a:tabLst>
            </a:pPr>
            <a:r>
              <a:rPr lang="en-US" sz="1800" dirty="0">
                <a:latin typeface="Bitstream Vera Sans" charset="0"/>
              </a:rPr>
              <a:t>Now successfully manages O(</a:t>
            </a:r>
            <a:r>
              <a:rPr lang="en-US" sz="1800" dirty="0" smtClean="0">
                <a:latin typeface="Bitstream Vera Sans" charset="0"/>
              </a:rPr>
              <a:t>10</a:t>
            </a:r>
            <a:r>
              <a:rPr lang="en-US" sz="1800" baseline="30000" dirty="0" smtClean="0">
                <a:latin typeface="Bitstream Vera Sans" charset="0"/>
              </a:rPr>
              <a:t>2</a:t>
            </a:r>
            <a:r>
              <a:rPr lang="en-US" sz="1800" dirty="0" smtClean="0">
                <a:latin typeface="Bitstream Vera Sans" charset="0"/>
              </a:rPr>
              <a:t>) </a:t>
            </a:r>
            <a:r>
              <a:rPr lang="en-US" sz="1800" dirty="0">
                <a:latin typeface="Bitstream Vera Sans" charset="0"/>
              </a:rPr>
              <a:t>sites, O(</a:t>
            </a:r>
            <a:r>
              <a:rPr lang="en-US" sz="1800" dirty="0" smtClean="0">
                <a:latin typeface="Bitstream Vera Sans" charset="0"/>
              </a:rPr>
              <a:t>10</a:t>
            </a:r>
            <a:r>
              <a:rPr lang="en-US" sz="1800" baseline="30000" dirty="0" smtClean="0">
                <a:latin typeface="Bitstream Vera Sans" charset="0"/>
              </a:rPr>
              <a:t>5</a:t>
            </a:r>
            <a:r>
              <a:rPr lang="en-US" sz="1800" dirty="0" smtClean="0">
                <a:latin typeface="Bitstream Vera Sans" charset="0"/>
              </a:rPr>
              <a:t>) </a:t>
            </a:r>
            <a:r>
              <a:rPr lang="en-US" sz="1800" dirty="0">
                <a:latin typeface="Bitstream Vera Sans" charset="0"/>
              </a:rPr>
              <a:t>cores, O(</a:t>
            </a:r>
            <a:r>
              <a:rPr lang="en-US" sz="1800" dirty="0" smtClean="0">
                <a:latin typeface="Bitstream Vera Sans" charset="0"/>
              </a:rPr>
              <a:t>10</a:t>
            </a:r>
            <a:r>
              <a:rPr lang="en-US" sz="1800" baseline="30000" dirty="0" smtClean="0">
                <a:latin typeface="Bitstream Vera Sans" charset="0"/>
              </a:rPr>
              <a:t>8</a:t>
            </a:r>
            <a:r>
              <a:rPr lang="en-US" sz="1800" dirty="0" smtClean="0">
                <a:latin typeface="Bitstream Vera Sans" charset="0"/>
              </a:rPr>
              <a:t>) </a:t>
            </a:r>
            <a:r>
              <a:rPr lang="en-US" sz="1800" dirty="0">
                <a:latin typeface="Bitstream Vera Sans" charset="0"/>
              </a:rPr>
              <a:t>jobs per year, O(</a:t>
            </a:r>
            <a:r>
              <a:rPr lang="en-US" sz="1800" dirty="0" smtClean="0">
                <a:latin typeface="Bitstream Vera Sans" charset="0"/>
              </a:rPr>
              <a:t>10</a:t>
            </a:r>
            <a:r>
              <a:rPr lang="en-US" sz="1800" baseline="30000" dirty="0" smtClean="0">
                <a:latin typeface="Bitstream Vera Sans" charset="0"/>
              </a:rPr>
              <a:t>3</a:t>
            </a:r>
            <a:r>
              <a:rPr lang="en-US" sz="1800" dirty="0" smtClean="0">
                <a:latin typeface="Bitstream Vera Sans" charset="0"/>
              </a:rPr>
              <a:t>) </a:t>
            </a:r>
            <a:r>
              <a:rPr lang="en-US" sz="1800" dirty="0">
                <a:latin typeface="Bitstream Vera Sans" charset="0"/>
              </a:rPr>
              <a:t>users</a:t>
            </a:r>
          </a:p>
          <a:p>
            <a:endParaRPr lang="en-US" dirty="0"/>
          </a:p>
        </p:txBody>
      </p:sp>
      <p:sp>
        <p:nvSpPr>
          <p:cNvPr id="4" name="Slide Number Placeholder 3"/>
          <p:cNvSpPr>
            <a:spLocks noGrp="1"/>
          </p:cNvSpPr>
          <p:nvPr>
            <p:ph type="sldNum" sz="quarter" idx="10"/>
          </p:nvPr>
        </p:nvSpPr>
        <p:spPr/>
        <p:txBody>
          <a:bodyPr/>
          <a:lstStyle/>
          <a:p>
            <a:fld id="{EE624ECC-9C76-462F-80B5-F15B6762A6BE}" type="slidenum">
              <a:rPr lang="en-US" smtClean="0"/>
              <a:pPr/>
              <a:t>14</a:t>
            </a:fld>
            <a:endParaRPr lang="en-US"/>
          </a:p>
        </p:txBody>
      </p:sp>
    </p:spTree>
    <p:extLst>
      <p:ext uri="{BB962C8B-B14F-4D97-AF65-F5344CB8AC3E}">
        <p14:creationId xmlns:p14="http://schemas.microsoft.com/office/powerpoint/2010/main" xmlns="" val="135728571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3"/>
          <p:cNvPicPr>
            <a:picLocks noChangeAspect="1" noChangeArrowheads="1"/>
          </p:cNvPicPr>
          <p:nvPr/>
        </p:nvPicPr>
        <p:blipFill>
          <a:blip r:embed="rId3" cstate="print"/>
          <a:srcRect/>
          <a:stretch>
            <a:fillRect/>
          </a:stretch>
        </p:blipFill>
        <p:spPr bwMode="auto">
          <a:xfrm>
            <a:off x="-76200" y="1066800"/>
            <a:ext cx="7524750" cy="4973638"/>
          </a:xfrm>
          <a:prstGeom prst="rect">
            <a:avLst/>
          </a:prstGeom>
          <a:noFill/>
          <a:ln w="9525">
            <a:noFill/>
            <a:miter lim="800000"/>
            <a:headEnd/>
            <a:tailEnd/>
          </a:ln>
        </p:spPr>
      </p:pic>
      <p:sp>
        <p:nvSpPr>
          <p:cNvPr id="64514" name="Title 1"/>
          <p:cNvSpPr>
            <a:spLocks noGrp="1"/>
          </p:cNvSpPr>
          <p:nvPr>
            <p:ph type="title"/>
          </p:nvPr>
        </p:nvSpPr>
        <p:spPr/>
        <p:txBody>
          <a:bodyPr>
            <a:normAutofit/>
          </a:bodyPr>
          <a:lstStyle/>
          <a:p>
            <a:r>
              <a:rPr lang="en-GB" dirty="0" smtClean="0"/>
              <a:t>LHC Computing Grid</a:t>
            </a:r>
            <a:endParaRPr lang="en-GB" dirty="0" smtClean="0">
              <a:solidFill>
                <a:schemeClr val="bg1"/>
              </a:solidFill>
            </a:endParaRPr>
          </a:p>
        </p:txBody>
      </p:sp>
      <p:sp>
        <p:nvSpPr>
          <p:cNvPr id="11" name="Oval 3"/>
          <p:cNvSpPr>
            <a:spLocks noChangeArrowheads="1"/>
          </p:cNvSpPr>
          <p:nvPr/>
        </p:nvSpPr>
        <p:spPr bwMode="auto">
          <a:xfrm>
            <a:off x="3657600" y="3657600"/>
            <a:ext cx="88900" cy="88900"/>
          </a:xfrm>
          <a:prstGeom prst="ellipse">
            <a:avLst/>
          </a:prstGeom>
          <a:solidFill>
            <a:schemeClr val="accent1"/>
          </a:solidFill>
          <a:ln w="9525">
            <a:solidFill>
              <a:schemeClr val="tx1"/>
            </a:solidFill>
            <a:round/>
            <a:headEnd/>
            <a:tailEnd/>
          </a:ln>
        </p:spPr>
        <p:txBody>
          <a:bodyPr wrap="none" lIns="91390" tIns="45697" rIns="91390" bIns="45697" anchor="ctr"/>
          <a:lstStyle/>
          <a:p>
            <a:endParaRPr lang="en-GB">
              <a:solidFill>
                <a:srgbClr val="000000"/>
              </a:solidFill>
            </a:endParaRPr>
          </a:p>
        </p:txBody>
      </p:sp>
      <p:sp>
        <p:nvSpPr>
          <p:cNvPr id="12" name="Oval 4"/>
          <p:cNvSpPr>
            <a:spLocks noChangeArrowheads="1"/>
          </p:cNvSpPr>
          <p:nvPr/>
        </p:nvSpPr>
        <p:spPr bwMode="auto">
          <a:xfrm>
            <a:off x="3657600" y="3657600"/>
            <a:ext cx="88900" cy="88900"/>
          </a:xfrm>
          <a:prstGeom prst="ellipse">
            <a:avLst/>
          </a:prstGeom>
          <a:solidFill>
            <a:schemeClr val="accent1"/>
          </a:solidFill>
          <a:ln w="9525">
            <a:solidFill>
              <a:schemeClr val="tx1"/>
            </a:solidFill>
            <a:round/>
            <a:headEnd/>
            <a:tailEnd/>
          </a:ln>
        </p:spPr>
        <p:txBody>
          <a:bodyPr wrap="none" lIns="91390" tIns="45697" rIns="91390" bIns="45697" anchor="ctr"/>
          <a:lstStyle/>
          <a:p>
            <a:endParaRPr lang="en-GB">
              <a:solidFill>
                <a:srgbClr val="000000"/>
              </a:solidFill>
            </a:endParaRPr>
          </a:p>
        </p:txBody>
      </p:sp>
      <p:sp>
        <p:nvSpPr>
          <p:cNvPr id="13" name="Oval 5"/>
          <p:cNvSpPr>
            <a:spLocks noChangeArrowheads="1"/>
          </p:cNvSpPr>
          <p:nvPr/>
        </p:nvSpPr>
        <p:spPr bwMode="auto">
          <a:xfrm>
            <a:off x="3657600" y="3657600"/>
            <a:ext cx="88900" cy="88900"/>
          </a:xfrm>
          <a:prstGeom prst="ellipse">
            <a:avLst/>
          </a:prstGeom>
          <a:solidFill>
            <a:schemeClr val="accent1"/>
          </a:solidFill>
          <a:ln w="9525">
            <a:solidFill>
              <a:schemeClr val="tx1"/>
            </a:solidFill>
            <a:round/>
            <a:headEnd/>
            <a:tailEnd/>
          </a:ln>
        </p:spPr>
        <p:txBody>
          <a:bodyPr wrap="none" lIns="91390" tIns="45697" rIns="91390" bIns="45697" anchor="ctr"/>
          <a:lstStyle/>
          <a:p>
            <a:endParaRPr lang="en-GB">
              <a:solidFill>
                <a:srgbClr val="000000"/>
              </a:solidFill>
            </a:endParaRPr>
          </a:p>
        </p:txBody>
      </p:sp>
      <p:sp>
        <p:nvSpPr>
          <p:cNvPr id="14" name="Oval 6"/>
          <p:cNvSpPr>
            <a:spLocks noChangeArrowheads="1"/>
          </p:cNvSpPr>
          <p:nvPr/>
        </p:nvSpPr>
        <p:spPr bwMode="auto">
          <a:xfrm>
            <a:off x="3657600" y="3657600"/>
            <a:ext cx="88900" cy="88900"/>
          </a:xfrm>
          <a:prstGeom prst="ellipse">
            <a:avLst/>
          </a:prstGeom>
          <a:solidFill>
            <a:schemeClr val="accent1"/>
          </a:solidFill>
          <a:ln w="9525">
            <a:solidFill>
              <a:schemeClr val="tx1"/>
            </a:solidFill>
            <a:round/>
            <a:headEnd/>
            <a:tailEnd/>
          </a:ln>
        </p:spPr>
        <p:txBody>
          <a:bodyPr wrap="none" lIns="91390" tIns="45697" rIns="91390" bIns="45697" anchor="ctr"/>
          <a:lstStyle/>
          <a:p>
            <a:endParaRPr lang="en-GB">
              <a:solidFill>
                <a:srgbClr val="000000"/>
              </a:solidFill>
            </a:endParaRPr>
          </a:p>
        </p:txBody>
      </p:sp>
      <p:sp>
        <p:nvSpPr>
          <p:cNvPr id="15" name="Oval 7"/>
          <p:cNvSpPr>
            <a:spLocks noChangeArrowheads="1"/>
          </p:cNvSpPr>
          <p:nvPr/>
        </p:nvSpPr>
        <p:spPr bwMode="auto">
          <a:xfrm>
            <a:off x="3657600" y="3657600"/>
            <a:ext cx="88900" cy="88900"/>
          </a:xfrm>
          <a:prstGeom prst="ellipse">
            <a:avLst/>
          </a:prstGeom>
          <a:solidFill>
            <a:schemeClr val="accent1"/>
          </a:solidFill>
          <a:ln w="9525">
            <a:solidFill>
              <a:schemeClr val="tx1"/>
            </a:solidFill>
            <a:round/>
            <a:headEnd/>
            <a:tailEnd/>
          </a:ln>
        </p:spPr>
        <p:txBody>
          <a:bodyPr wrap="none" lIns="91390" tIns="45697" rIns="91390" bIns="45697" anchor="ctr"/>
          <a:lstStyle/>
          <a:p>
            <a:endParaRPr lang="en-GB">
              <a:solidFill>
                <a:srgbClr val="000000"/>
              </a:solidFill>
            </a:endParaRPr>
          </a:p>
        </p:txBody>
      </p:sp>
      <p:sp>
        <p:nvSpPr>
          <p:cNvPr id="16" name="Oval 8"/>
          <p:cNvSpPr>
            <a:spLocks noChangeArrowheads="1"/>
          </p:cNvSpPr>
          <p:nvPr/>
        </p:nvSpPr>
        <p:spPr bwMode="auto">
          <a:xfrm>
            <a:off x="3657600" y="3657600"/>
            <a:ext cx="88900" cy="88900"/>
          </a:xfrm>
          <a:prstGeom prst="ellipse">
            <a:avLst/>
          </a:prstGeom>
          <a:solidFill>
            <a:schemeClr val="accent1"/>
          </a:solidFill>
          <a:ln w="9525">
            <a:solidFill>
              <a:schemeClr val="tx1"/>
            </a:solidFill>
            <a:round/>
            <a:headEnd/>
            <a:tailEnd/>
          </a:ln>
        </p:spPr>
        <p:txBody>
          <a:bodyPr wrap="none" lIns="91390" tIns="45697" rIns="91390" bIns="45697" anchor="ctr"/>
          <a:lstStyle/>
          <a:p>
            <a:endParaRPr lang="en-GB">
              <a:solidFill>
                <a:srgbClr val="000000"/>
              </a:solidFill>
            </a:endParaRPr>
          </a:p>
        </p:txBody>
      </p:sp>
      <p:sp>
        <p:nvSpPr>
          <p:cNvPr id="17" name="Oval 9"/>
          <p:cNvSpPr>
            <a:spLocks noChangeArrowheads="1"/>
          </p:cNvSpPr>
          <p:nvPr/>
        </p:nvSpPr>
        <p:spPr bwMode="auto">
          <a:xfrm>
            <a:off x="3657600" y="3657600"/>
            <a:ext cx="88900" cy="88900"/>
          </a:xfrm>
          <a:prstGeom prst="ellipse">
            <a:avLst/>
          </a:prstGeom>
          <a:solidFill>
            <a:schemeClr val="accent1"/>
          </a:solidFill>
          <a:ln w="9525">
            <a:solidFill>
              <a:schemeClr val="tx1"/>
            </a:solidFill>
            <a:round/>
            <a:headEnd/>
            <a:tailEnd/>
          </a:ln>
        </p:spPr>
        <p:txBody>
          <a:bodyPr wrap="none" lIns="91390" tIns="45697" rIns="91390" bIns="45697" anchor="ctr"/>
          <a:lstStyle/>
          <a:p>
            <a:endParaRPr lang="en-GB">
              <a:solidFill>
                <a:srgbClr val="000000"/>
              </a:solidFill>
            </a:endParaRPr>
          </a:p>
        </p:txBody>
      </p:sp>
      <p:sp>
        <p:nvSpPr>
          <p:cNvPr id="18" name="Oval 10"/>
          <p:cNvSpPr>
            <a:spLocks noChangeArrowheads="1"/>
          </p:cNvSpPr>
          <p:nvPr/>
        </p:nvSpPr>
        <p:spPr bwMode="auto">
          <a:xfrm>
            <a:off x="3657600" y="3657600"/>
            <a:ext cx="88900" cy="88900"/>
          </a:xfrm>
          <a:prstGeom prst="ellipse">
            <a:avLst/>
          </a:prstGeom>
          <a:solidFill>
            <a:schemeClr val="accent1"/>
          </a:solidFill>
          <a:ln w="9525">
            <a:solidFill>
              <a:schemeClr val="tx1"/>
            </a:solidFill>
            <a:round/>
            <a:headEnd/>
            <a:tailEnd/>
          </a:ln>
        </p:spPr>
        <p:txBody>
          <a:bodyPr wrap="none" lIns="91390" tIns="45697" rIns="91390" bIns="45697" anchor="ctr"/>
          <a:lstStyle/>
          <a:p>
            <a:endParaRPr lang="en-GB">
              <a:solidFill>
                <a:srgbClr val="000000"/>
              </a:solidFill>
            </a:endParaRPr>
          </a:p>
        </p:txBody>
      </p:sp>
      <p:sp>
        <p:nvSpPr>
          <p:cNvPr id="19" name="Oval 11"/>
          <p:cNvSpPr>
            <a:spLocks noChangeArrowheads="1"/>
          </p:cNvSpPr>
          <p:nvPr/>
        </p:nvSpPr>
        <p:spPr bwMode="auto">
          <a:xfrm>
            <a:off x="3657600" y="3657600"/>
            <a:ext cx="88900" cy="88900"/>
          </a:xfrm>
          <a:prstGeom prst="ellipse">
            <a:avLst/>
          </a:prstGeom>
          <a:solidFill>
            <a:schemeClr val="accent1"/>
          </a:solidFill>
          <a:ln w="9525">
            <a:solidFill>
              <a:schemeClr val="tx1"/>
            </a:solidFill>
            <a:round/>
            <a:headEnd/>
            <a:tailEnd/>
          </a:ln>
        </p:spPr>
        <p:txBody>
          <a:bodyPr wrap="none" lIns="91390" tIns="45697" rIns="91390" bIns="45697" anchor="ctr"/>
          <a:lstStyle/>
          <a:p>
            <a:endParaRPr lang="en-GB">
              <a:solidFill>
                <a:srgbClr val="000000"/>
              </a:solidFill>
            </a:endParaRPr>
          </a:p>
        </p:txBody>
      </p:sp>
      <p:sp>
        <p:nvSpPr>
          <p:cNvPr id="20" name="Oval 12"/>
          <p:cNvSpPr>
            <a:spLocks noChangeArrowheads="1"/>
          </p:cNvSpPr>
          <p:nvPr/>
        </p:nvSpPr>
        <p:spPr bwMode="auto">
          <a:xfrm>
            <a:off x="3657600" y="3657600"/>
            <a:ext cx="88900" cy="88900"/>
          </a:xfrm>
          <a:prstGeom prst="ellipse">
            <a:avLst/>
          </a:prstGeom>
          <a:solidFill>
            <a:schemeClr val="accent1"/>
          </a:solidFill>
          <a:ln w="9525">
            <a:solidFill>
              <a:schemeClr val="tx1"/>
            </a:solidFill>
            <a:round/>
            <a:headEnd/>
            <a:tailEnd/>
          </a:ln>
        </p:spPr>
        <p:txBody>
          <a:bodyPr wrap="none" lIns="91390" tIns="45697" rIns="91390" bIns="45697" anchor="ctr"/>
          <a:lstStyle/>
          <a:p>
            <a:endParaRPr lang="en-GB">
              <a:solidFill>
                <a:srgbClr val="000000"/>
              </a:solidFill>
            </a:endParaRPr>
          </a:p>
        </p:txBody>
      </p:sp>
      <p:sp>
        <p:nvSpPr>
          <p:cNvPr id="21" name="Oval 13"/>
          <p:cNvSpPr>
            <a:spLocks noChangeArrowheads="1"/>
          </p:cNvSpPr>
          <p:nvPr/>
        </p:nvSpPr>
        <p:spPr bwMode="auto">
          <a:xfrm>
            <a:off x="3657600" y="3657600"/>
            <a:ext cx="88900" cy="88900"/>
          </a:xfrm>
          <a:prstGeom prst="ellipse">
            <a:avLst/>
          </a:prstGeom>
          <a:solidFill>
            <a:schemeClr val="accent1"/>
          </a:solidFill>
          <a:ln w="9525">
            <a:solidFill>
              <a:schemeClr val="tx1"/>
            </a:solidFill>
            <a:round/>
            <a:headEnd/>
            <a:tailEnd/>
          </a:ln>
        </p:spPr>
        <p:txBody>
          <a:bodyPr wrap="none" lIns="91390" tIns="45697" rIns="91390" bIns="45697" anchor="ctr"/>
          <a:lstStyle/>
          <a:p>
            <a:endParaRPr lang="en-GB">
              <a:solidFill>
                <a:srgbClr val="000000"/>
              </a:solidFill>
            </a:endParaRPr>
          </a:p>
        </p:txBody>
      </p:sp>
      <p:sp>
        <p:nvSpPr>
          <p:cNvPr id="64529" name="Oval 14"/>
          <p:cNvSpPr>
            <a:spLocks noChangeArrowheads="1"/>
          </p:cNvSpPr>
          <p:nvPr/>
        </p:nvSpPr>
        <p:spPr bwMode="auto">
          <a:xfrm>
            <a:off x="3657600" y="3657600"/>
            <a:ext cx="88900" cy="88900"/>
          </a:xfrm>
          <a:prstGeom prst="ellipse">
            <a:avLst/>
          </a:prstGeom>
          <a:solidFill>
            <a:schemeClr val="accent1"/>
          </a:solidFill>
          <a:ln w="9525">
            <a:solidFill>
              <a:schemeClr val="tx1"/>
            </a:solidFill>
            <a:round/>
            <a:headEnd/>
            <a:tailEnd/>
          </a:ln>
        </p:spPr>
        <p:txBody>
          <a:bodyPr wrap="none" lIns="91390" tIns="45697" rIns="91390" bIns="45697" anchor="ctr"/>
          <a:lstStyle/>
          <a:p>
            <a:endParaRPr lang="en-GB">
              <a:solidFill>
                <a:srgbClr val="000000"/>
              </a:solidFill>
            </a:endParaRPr>
          </a:p>
        </p:txBody>
      </p:sp>
      <p:sp>
        <p:nvSpPr>
          <p:cNvPr id="64530" name="Oval 15"/>
          <p:cNvSpPr>
            <a:spLocks noChangeArrowheads="1"/>
          </p:cNvSpPr>
          <p:nvPr/>
        </p:nvSpPr>
        <p:spPr bwMode="auto">
          <a:xfrm>
            <a:off x="3657600" y="3644900"/>
            <a:ext cx="88900" cy="88900"/>
          </a:xfrm>
          <a:prstGeom prst="ellipse">
            <a:avLst/>
          </a:prstGeom>
          <a:solidFill>
            <a:schemeClr val="accent1"/>
          </a:solidFill>
          <a:ln w="9525">
            <a:solidFill>
              <a:schemeClr val="tx1"/>
            </a:solidFill>
            <a:round/>
            <a:headEnd/>
            <a:tailEnd/>
          </a:ln>
        </p:spPr>
        <p:txBody>
          <a:bodyPr wrap="none" lIns="91390" tIns="45697" rIns="91390" bIns="45697" anchor="ctr"/>
          <a:lstStyle/>
          <a:p>
            <a:endParaRPr lang="en-GB">
              <a:solidFill>
                <a:srgbClr val="000000"/>
              </a:solidFill>
            </a:endParaRPr>
          </a:p>
        </p:txBody>
      </p:sp>
      <p:sp>
        <p:nvSpPr>
          <p:cNvPr id="24" name="Oval 16"/>
          <p:cNvSpPr>
            <a:spLocks noChangeArrowheads="1"/>
          </p:cNvSpPr>
          <p:nvPr/>
        </p:nvSpPr>
        <p:spPr bwMode="auto">
          <a:xfrm>
            <a:off x="3048000" y="4267200"/>
            <a:ext cx="88900" cy="88900"/>
          </a:xfrm>
          <a:prstGeom prst="ellipse">
            <a:avLst/>
          </a:prstGeom>
          <a:solidFill>
            <a:srgbClr val="FF3300"/>
          </a:solidFill>
          <a:ln w="9525">
            <a:solidFill>
              <a:srgbClr val="FF3300"/>
            </a:solidFill>
            <a:round/>
            <a:headEnd/>
            <a:tailEnd/>
          </a:ln>
        </p:spPr>
        <p:txBody>
          <a:bodyPr wrap="none" lIns="91390" tIns="45697" rIns="91390" bIns="45697" anchor="ctr"/>
          <a:lstStyle/>
          <a:p>
            <a:endParaRPr lang="en-GB">
              <a:solidFill>
                <a:srgbClr val="000000"/>
              </a:solidFill>
            </a:endParaRPr>
          </a:p>
        </p:txBody>
      </p:sp>
      <p:sp>
        <p:nvSpPr>
          <p:cNvPr id="25" name="Oval 17"/>
          <p:cNvSpPr>
            <a:spLocks noChangeArrowheads="1"/>
          </p:cNvSpPr>
          <p:nvPr/>
        </p:nvSpPr>
        <p:spPr bwMode="auto">
          <a:xfrm>
            <a:off x="3276600" y="5702300"/>
            <a:ext cx="88900" cy="88900"/>
          </a:xfrm>
          <a:prstGeom prst="ellipse">
            <a:avLst/>
          </a:prstGeom>
          <a:solidFill>
            <a:srgbClr val="FFFF00"/>
          </a:solidFill>
          <a:ln w="9525">
            <a:solidFill>
              <a:srgbClr val="FFFF00"/>
            </a:solidFill>
            <a:round/>
            <a:headEnd/>
            <a:tailEnd/>
          </a:ln>
        </p:spPr>
        <p:txBody>
          <a:bodyPr wrap="none" lIns="91390" tIns="45697" rIns="91390" bIns="45697" anchor="ctr"/>
          <a:lstStyle/>
          <a:p>
            <a:endParaRPr lang="en-GB">
              <a:solidFill>
                <a:srgbClr val="000000"/>
              </a:solidFill>
            </a:endParaRPr>
          </a:p>
        </p:txBody>
      </p:sp>
      <p:sp>
        <p:nvSpPr>
          <p:cNvPr id="26" name="Oval 18"/>
          <p:cNvSpPr>
            <a:spLocks noChangeArrowheads="1"/>
          </p:cNvSpPr>
          <p:nvPr/>
        </p:nvSpPr>
        <p:spPr bwMode="auto">
          <a:xfrm>
            <a:off x="1752600" y="2819400"/>
            <a:ext cx="88900" cy="88900"/>
          </a:xfrm>
          <a:prstGeom prst="ellipse">
            <a:avLst/>
          </a:prstGeom>
          <a:solidFill>
            <a:srgbClr val="FFFF00"/>
          </a:solidFill>
          <a:ln w="9525">
            <a:solidFill>
              <a:srgbClr val="FFFF00"/>
            </a:solidFill>
            <a:round/>
            <a:headEnd/>
            <a:tailEnd/>
          </a:ln>
        </p:spPr>
        <p:txBody>
          <a:bodyPr wrap="none" lIns="91390" tIns="45697" rIns="91390" bIns="45697" anchor="ctr"/>
          <a:lstStyle/>
          <a:p>
            <a:endParaRPr lang="en-GB">
              <a:solidFill>
                <a:srgbClr val="000000"/>
              </a:solidFill>
            </a:endParaRPr>
          </a:p>
        </p:txBody>
      </p:sp>
      <p:sp>
        <p:nvSpPr>
          <p:cNvPr id="27" name="Oval 20"/>
          <p:cNvSpPr>
            <a:spLocks noChangeArrowheads="1"/>
          </p:cNvSpPr>
          <p:nvPr/>
        </p:nvSpPr>
        <p:spPr bwMode="auto">
          <a:xfrm>
            <a:off x="3048000" y="4267200"/>
            <a:ext cx="88900" cy="88900"/>
          </a:xfrm>
          <a:prstGeom prst="ellipse">
            <a:avLst/>
          </a:prstGeom>
          <a:solidFill>
            <a:srgbClr val="FF3300"/>
          </a:solidFill>
          <a:ln w="9525">
            <a:solidFill>
              <a:srgbClr val="FF3300"/>
            </a:solidFill>
            <a:round/>
            <a:headEnd/>
            <a:tailEnd/>
          </a:ln>
        </p:spPr>
        <p:txBody>
          <a:bodyPr wrap="none" lIns="91390" tIns="45697" rIns="91390" bIns="45697" anchor="ctr"/>
          <a:lstStyle/>
          <a:p>
            <a:endParaRPr lang="en-GB">
              <a:solidFill>
                <a:srgbClr val="000000"/>
              </a:solidFill>
            </a:endParaRPr>
          </a:p>
        </p:txBody>
      </p:sp>
      <p:sp>
        <p:nvSpPr>
          <p:cNvPr id="28" name="Oval 21"/>
          <p:cNvSpPr>
            <a:spLocks noChangeArrowheads="1"/>
          </p:cNvSpPr>
          <p:nvPr/>
        </p:nvSpPr>
        <p:spPr bwMode="auto">
          <a:xfrm>
            <a:off x="3048000" y="4267200"/>
            <a:ext cx="88900" cy="88900"/>
          </a:xfrm>
          <a:prstGeom prst="ellipse">
            <a:avLst/>
          </a:prstGeom>
          <a:solidFill>
            <a:srgbClr val="FF3300"/>
          </a:solidFill>
          <a:ln w="9525">
            <a:solidFill>
              <a:srgbClr val="FF3300"/>
            </a:solidFill>
            <a:round/>
            <a:headEnd/>
            <a:tailEnd/>
          </a:ln>
        </p:spPr>
        <p:txBody>
          <a:bodyPr wrap="none" lIns="91390" tIns="45697" rIns="91390" bIns="45697" anchor="ctr"/>
          <a:lstStyle/>
          <a:p>
            <a:endParaRPr lang="en-GB">
              <a:solidFill>
                <a:srgbClr val="000000"/>
              </a:solidFill>
            </a:endParaRPr>
          </a:p>
        </p:txBody>
      </p:sp>
      <p:sp>
        <p:nvSpPr>
          <p:cNvPr id="29" name="Oval 22"/>
          <p:cNvSpPr>
            <a:spLocks noChangeArrowheads="1"/>
          </p:cNvSpPr>
          <p:nvPr/>
        </p:nvSpPr>
        <p:spPr bwMode="auto">
          <a:xfrm>
            <a:off x="3048000" y="4267200"/>
            <a:ext cx="88900" cy="88900"/>
          </a:xfrm>
          <a:prstGeom prst="ellipse">
            <a:avLst/>
          </a:prstGeom>
          <a:solidFill>
            <a:srgbClr val="FF3300"/>
          </a:solidFill>
          <a:ln w="9525">
            <a:solidFill>
              <a:srgbClr val="FF3300"/>
            </a:solidFill>
            <a:round/>
            <a:headEnd/>
            <a:tailEnd/>
          </a:ln>
        </p:spPr>
        <p:txBody>
          <a:bodyPr wrap="none" lIns="91390" tIns="45697" rIns="91390" bIns="45697" anchor="ctr"/>
          <a:lstStyle/>
          <a:p>
            <a:endParaRPr lang="en-GB">
              <a:solidFill>
                <a:srgbClr val="000000"/>
              </a:solidFill>
            </a:endParaRPr>
          </a:p>
        </p:txBody>
      </p:sp>
      <p:sp>
        <p:nvSpPr>
          <p:cNvPr id="30" name="Oval 23"/>
          <p:cNvSpPr>
            <a:spLocks noChangeArrowheads="1"/>
          </p:cNvSpPr>
          <p:nvPr/>
        </p:nvSpPr>
        <p:spPr bwMode="auto">
          <a:xfrm>
            <a:off x="3048000" y="4267200"/>
            <a:ext cx="88900" cy="88900"/>
          </a:xfrm>
          <a:prstGeom prst="ellipse">
            <a:avLst/>
          </a:prstGeom>
          <a:solidFill>
            <a:srgbClr val="FF3300"/>
          </a:solidFill>
          <a:ln w="9525">
            <a:solidFill>
              <a:srgbClr val="FF3300"/>
            </a:solidFill>
            <a:round/>
            <a:headEnd/>
            <a:tailEnd/>
          </a:ln>
        </p:spPr>
        <p:txBody>
          <a:bodyPr wrap="none" lIns="91390" tIns="45697" rIns="91390" bIns="45697" anchor="ctr"/>
          <a:lstStyle/>
          <a:p>
            <a:endParaRPr lang="en-GB">
              <a:solidFill>
                <a:srgbClr val="000000"/>
              </a:solidFill>
            </a:endParaRPr>
          </a:p>
        </p:txBody>
      </p:sp>
      <p:sp>
        <p:nvSpPr>
          <p:cNvPr id="31" name="Oval 24"/>
          <p:cNvSpPr>
            <a:spLocks noChangeArrowheads="1"/>
          </p:cNvSpPr>
          <p:nvPr/>
        </p:nvSpPr>
        <p:spPr bwMode="auto">
          <a:xfrm>
            <a:off x="1752600" y="2819400"/>
            <a:ext cx="88900" cy="88900"/>
          </a:xfrm>
          <a:prstGeom prst="ellipse">
            <a:avLst/>
          </a:prstGeom>
          <a:solidFill>
            <a:srgbClr val="FFFF00"/>
          </a:solidFill>
          <a:ln w="9525">
            <a:solidFill>
              <a:srgbClr val="FFFF00"/>
            </a:solidFill>
            <a:round/>
            <a:headEnd/>
            <a:tailEnd/>
          </a:ln>
        </p:spPr>
        <p:txBody>
          <a:bodyPr wrap="none" lIns="91390" tIns="45697" rIns="91390" bIns="45697" anchor="ctr"/>
          <a:lstStyle/>
          <a:p>
            <a:endParaRPr lang="en-GB">
              <a:solidFill>
                <a:srgbClr val="000000"/>
              </a:solidFill>
            </a:endParaRPr>
          </a:p>
        </p:txBody>
      </p:sp>
      <p:sp>
        <p:nvSpPr>
          <p:cNvPr id="32" name="Oval 25"/>
          <p:cNvSpPr>
            <a:spLocks noChangeArrowheads="1"/>
          </p:cNvSpPr>
          <p:nvPr/>
        </p:nvSpPr>
        <p:spPr bwMode="auto">
          <a:xfrm>
            <a:off x="3276600" y="5702300"/>
            <a:ext cx="88900" cy="88900"/>
          </a:xfrm>
          <a:prstGeom prst="ellipse">
            <a:avLst/>
          </a:prstGeom>
          <a:solidFill>
            <a:srgbClr val="FFFF00"/>
          </a:solidFill>
          <a:ln w="9525">
            <a:solidFill>
              <a:srgbClr val="FFFF00"/>
            </a:solidFill>
            <a:round/>
            <a:headEnd/>
            <a:tailEnd/>
          </a:ln>
        </p:spPr>
        <p:txBody>
          <a:bodyPr wrap="none" lIns="91390" tIns="45697" rIns="91390" bIns="45697" anchor="ctr"/>
          <a:lstStyle/>
          <a:p>
            <a:endParaRPr lang="en-GB">
              <a:solidFill>
                <a:srgbClr val="000000"/>
              </a:solidFill>
            </a:endParaRPr>
          </a:p>
        </p:txBody>
      </p:sp>
      <p:sp>
        <p:nvSpPr>
          <p:cNvPr id="33" name="Oval 26"/>
          <p:cNvSpPr>
            <a:spLocks noChangeArrowheads="1"/>
          </p:cNvSpPr>
          <p:nvPr/>
        </p:nvSpPr>
        <p:spPr bwMode="auto">
          <a:xfrm>
            <a:off x="3276600" y="5702300"/>
            <a:ext cx="88900" cy="88900"/>
          </a:xfrm>
          <a:prstGeom prst="ellipse">
            <a:avLst/>
          </a:prstGeom>
          <a:solidFill>
            <a:srgbClr val="FFFF00"/>
          </a:solidFill>
          <a:ln w="9525">
            <a:solidFill>
              <a:srgbClr val="FFFF00"/>
            </a:solidFill>
            <a:round/>
            <a:headEnd/>
            <a:tailEnd/>
          </a:ln>
        </p:spPr>
        <p:txBody>
          <a:bodyPr wrap="none" lIns="91390" tIns="45697" rIns="91390" bIns="45697" anchor="ctr"/>
          <a:lstStyle/>
          <a:p>
            <a:endParaRPr lang="en-GB">
              <a:solidFill>
                <a:srgbClr val="000000"/>
              </a:solidFill>
            </a:endParaRPr>
          </a:p>
        </p:txBody>
      </p:sp>
      <p:sp>
        <p:nvSpPr>
          <p:cNvPr id="38" name="Oval Callout 37"/>
          <p:cNvSpPr/>
          <p:nvPr/>
        </p:nvSpPr>
        <p:spPr>
          <a:xfrm>
            <a:off x="5791200" y="5181600"/>
            <a:ext cx="1219200" cy="762000"/>
          </a:xfrm>
          <a:prstGeom prst="wedgeEllipseCallout">
            <a:avLst>
              <a:gd name="adj1" fmla="val -134784"/>
              <a:gd name="adj2" fmla="val -115000"/>
            </a:avLst>
          </a:prstGeom>
        </p:spPr>
        <p:style>
          <a:lnRef idx="1">
            <a:schemeClr val="accent1"/>
          </a:lnRef>
          <a:fillRef idx="3">
            <a:schemeClr val="accent1"/>
          </a:fillRef>
          <a:effectRef idx="2">
            <a:schemeClr val="accent1"/>
          </a:effectRef>
          <a:fontRef idx="minor">
            <a:schemeClr val="lt1"/>
          </a:fontRef>
        </p:style>
        <p:txBody>
          <a:bodyPr lIns="91390" tIns="45697" rIns="91390" bIns="45697" rtlCol="0" anchor="ctr"/>
          <a:lstStyle/>
          <a:p>
            <a:pPr algn="ctr"/>
            <a:r>
              <a:rPr lang="en-GB" dirty="0" smtClean="0"/>
              <a:t>40%</a:t>
            </a:r>
            <a:endParaRPr lang="en-GB" dirty="0"/>
          </a:p>
        </p:txBody>
      </p:sp>
      <p:sp>
        <p:nvSpPr>
          <p:cNvPr id="36" name="Oval Callout 35"/>
          <p:cNvSpPr/>
          <p:nvPr/>
        </p:nvSpPr>
        <p:spPr>
          <a:xfrm>
            <a:off x="304800" y="1600200"/>
            <a:ext cx="1219200" cy="762000"/>
          </a:xfrm>
          <a:prstGeom prst="wedgeEllipseCallout">
            <a:avLst>
              <a:gd name="adj1" fmla="val 220930"/>
              <a:gd name="adj2" fmla="val 228854"/>
            </a:avLst>
          </a:prstGeom>
        </p:spPr>
        <p:style>
          <a:lnRef idx="1">
            <a:schemeClr val="accent1"/>
          </a:lnRef>
          <a:fillRef idx="3">
            <a:schemeClr val="accent1"/>
          </a:fillRef>
          <a:effectRef idx="2">
            <a:schemeClr val="accent1"/>
          </a:effectRef>
          <a:fontRef idx="minor">
            <a:schemeClr val="lt1"/>
          </a:fontRef>
        </p:style>
        <p:txBody>
          <a:bodyPr lIns="91390" tIns="45697" rIns="91390" bIns="45697" rtlCol="0" anchor="ctr"/>
          <a:lstStyle/>
          <a:p>
            <a:pPr algn="ctr"/>
            <a:r>
              <a:rPr lang="en-GB" dirty="0" smtClean="0"/>
              <a:t>15%</a:t>
            </a:r>
            <a:endParaRPr lang="en-GB" dirty="0"/>
          </a:p>
        </p:txBody>
      </p:sp>
      <p:sp>
        <p:nvSpPr>
          <p:cNvPr id="39" name="Oval Callout 38"/>
          <p:cNvSpPr/>
          <p:nvPr/>
        </p:nvSpPr>
        <p:spPr>
          <a:xfrm>
            <a:off x="533400" y="5181600"/>
            <a:ext cx="1219200" cy="762000"/>
          </a:xfrm>
          <a:prstGeom prst="wedgeEllipseCallout">
            <a:avLst>
              <a:gd name="adj1" fmla="val 76620"/>
              <a:gd name="adj2" fmla="val -52903"/>
            </a:avLst>
          </a:prstGeom>
        </p:spPr>
        <p:style>
          <a:lnRef idx="1">
            <a:schemeClr val="accent1"/>
          </a:lnRef>
          <a:fillRef idx="3">
            <a:schemeClr val="accent1"/>
          </a:fillRef>
          <a:effectRef idx="2">
            <a:schemeClr val="accent1"/>
          </a:effectRef>
          <a:fontRef idx="minor">
            <a:schemeClr val="lt1"/>
          </a:fontRef>
        </p:style>
        <p:txBody>
          <a:bodyPr lIns="91390" tIns="45697" rIns="91390" bIns="45697" rtlCol="0" anchor="ctr"/>
          <a:lstStyle/>
          <a:p>
            <a:pPr algn="ctr"/>
            <a:r>
              <a:rPr lang="en-GB" dirty="0" smtClean="0"/>
              <a:t>45%</a:t>
            </a:r>
            <a:endParaRPr lang="en-GB" dirty="0"/>
          </a:p>
        </p:txBody>
      </p:sp>
      <p:sp>
        <p:nvSpPr>
          <p:cNvPr id="8" name="TextBox 7"/>
          <p:cNvSpPr txBox="1"/>
          <p:nvPr/>
        </p:nvSpPr>
        <p:spPr>
          <a:xfrm>
            <a:off x="6172200" y="1219200"/>
            <a:ext cx="2971800" cy="3970272"/>
          </a:xfrm>
          <a:prstGeom prst="rect">
            <a:avLst/>
          </a:prstGeom>
          <a:solidFill>
            <a:srgbClr val="000000">
              <a:lumMod val="85000"/>
              <a:lumOff val="15000"/>
            </a:srgbClr>
          </a:solidFill>
          <a:scene3d>
            <a:camera prst="orthographicFront"/>
            <a:lightRig rig="threePt" dir="t"/>
          </a:scene3d>
          <a:sp3d>
            <a:bevelT/>
          </a:sp3d>
        </p:spPr>
        <p:txBody>
          <a:bodyPr wrap="square" lIns="91390" tIns="45697" rIns="91390" bIns="45697">
            <a:spAutoFit/>
          </a:bodyPr>
          <a:lstStyle/>
          <a:p>
            <a:r>
              <a:rPr lang="en-US" b="1" dirty="0">
                <a:solidFill>
                  <a:srgbClr val="FFFFFF"/>
                </a:solidFill>
              </a:rPr>
              <a:t>Tier-0 (CERN)</a:t>
            </a:r>
            <a:r>
              <a:rPr lang="en-US" b="1" dirty="0" smtClean="0">
                <a:solidFill>
                  <a:srgbClr val="FFFFFF"/>
                </a:solidFill>
              </a:rPr>
              <a:t>: (15%)</a:t>
            </a:r>
          </a:p>
          <a:p>
            <a:pPr marL="179296" lvl="1" indent="-96788">
              <a:buFont typeface="Arial" pitchFamily="34" charset="0"/>
              <a:buChar char="•"/>
            </a:pPr>
            <a:r>
              <a:rPr lang="en-US" dirty="0">
                <a:solidFill>
                  <a:srgbClr val="FFFF00"/>
                </a:solidFill>
              </a:rPr>
              <a:t>Data recording</a:t>
            </a:r>
          </a:p>
          <a:p>
            <a:pPr marL="179296" lvl="1" indent="-96788">
              <a:buFont typeface="Arial" pitchFamily="34" charset="0"/>
              <a:buChar char="•"/>
            </a:pPr>
            <a:r>
              <a:rPr lang="en-US" dirty="0">
                <a:solidFill>
                  <a:srgbClr val="FFFF00"/>
                </a:solidFill>
              </a:rPr>
              <a:t>Initial data reconstruction</a:t>
            </a:r>
          </a:p>
          <a:p>
            <a:pPr marL="179296" lvl="1" indent="-96788">
              <a:buFont typeface="Arial" pitchFamily="34" charset="0"/>
              <a:buChar char="•"/>
            </a:pPr>
            <a:r>
              <a:rPr lang="en-US" dirty="0">
                <a:solidFill>
                  <a:srgbClr val="FFFF00"/>
                </a:solidFill>
              </a:rPr>
              <a:t>Data distribution</a:t>
            </a:r>
          </a:p>
          <a:p>
            <a:r>
              <a:rPr lang="en-US" b="1" dirty="0" smtClean="0">
                <a:solidFill>
                  <a:srgbClr val="FFFFFF"/>
                </a:solidFill>
              </a:rPr>
              <a:t>Tier</a:t>
            </a:r>
            <a:r>
              <a:rPr lang="en-US" b="1" dirty="0">
                <a:solidFill>
                  <a:srgbClr val="FFFFFF"/>
                </a:solidFill>
              </a:rPr>
              <a:t>-1 (11 </a:t>
            </a:r>
            <a:r>
              <a:rPr lang="en-US" b="1" dirty="0" err="1">
                <a:solidFill>
                  <a:srgbClr val="FFFFFF"/>
                </a:solidFill>
              </a:rPr>
              <a:t>centres</a:t>
            </a:r>
            <a:r>
              <a:rPr lang="en-US" b="1" dirty="0">
                <a:solidFill>
                  <a:srgbClr val="FFFFFF"/>
                </a:solidFill>
              </a:rPr>
              <a:t>)</a:t>
            </a:r>
            <a:r>
              <a:rPr lang="en-US" b="1" dirty="0" smtClean="0">
                <a:solidFill>
                  <a:srgbClr val="FFFFFF"/>
                </a:solidFill>
              </a:rPr>
              <a:t>: (40%)</a:t>
            </a:r>
          </a:p>
          <a:p>
            <a:pPr>
              <a:buFont typeface="Arial" pitchFamily="34" charset="0"/>
              <a:buChar char="•"/>
            </a:pPr>
            <a:r>
              <a:rPr lang="en-US" dirty="0">
                <a:solidFill>
                  <a:srgbClr val="FFFF00"/>
                </a:solidFill>
              </a:rPr>
              <a:t>Permanent storage</a:t>
            </a:r>
          </a:p>
          <a:p>
            <a:pPr>
              <a:buFont typeface="Arial" pitchFamily="34" charset="0"/>
              <a:buChar char="•"/>
            </a:pPr>
            <a:r>
              <a:rPr lang="en-US" dirty="0">
                <a:solidFill>
                  <a:srgbClr val="FFFF00"/>
                </a:solidFill>
              </a:rPr>
              <a:t>Re-processing</a:t>
            </a:r>
          </a:p>
          <a:p>
            <a:pPr>
              <a:buFont typeface="Arial" pitchFamily="34" charset="0"/>
              <a:buChar char="•"/>
            </a:pPr>
            <a:r>
              <a:rPr lang="en-US" dirty="0" smtClean="0">
                <a:solidFill>
                  <a:srgbClr val="FFFF00"/>
                </a:solidFill>
              </a:rPr>
              <a:t>Analysis</a:t>
            </a:r>
          </a:p>
          <a:p>
            <a:pPr>
              <a:buFont typeface="Arial" pitchFamily="34" charset="0"/>
              <a:buChar char="•"/>
            </a:pPr>
            <a:r>
              <a:rPr lang="en-US" dirty="0" smtClean="0">
                <a:solidFill>
                  <a:srgbClr val="FFFF00"/>
                </a:solidFill>
              </a:rPr>
              <a:t>Connected by direct 10 Gb/s network  links</a:t>
            </a:r>
            <a:endParaRPr lang="en-US" dirty="0">
              <a:solidFill>
                <a:srgbClr val="FFFF00"/>
              </a:solidFill>
            </a:endParaRPr>
          </a:p>
          <a:p>
            <a:r>
              <a:rPr lang="en-US" b="1" dirty="0" smtClean="0">
                <a:solidFill>
                  <a:srgbClr val="FFFFFF"/>
                </a:solidFill>
              </a:rPr>
              <a:t>Tier</a:t>
            </a:r>
            <a:r>
              <a:rPr lang="en-US" b="1" dirty="0">
                <a:solidFill>
                  <a:srgbClr val="FFFFFF"/>
                </a:solidFill>
              </a:rPr>
              <a:t>-2  (</a:t>
            </a:r>
            <a:r>
              <a:rPr lang="en-US" b="1" dirty="0" smtClean="0">
                <a:solidFill>
                  <a:srgbClr val="FFFFFF"/>
                </a:solidFill>
              </a:rPr>
              <a:t>~200 </a:t>
            </a:r>
            <a:r>
              <a:rPr lang="en-US" b="1" dirty="0" err="1">
                <a:solidFill>
                  <a:srgbClr val="FFFFFF"/>
                </a:solidFill>
              </a:rPr>
              <a:t>centres</a:t>
            </a:r>
            <a:r>
              <a:rPr lang="en-US" b="1" dirty="0">
                <a:solidFill>
                  <a:srgbClr val="FFFFFF"/>
                </a:solidFill>
              </a:rPr>
              <a:t>)</a:t>
            </a:r>
            <a:r>
              <a:rPr lang="en-US" b="1" dirty="0" smtClean="0">
                <a:solidFill>
                  <a:srgbClr val="FFFFFF"/>
                </a:solidFill>
              </a:rPr>
              <a:t>: (45%)</a:t>
            </a:r>
          </a:p>
          <a:p>
            <a:pPr>
              <a:buFont typeface="Arial" pitchFamily="34" charset="0"/>
              <a:buChar char="•"/>
            </a:pPr>
            <a:r>
              <a:rPr lang="en-US" dirty="0">
                <a:solidFill>
                  <a:srgbClr val="FFFF00"/>
                </a:solidFill>
              </a:rPr>
              <a:t> Simulation</a:t>
            </a:r>
          </a:p>
          <a:p>
            <a:pPr>
              <a:buFont typeface="Arial" pitchFamily="34" charset="0"/>
              <a:buChar char="•"/>
            </a:pPr>
            <a:r>
              <a:rPr lang="en-US" dirty="0">
                <a:solidFill>
                  <a:srgbClr val="FFFF00"/>
                </a:solidFill>
              </a:rPr>
              <a:t> End-user analysis</a:t>
            </a:r>
          </a:p>
        </p:txBody>
      </p:sp>
      <p:sp>
        <p:nvSpPr>
          <p:cNvPr id="2" name="Slide Number Placeholder 1"/>
          <p:cNvSpPr>
            <a:spLocks noGrp="1"/>
          </p:cNvSpPr>
          <p:nvPr>
            <p:ph type="sldNum" sz="quarter" idx="10"/>
          </p:nvPr>
        </p:nvSpPr>
        <p:spPr/>
        <p:txBody>
          <a:bodyPr/>
          <a:lstStyle/>
          <a:p>
            <a:fld id="{D28E1347-F792-4BAB-AC5B-89BE6EE820EB}" type="slidenum">
              <a:rPr lang="en-US" smtClean="0"/>
              <a:pPr/>
              <a:t>15</a:t>
            </a:fld>
            <a:endParaRPr lang="en-US"/>
          </a:p>
        </p:txBody>
      </p:sp>
    </p:spTree>
    <p:extLst>
      <p:ext uri="{BB962C8B-B14F-4D97-AF65-F5344CB8AC3E}">
        <p14:creationId xmlns:p14="http://schemas.microsoft.com/office/powerpoint/2010/main" xmlns="" val="27322529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0" presetClass="path" presetSubtype="0" repeatCount="indefinite" accel="50000" decel="50000" fill="remove" grpId="1" nodeType="afterEffect">
                                  <p:stCondLst>
                                    <p:cond delay="0"/>
                                  </p:stCondLst>
                                  <p:childTnLst>
                                    <p:animMotion origin="layout" path="M -0.00295 0.00047 L -0.06962 0.09306 " pathEditMode="relative" rAng="0" ptsTypes="AA">
                                      <p:cBhvr>
                                        <p:cTn id="29" dur="1000" fill="hold"/>
                                        <p:tgtEl>
                                          <p:spTgt spid="11"/>
                                        </p:tgtEl>
                                        <p:attrNameLst>
                                          <p:attrName>ppt_x</p:attrName>
                                          <p:attrName>ppt_y</p:attrName>
                                        </p:attrNameLst>
                                      </p:cBhvr>
                                      <p:rCtr x="-3300" y="4600"/>
                                    </p:animMotion>
                                  </p:childTnLst>
                                </p:cTn>
                              </p:par>
                              <p:par>
                                <p:cTn id="30" presetID="0" presetClass="path" presetSubtype="0" repeatCount="indefinite" accel="50000" decel="50000" fill="remove" nodeType="withEffect">
                                  <p:stCondLst>
                                    <p:cond delay="0"/>
                                  </p:stCondLst>
                                  <p:childTnLst>
                                    <p:animMotion origin="layout" path="M 3.88889E-6 2.22222E-6 L -0.1 0.03171 " pathEditMode="relative" rAng="0" ptsTypes="AA">
                                      <p:cBhvr>
                                        <p:cTn id="31" dur="1000" fill="hold"/>
                                        <p:tgtEl>
                                          <p:spTgt spid="12"/>
                                        </p:tgtEl>
                                        <p:attrNameLst>
                                          <p:attrName>ppt_x</p:attrName>
                                          <p:attrName>ppt_y</p:attrName>
                                        </p:attrNameLst>
                                      </p:cBhvr>
                                      <p:rCtr x="-5000" y="1600"/>
                                    </p:animMotion>
                                  </p:childTnLst>
                                </p:cTn>
                              </p:par>
                              <p:par>
                                <p:cTn id="32" presetID="0" presetClass="path" presetSubtype="0" repeatCount="indefinite" accel="50000" decel="50000" fill="remove" nodeType="withEffect">
                                  <p:stCondLst>
                                    <p:cond delay="0"/>
                                  </p:stCondLst>
                                  <p:childTnLst>
                                    <p:animMotion origin="layout" path="M 3.88889E-6 2.22222E-6 L -0.10556 -0.04213 " pathEditMode="relative" rAng="0" ptsTypes="AA">
                                      <p:cBhvr>
                                        <p:cTn id="33" dur="1000" fill="hold"/>
                                        <p:tgtEl>
                                          <p:spTgt spid="13"/>
                                        </p:tgtEl>
                                        <p:attrNameLst>
                                          <p:attrName>ppt_x</p:attrName>
                                          <p:attrName>ppt_y</p:attrName>
                                        </p:attrNameLst>
                                      </p:cBhvr>
                                      <p:rCtr x="-5300" y="-2100"/>
                                    </p:animMotion>
                                  </p:childTnLst>
                                </p:cTn>
                              </p:par>
                              <p:par>
                                <p:cTn id="34" presetID="0" presetClass="path" presetSubtype="0" repeatCount="indefinite" accel="50000" decel="50000" fill="remove" nodeType="withEffect">
                                  <p:stCondLst>
                                    <p:cond delay="0"/>
                                  </p:stCondLst>
                                  <p:childTnLst>
                                    <p:animMotion origin="layout" path="M 3.88889E-6 2.22222E-6 L -0.07118 -0.1044 " pathEditMode="relative" rAng="0" ptsTypes="AA">
                                      <p:cBhvr>
                                        <p:cTn id="35" dur="1000" fill="hold"/>
                                        <p:tgtEl>
                                          <p:spTgt spid="14"/>
                                        </p:tgtEl>
                                        <p:attrNameLst>
                                          <p:attrName>ppt_x</p:attrName>
                                          <p:attrName>ppt_y</p:attrName>
                                        </p:attrNameLst>
                                      </p:cBhvr>
                                      <p:rCtr x="-3600" y="-5200"/>
                                    </p:animMotion>
                                  </p:childTnLst>
                                </p:cTn>
                              </p:par>
                              <p:par>
                                <p:cTn id="36" presetID="0" presetClass="path" presetSubtype="0" repeatCount="indefinite" accel="50000" decel="50000" fill="remove" nodeType="withEffect">
                                  <p:stCondLst>
                                    <p:cond delay="0"/>
                                  </p:stCondLst>
                                  <p:childTnLst>
                                    <p:animMotion origin="layout" path="M -0.00122 -0.0044 L 0.03663 0.11921 " pathEditMode="relative" rAng="0" ptsTypes="AA">
                                      <p:cBhvr>
                                        <p:cTn id="37" dur="1000" fill="hold"/>
                                        <p:tgtEl>
                                          <p:spTgt spid="15"/>
                                        </p:tgtEl>
                                        <p:attrNameLst>
                                          <p:attrName>ppt_x</p:attrName>
                                          <p:attrName>ppt_y</p:attrName>
                                        </p:attrNameLst>
                                      </p:cBhvr>
                                      <p:rCtr x="1900" y="6200"/>
                                    </p:animMotion>
                                  </p:childTnLst>
                                </p:cTn>
                              </p:par>
                              <p:par>
                                <p:cTn id="38" presetID="0" presetClass="path" presetSubtype="0" repeatCount="indefinite" accel="50000" decel="50000" fill="remove" nodeType="withEffect">
                                  <p:stCondLst>
                                    <p:cond delay="0"/>
                                  </p:stCondLst>
                                  <p:childTnLst>
                                    <p:animMotion origin="layout" path="M 3.88889E-6 2.22222E-6 L -0.01893 0.12523 " pathEditMode="relative" rAng="0" ptsTypes="AA">
                                      <p:cBhvr>
                                        <p:cTn id="39" dur="1000" fill="hold"/>
                                        <p:tgtEl>
                                          <p:spTgt spid="16"/>
                                        </p:tgtEl>
                                        <p:attrNameLst>
                                          <p:attrName>ppt_x</p:attrName>
                                          <p:attrName>ppt_y</p:attrName>
                                        </p:attrNameLst>
                                      </p:cBhvr>
                                      <p:rCtr x="-1000" y="6300"/>
                                    </p:animMotion>
                                  </p:childTnLst>
                                </p:cTn>
                              </p:par>
                              <p:par>
                                <p:cTn id="40" presetID="0" presetClass="path" presetSubtype="0" repeatCount="indefinite" accel="50000" decel="50000" fill="remove" nodeType="withEffect">
                                  <p:stCondLst>
                                    <p:cond delay="0"/>
                                  </p:stCondLst>
                                  <p:childTnLst>
                                    <p:animMotion origin="layout" path="M 3.88889E-6 2.22222E-6 L 0.08559 0.07176 " pathEditMode="relative" rAng="0" ptsTypes="AA">
                                      <p:cBhvr>
                                        <p:cTn id="41" dur="1000" fill="hold"/>
                                        <p:tgtEl>
                                          <p:spTgt spid="17"/>
                                        </p:tgtEl>
                                        <p:attrNameLst>
                                          <p:attrName>ppt_x</p:attrName>
                                          <p:attrName>ppt_y</p:attrName>
                                        </p:attrNameLst>
                                      </p:cBhvr>
                                      <p:rCtr x="4300" y="3600"/>
                                    </p:animMotion>
                                  </p:childTnLst>
                                </p:cTn>
                              </p:par>
                              <p:par>
                                <p:cTn id="42" presetID="0" presetClass="path" presetSubtype="0" repeatCount="indefinite" accel="50000" decel="50000" fill="remove" nodeType="withEffect">
                                  <p:stCondLst>
                                    <p:cond delay="0"/>
                                  </p:stCondLst>
                                  <p:childTnLst>
                                    <p:animMotion origin="layout" path="M 3.88889E-6 2.22222E-6 L 0.09218 -0.00232 " pathEditMode="relative" rAng="0" ptsTypes="AA">
                                      <p:cBhvr>
                                        <p:cTn id="43" dur="1000" fill="hold"/>
                                        <p:tgtEl>
                                          <p:spTgt spid="18"/>
                                        </p:tgtEl>
                                        <p:attrNameLst>
                                          <p:attrName>ppt_x</p:attrName>
                                          <p:attrName>ppt_y</p:attrName>
                                        </p:attrNameLst>
                                      </p:cBhvr>
                                      <p:rCtr x="4600" y="-100"/>
                                    </p:animMotion>
                                  </p:childTnLst>
                                </p:cTn>
                              </p:par>
                              <p:par>
                                <p:cTn id="44" presetID="0" presetClass="path" presetSubtype="0" repeatCount="indefinite" accel="50000" decel="50000" fill="remove" nodeType="withEffect">
                                  <p:stCondLst>
                                    <p:cond delay="0"/>
                                  </p:stCondLst>
                                  <p:childTnLst>
                                    <p:animMotion origin="layout" path="M 3.88889E-6 2.22222E-6 L 0.07326 -0.06736 " pathEditMode="relative" rAng="0" ptsTypes="AA">
                                      <p:cBhvr>
                                        <p:cTn id="45" dur="1000" fill="hold"/>
                                        <p:tgtEl>
                                          <p:spTgt spid="19"/>
                                        </p:tgtEl>
                                        <p:attrNameLst>
                                          <p:attrName>ppt_x</p:attrName>
                                          <p:attrName>ppt_y</p:attrName>
                                        </p:attrNameLst>
                                      </p:cBhvr>
                                      <p:rCtr x="3700" y="-3400"/>
                                    </p:animMotion>
                                  </p:childTnLst>
                                </p:cTn>
                              </p:par>
                              <p:par>
                                <p:cTn id="46" presetID="0" presetClass="path" presetSubtype="0" repeatCount="indefinite" accel="50000" decel="50000" fill="remove" nodeType="withEffect">
                                  <p:stCondLst>
                                    <p:cond delay="0"/>
                                  </p:stCondLst>
                                  <p:childTnLst>
                                    <p:animMotion origin="layout" path="M 3.88889E-6 2.22222E-6 L 0.03663 -0.1206 " pathEditMode="relative" rAng="0" ptsTypes="AA">
                                      <p:cBhvr>
                                        <p:cTn id="47" dur="1000" fill="hold"/>
                                        <p:tgtEl>
                                          <p:spTgt spid="20"/>
                                        </p:tgtEl>
                                        <p:attrNameLst>
                                          <p:attrName>ppt_x</p:attrName>
                                          <p:attrName>ppt_y</p:attrName>
                                        </p:attrNameLst>
                                      </p:cBhvr>
                                      <p:rCtr x="1800" y="-6000"/>
                                    </p:animMotion>
                                  </p:childTnLst>
                                </p:cTn>
                              </p:par>
                              <p:par>
                                <p:cTn id="48" presetID="0" presetClass="path" presetSubtype="0" repeatCount="indefinite" accel="50000" decel="50000" fill="remove" nodeType="withEffect">
                                  <p:stCondLst>
                                    <p:cond delay="0"/>
                                  </p:stCondLst>
                                  <p:childTnLst>
                                    <p:animMotion origin="layout" path="M 3.88889E-6 2.22222E-6 L -0.01667 -0.11783 " pathEditMode="relative" rAng="0" ptsTypes="AA">
                                      <p:cBhvr>
                                        <p:cTn id="49" dur="1000" fill="hold"/>
                                        <p:tgtEl>
                                          <p:spTgt spid="21"/>
                                        </p:tgtEl>
                                        <p:attrNameLst>
                                          <p:attrName>ppt_x</p:attrName>
                                          <p:attrName>ppt_y</p:attrName>
                                        </p:attrNameLst>
                                      </p:cBhvr>
                                      <p:rCtr x="-800" y="-5900"/>
                                    </p:animMotion>
                                  </p:childTnLst>
                                </p:cTn>
                              </p:par>
                              <p:par>
                                <p:cTn id="50" presetID="1" presetClass="entr" presetSubtype="0" fill="hold" nodeType="withEffect">
                                  <p:stCondLst>
                                    <p:cond delay="1000"/>
                                  </p:stCondLst>
                                  <p:childTnLst>
                                    <p:set>
                                      <p:cBhvr>
                                        <p:cTn id="51" dur="1" fill="hold">
                                          <p:stCondLst>
                                            <p:cond delay="0"/>
                                          </p:stCondLst>
                                        </p:cTn>
                                        <p:tgtEl>
                                          <p:spTgt spid="25"/>
                                        </p:tgtEl>
                                        <p:attrNameLst>
                                          <p:attrName>style.visibility</p:attrName>
                                        </p:attrNameLst>
                                      </p:cBhvr>
                                      <p:to>
                                        <p:strVal val="visible"/>
                                      </p:to>
                                    </p:set>
                                  </p:childTnLst>
                                </p:cTn>
                              </p:par>
                              <p:par>
                                <p:cTn id="52" presetID="1" presetClass="entr" presetSubtype="0" fill="hold" nodeType="withEffect">
                                  <p:stCondLst>
                                    <p:cond delay="1500"/>
                                  </p:stCondLst>
                                  <p:childTnLst>
                                    <p:set>
                                      <p:cBhvr>
                                        <p:cTn id="53" dur="1" fill="hold">
                                          <p:stCondLst>
                                            <p:cond delay="0"/>
                                          </p:stCondLst>
                                        </p:cTn>
                                        <p:tgtEl>
                                          <p:spTgt spid="26"/>
                                        </p:tgtEl>
                                        <p:attrNameLst>
                                          <p:attrName>style.visibility</p:attrName>
                                        </p:attrNameLst>
                                      </p:cBhvr>
                                      <p:to>
                                        <p:strVal val="visible"/>
                                      </p:to>
                                    </p:set>
                                  </p:childTnLst>
                                </p:cTn>
                              </p:par>
                              <p:par>
                                <p:cTn id="54" presetID="0" presetClass="path" presetSubtype="0" repeatCount="indefinite" accel="50000" decel="50000" fill="remove" nodeType="withEffect">
                                  <p:stCondLst>
                                    <p:cond delay="1500"/>
                                  </p:stCondLst>
                                  <p:endCondLst>
                                    <p:cond evt="onNext" delay="0">
                                      <p:tgtEl>
                                        <p:sldTgt/>
                                      </p:tgtEl>
                                    </p:cond>
                                  </p:endCondLst>
                                  <p:childTnLst>
                                    <p:animMotion origin="layout" path="M -7.5E-6 4.07407E-6 C 0.02482 -0.02662 0.04965 -0.05301 0.06666 -0.07847 C 0.08368 -0.10394 0.09635 -0.14028 0.10225 -0.15255 " pathEditMode="relative" ptsTypes="aaA">
                                      <p:cBhvr>
                                        <p:cTn id="55" dur="1000" fill="hold"/>
                                        <p:tgtEl>
                                          <p:spTgt spid="26"/>
                                        </p:tgtEl>
                                        <p:attrNameLst>
                                          <p:attrName>ppt_x</p:attrName>
                                          <p:attrName>ppt_y</p:attrName>
                                        </p:attrNameLst>
                                      </p:cBhvr>
                                    </p:animMotion>
                                  </p:childTnLst>
                                </p:cTn>
                              </p:par>
                              <p:par>
                                <p:cTn id="56" presetID="1" presetClass="entr" presetSubtype="0" fill="hold" nodeType="withEffect">
                                  <p:stCondLst>
                                    <p:cond delay="1500"/>
                                  </p:stCondLst>
                                  <p:childTnLst>
                                    <p:set>
                                      <p:cBhvr>
                                        <p:cTn id="57" dur="1" fill="hold">
                                          <p:stCondLst>
                                            <p:cond delay="0"/>
                                          </p:stCondLst>
                                        </p:cTn>
                                        <p:tgtEl>
                                          <p:spTgt spid="24"/>
                                        </p:tgtEl>
                                        <p:attrNameLst>
                                          <p:attrName>style.visibility</p:attrName>
                                        </p:attrNameLst>
                                      </p:cBhvr>
                                      <p:to>
                                        <p:strVal val="visible"/>
                                      </p:to>
                                    </p:set>
                                  </p:childTnLst>
                                </p:cTn>
                              </p:par>
                              <p:par>
                                <p:cTn id="58" presetID="0" presetClass="path" presetSubtype="0" repeatCount="indefinite" accel="50000" decel="50000" fill="hold" nodeType="withEffect">
                                  <p:stCondLst>
                                    <p:cond delay="1500"/>
                                  </p:stCondLst>
                                  <p:endCondLst>
                                    <p:cond evt="onNext" delay="0">
                                      <p:tgtEl>
                                        <p:sldTgt/>
                                      </p:tgtEl>
                                    </p:cond>
                                  </p:endCondLst>
                                  <p:childTnLst>
                                    <p:animMotion origin="layout" path="M 1.94444E-6 -3.33333E-6 C 0.06597 0.01297 0.13212 0.02616 0.15885 0.02385 C 0.18559 0.02153 0.15989 -0.00694 0.16007 -0.01319 " pathEditMode="relative" rAng="0" ptsTypes="aaA">
                                      <p:cBhvr>
                                        <p:cTn id="59" dur="1000" fill="hold"/>
                                        <p:tgtEl>
                                          <p:spTgt spid="24"/>
                                        </p:tgtEl>
                                        <p:attrNameLst>
                                          <p:attrName>ppt_x</p:attrName>
                                          <p:attrName>ppt_y</p:attrName>
                                        </p:attrNameLst>
                                      </p:cBhvr>
                                      <p:rCtr x="9300" y="600"/>
                                    </p:animMotion>
                                  </p:childTnLst>
                                </p:cTn>
                              </p:par>
                              <p:par>
                                <p:cTn id="60" presetID="1" presetClass="entr" presetSubtype="0" fill="hold" nodeType="withEffect">
                                  <p:stCondLst>
                                    <p:cond delay="1000"/>
                                  </p:stCondLst>
                                  <p:childTnLst>
                                    <p:set>
                                      <p:cBhvr>
                                        <p:cTn id="61" dur="1" fill="hold">
                                          <p:stCondLst>
                                            <p:cond delay="0"/>
                                          </p:stCondLst>
                                        </p:cTn>
                                        <p:tgtEl>
                                          <p:spTgt spid="27"/>
                                        </p:tgtEl>
                                        <p:attrNameLst>
                                          <p:attrName>style.visibility</p:attrName>
                                        </p:attrNameLst>
                                      </p:cBhvr>
                                      <p:to>
                                        <p:strVal val="visible"/>
                                      </p:to>
                                    </p:set>
                                  </p:childTnLst>
                                </p:cTn>
                              </p:par>
                              <p:par>
                                <p:cTn id="62" presetID="0" presetClass="path" presetSubtype="0" repeatCount="indefinite" accel="50000" decel="50000" fill="remove" nodeType="withEffect">
                                  <p:stCondLst>
                                    <p:cond delay="1500"/>
                                  </p:stCondLst>
                                  <p:endCondLst>
                                    <p:cond evt="onNext" delay="0">
                                      <p:tgtEl>
                                        <p:sldTgt/>
                                      </p:tgtEl>
                                    </p:cond>
                                  </p:endCondLst>
                                  <p:childTnLst>
                                    <p:animMotion origin="layout" path="M 1.94444E-6 -3.33333E-6 C -0.0191 0.00764 -0.03802 0.01551 -0.06337 0.01644 C -0.08872 0.01736 -0.1375 0.00787 -0.15226 0.00602 " pathEditMode="relative" rAng="0" ptsTypes="aaA">
                                      <p:cBhvr>
                                        <p:cTn id="63" dur="1000" fill="hold"/>
                                        <p:tgtEl>
                                          <p:spTgt spid="27"/>
                                        </p:tgtEl>
                                        <p:attrNameLst>
                                          <p:attrName>ppt_x</p:attrName>
                                          <p:attrName>ppt_y</p:attrName>
                                        </p:attrNameLst>
                                      </p:cBhvr>
                                      <p:rCtr x="-7600" y="900"/>
                                    </p:animMotion>
                                  </p:childTnLst>
                                </p:cTn>
                              </p:par>
                              <p:par>
                                <p:cTn id="64" presetID="1" presetClass="entr" presetSubtype="0" fill="hold" nodeType="withEffect">
                                  <p:stCondLst>
                                    <p:cond delay="1000"/>
                                  </p:stCondLst>
                                  <p:childTnLst>
                                    <p:set>
                                      <p:cBhvr>
                                        <p:cTn id="65" dur="1" fill="hold">
                                          <p:stCondLst>
                                            <p:cond delay="0"/>
                                          </p:stCondLst>
                                        </p:cTn>
                                        <p:tgtEl>
                                          <p:spTgt spid="28"/>
                                        </p:tgtEl>
                                        <p:attrNameLst>
                                          <p:attrName>style.visibility</p:attrName>
                                        </p:attrNameLst>
                                      </p:cBhvr>
                                      <p:to>
                                        <p:strVal val="visible"/>
                                      </p:to>
                                    </p:set>
                                  </p:childTnLst>
                                </p:cTn>
                              </p:par>
                              <p:par>
                                <p:cTn id="66" presetID="0" presetClass="path" presetSubtype="0" repeatCount="indefinite" accel="50000" decel="50000" fill="remove" nodeType="withEffect">
                                  <p:stCondLst>
                                    <p:cond delay="1500"/>
                                  </p:stCondLst>
                                  <p:endCondLst>
                                    <p:cond evt="onNext" delay="0">
                                      <p:tgtEl>
                                        <p:sldTgt/>
                                      </p:tgtEl>
                                    </p:cond>
                                  </p:endCondLst>
                                  <p:childTnLst>
                                    <p:animMotion origin="layout" path="M 4.44444E-6 1.48148E-6 C 4.44444E-6 -0.00602 4.44444E-6 -0.01181 4.44444E-6 -0.0257 C 4.44444E-6 -0.03935 -0.00243 -0.06273 4.44444E-6 -0.08218 C 0.0026 -0.10185 0.00382 -0.12778 0.01493 -0.14283 C 0.02604 -0.1581 0.04913 -0.1625 0.06736 -0.17384 C 0.08576 -0.18519 0.11562 -0.20533 0.12517 -0.21158 " pathEditMode="relative" rAng="0" ptsTypes="aaaaaA">
                                      <p:cBhvr>
                                        <p:cTn id="67" dur="1000" fill="hold"/>
                                        <p:tgtEl>
                                          <p:spTgt spid="28"/>
                                        </p:tgtEl>
                                        <p:attrNameLst>
                                          <p:attrName>ppt_x</p:attrName>
                                          <p:attrName>ppt_y</p:attrName>
                                        </p:attrNameLst>
                                      </p:cBhvr>
                                      <p:rCtr x="6100" y="-10600"/>
                                    </p:animMotion>
                                  </p:childTnLst>
                                </p:cTn>
                              </p:par>
                              <p:par>
                                <p:cTn id="68" presetID="1" presetClass="entr" presetSubtype="0" fill="hold" nodeType="withEffect">
                                  <p:stCondLst>
                                    <p:cond delay="1000"/>
                                  </p:stCondLst>
                                  <p:childTnLst>
                                    <p:set>
                                      <p:cBhvr>
                                        <p:cTn id="69" dur="1" fill="hold">
                                          <p:stCondLst>
                                            <p:cond delay="0"/>
                                          </p:stCondLst>
                                        </p:cTn>
                                        <p:tgtEl>
                                          <p:spTgt spid="29"/>
                                        </p:tgtEl>
                                        <p:attrNameLst>
                                          <p:attrName>style.visibility</p:attrName>
                                        </p:attrNameLst>
                                      </p:cBhvr>
                                      <p:to>
                                        <p:strVal val="visible"/>
                                      </p:to>
                                    </p:set>
                                  </p:childTnLst>
                                </p:cTn>
                              </p:par>
                              <p:par>
                                <p:cTn id="70" presetID="0" presetClass="path" presetSubtype="0" repeatCount="indefinite" accel="50000" decel="50000" fill="hold" nodeType="withEffect">
                                  <p:stCondLst>
                                    <p:cond delay="1500"/>
                                  </p:stCondLst>
                                  <p:endCondLst>
                                    <p:cond evt="onNext" delay="0">
                                      <p:tgtEl>
                                        <p:sldTgt/>
                                      </p:tgtEl>
                                    </p:cond>
                                  </p:endCondLst>
                                  <p:childTnLst>
                                    <p:animMotion origin="layout" path="M -1.94444E-6 7.03704E-6 C -0.02726 -0.0037 -0.05451 -0.00717 -0.07083 -0.01898 C -0.08715 -0.03078 -0.09097 -0.05393 -0.09826 -0.07106 C -0.10556 -0.08819 -0.10417 -0.1111 -0.11493 -0.12222 C -0.12569 -0.13333 -0.14462 -0.13564 -0.16337 -0.13773 " pathEditMode="relative" ptsTypes="aaaaA">
                                      <p:cBhvr>
                                        <p:cTn id="71" dur="1000" fill="hold"/>
                                        <p:tgtEl>
                                          <p:spTgt spid="29"/>
                                        </p:tgtEl>
                                        <p:attrNameLst>
                                          <p:attrName>ppt_x</p:attrName>
                                          <p:attrName>ppt_y</p:attrName>
                                        </p:attrNameLst>
                                      </p:cBhvr>
                                    </p:animMotion>
                                  </p:childTnLst>
                                </p:cTn>
                              </p:par>
                              <p:par>
                                <p:cTn id="72" presetID="1" presetClass="entr" presetSubtype="0" fill="hold" nodeType="withEffect">
                                  <p:stCondLst>
                                    <p:cond delay="1000"/>
                                  </p:stCondLst>
                                  <p:childTnLst>
                                    <p:set>
                                      <p:cBhvr>
                                        <p:cTn id="73" dur="1" fill="hold">
                                          <p:stCondLst>
                                            <p:cond delay="0"/>
                                          </p:stCondLst>
                                        </p:cTn>
                                        <p:tgtEl>
                                          <p:spTgt spid="30"/>
                                        </p:tgtEl>
                                        <p:attrNameLst>
                                          <p:attrName>style.visibility</p:attrName>
                                        </p:attrNameLst>
                                      </p:cBhvr>
                                      <p:to>
                                        <p:strVal val="visible"/>
                                      </p:to>
                                    </p:set>
                                  </p:childTnLst>
                                </p:cTn>
                              </p:par>
                              <p:par>
                                <p:cTn id="74" presetID="0" presetClass="path" presetSubtype="0" repeatCount="indefinite" accel="50000" decel="50000" fill="remove" nodeType="withEffect">
                                  <p:stCondLst>
                                    <p:cond delay="1500"/>
                                  </p:stCondLst>
                                  <p:endCondLst>
                                    <p:cond evt="onNext" delay="0">
                                      <p:tgtEl>
                                        <p:sldTgt/>
                                      </p:tgtEl>
                                    </p:cond>
                                  </p:endCondLst>
                                  <p:childTnLst>
                                    <p:animMotion origin="layout" path="M -1.11111E-6 3.7037E-6 C -0.00156 0.00926 -0.00313 0.01875 -1.11111E-6 0.03565 C 0.00312 0.05255 0.00694 0.08009 0.01892 0.10093 C 0.0309 0.12176 0.04913 0.14792 0.07222 0.16018 C 0.09531 0.17245 0.12656 0.17361 0.15781 0.175 " pathEditMode="relative" ptsTypes="aaaaA">
                                      <p:cBhvr>
                                        <p:cTn id="75" dur="1000" fill="hold"/>
                                        <p:tgtEl>
                                          <p:spTgt spid="30"/>
                                        </p:tgtEl>
                                        <p:attrNameLst>
                                          <p:attrName>ppt_x</p:attrName>
                                          <p:attrName>ppt_y</p:attrName>
                                        </p:attrNameLst>
                                      </p:cBhvr>
                                    </p:animMotion>
                                  </p:childTnLst>
                                </p:cTn>
                              </p:par>
                              <p:par>
                                <p:cTn id="76" presetID="1" presetClass="entr" presetSubtype="0" fill="hold" nodeType="withEffect">
                                  <p:stCondLst>
                                    <p:cond delay="1500"/>
                                  </p:stCondLst>
                                  <p:childTnLst>
                                    <p:set>
                                      <p:cBhvr>
                                        <p:cTn id="77" dur="1" fill="hold">
                                          <p:stCondLst>
                                            <p:cond delay="0"/>
                                          </p:stCondLst>
                                        </p:cTn>
                                        <p:tgtEl>
                                          <p:spTgt spid="31"/>
                                        </p:tgtEl>
                                        <p:attrNameLst>
                                          <p:attrName>style.visibility</p:attrName>
                                        </p:attrNameLst>
                                      </p:cBhvr>
                                      <p:to>
                                        <p:strVal val="visible"/>
                                      </p:to>
                                    </p:set>
                                  </p:childTnLst>
                                </p:cTn>
                              </p:par>
                              <p:par>
                                <p:cTn id="78" presetID="0" presetClass="path" presetSubtype="0" repeatCount="indefinite" accel="50000" decel="50000" fill="hold" nodeType="withEffect">
                                  <p:stCondLst>
                                    <p:cond delay="1500"/>
                                  </p:stCondLst>
                                  <p:endCondLst>
                                    <p:cond evt="onNext" delay="0">
                                      <p:tgtEl>
                                        <p:sldTgt/>
                                      </p:tgtEl>
                                    </p:cond>
                                  </p:endCondLst>
                                  <p:childTnLst>
                                    <p:animMotion origin="layout" path="M -2.5E-6 -7.40741E-6 C 0.00886 -0.00348 0.01771 -0.00695 0.0342 -0.02431 C 0.0507 -0.04167 0.07465 -0.08403 0.09913 -0.1044 C 0.12361 -0.12477 0.15781 -0.13982 0.1809 -0.14653 C 0.204 -0.15325 0.21528 -0.15209 0.2375 -0.14445 C 0.25972 -0.13681 0.29288 -0.11899 0.31424 -0.10116 C 0.33559 -0.08334 0.35156 -0.06042 0.36511 -0.03774 C 0.37865 -0.01505 0.38212 0.01226 0.39497 0.03564 C 0.40781 0.05902 0.42518 0.08124 0.44254 0.10347 " pathEditMode="relative" ptsTypes="aaaaaaaaA">
                                      <p:cBhvr>
                                        <p:cTn id="79" dur="1000" fill="hold"/>
                                        <p:tgtEl>
                                          <p:spTgt spid="31"/>
                                        </p:tgtEl>
                                        <p:attrNameLst>
                                          <p:attrName>ppt_x</p:attrName>
                                          <p:attrName>ppt_y</p:attrName>
                                        </p:attrNameLst>
                                      </p:cBhvr>
                                    </p:animMotion>
                                  </p:childTnLst>
                                </p:cTn>
                              </p:par>
                              <p:par>
                                <p:cTn id="80" presetID="1" presetClass="entr" presetSubtype="0" fill="hold" nodeType="withEffect">
                                  <p:stCondLst>
                                    <p:cond delay="1000"/>
                                  </p:stCondLst>
                                  <p:childTnLst>
                                    <p:set>
                                      <p:cBhvr>
                                        <p:cTn id="81" dur="1" fill="hold">
                                          <p:stCondLst>
                                            <p:cond delay="0"/>
                                          </p:stCondLst>
                                        </p:cTn>
                                        <p:tgtEl>
                                          <p:spTgt spid="32"/>
                                        </p:tgtEl>
                                        <p:attrNameLst>
                                          <p:attrName>style.visibility</p:attrName>
                                        </p:attrNameLst>
                                      </p:cBhvr>
                                      <p:to>
                                        <p:strVal val="visible"/>
                                      </p:to>
                                    </p:set>
                                  </p:childTnLst>
                                </p:cTn>
                              </p:par>
                              <p:par>
                                <p:cTn id="82" presetID="1" presetClass="entr" presetSubtype="0" fill="hold" nodeType="withEffect">
                                  <p:stCondLst>
                                    <p:cond delay="1000"/>
                                  </p:stCondLst>
                                  <p:childTnLst>
                                    <p:set>
                                      <p:cBhvr>
                                        <p:cTn id="83" dur="1" fill="hold">
                                          <p:stCondLst>
                                            <p:cond delay="0"/>
                                          </p:stCondLst>
                                        </p:cTn>
                                        <p:tgtEl>
                                          <p:spTgt spid="33"/>
                                        </p:tgtEl>
                                        <p:attrNameLst>
                                          <p:attrName>style.visibility</p:attrName>
                                        </p:attrNameLst>
                                      </p:cBhvr>
                                      <p:to>
                                        <p:strVal val="visible"/>
                                      </p:to>
                                    </p:set>
                                  </p:childTnLst>
                                </p:cTn>
                              </p:par>
                              <p:par>
                                <p:cTn id="84" presetID="0" presetClass="path" presetSubtype="0" repeatCount="indefinite" accel="50000" decel="50000" fill="hold" nodeType="withEffect">
                                  <p:stCondLst>
                                    <p:cond delay="1500"/>
                                  </p:stCondLst>
                                  <p:endCondLst>
                                    <p:cond evt="onNext" delay="0">
                                      <p:tgtEl>
                                        <p:sldTgt/>
                                      </p:tgtEl>
                                    </p:cond>
                                  </p:endCondLst>
                                  <p:childTnLst>
                                    <p:animMotion origin="layout" path="M -2.5E-6 2.59259E-6 C 0.00799 -0.00208 0.01615 -0.00417 0.02569 -0.01551 C 0.03524 -0.02685 0.04601 -0.04236 0.05746 -0.06782 C 0.06892 -0.09329 0.08142 -0.13125 0.0941 -0.16898 " pathEditMode="relative" ptsTypes="aaaA">
                                      <p:cBhvr>
                                        <p:cTn id="85" dur="1000" fill="hold"/>
                                        <p:tgtEl>
                                          <p:spTgt spid="32"/>
                                        </p:tgtEl>
                                        <p:attrNameLst>
                                          <p:attrName>ppt_x</p:attrName>
                                          <p:attrName>ppt_y</p:attrName>
                                        </p:attrNameLst>
                                      </p:cBhvr>
                                    </p:animMotion>
                                  </p:childTnLst>
                                </p:cTn>
                              </p:par>
                              <p:par>
                                <p:cTn id="86" presetID="0" presetClass="path" presetSubtype="0" repeatCount="indefinite" accel="50000" decel="50000" fill="hold" nodeType="withEffect">
                                  <p:stCondLst>
                                    <p:cond delay="1500"/>
                                  </p:stCondLst>
                                  <p:endCondLst>
                                    <p:cond evt="onNext" delay="0">
                                      <p:tgtEl>
                                        <p:sldTgt/>
                                      </p:tgtEl>
                                    </p:cond>
                                  </p:endCondLst>
                                  <p:childTnLst>
                                    <p:animMotion origin="layout" path="M -4.44444E-6 2.59259E-6 C 0.02969 -0.00972 0.05938 -0.01944 0.0849 -0.03333 C 0.11042 -0.04722 0.13038 -0.05856 0.1533 -0.08333 C 0.17622 -0.1081 0.20781 -0.15116 0.2224 -0.18218 C 0.23698 -0.21319 0.23733 -0.2419 0.2408 -0.26991 C 0.24427 -0.29792 0.24497 -0.32569 0.24323 -0.35 C 0.24149 -0.37431 0.23143 -0.3963 0.23004 -0.41551 C 0.22865 -0.43472 0.23143 -0.45602 0.2349 -0.46551 C 0.23837 -0.475 0.24462 -0.47361 0.25087 -0.47222 " pathEditMode="relative" ptsTypes="aaaaaaaaA">
                                      <p:cBhvr>
                                        <p:cTn id="87" dur="1000" fill="hold"/>
                                        <p:tgtEl>
                                          <p:spTgt spid="33"/>
                                        </p:tgtEl>
                                        <p:attrNameLst>
                                          <p:attrName>ppt_x</p:attrName>
                                          <p:attrName>ppt_y</p:attrName>
                                        </p:attrNameLst>
                                      </p:cBhvr>
                                    </p:animMotion>
                                  </p:childTnLst>
                                </p:cTn>
                              </p:par>
                              <p:par>
                                <p:cTn id="88" presetID="0" presetClass="path" presetSubtype="0" repeatCount="indefinite" accel="50000" decel="50000" fill="hold" nodeType="withEffect">
                                  <p:stCondLst>
                                    <p:cond delay="1500"/>
                                  </p:stCondLst>
                                  <p:endCondLst>
                                    <p:cond evt="onNext" delay="0">
                                      <p:tgtEl>
                                        <p:sldTgt/>
                                      </p:tgtEl>
                                    </p:cond>
                                  </p:endCondLst>
                                  <p:childTnLst>
                                    <p:animMotion origin="layout" path="M 2.77778E-7 -3.7037E-7 C -0.00903 -0.01203 -0.01789 -0.02384 -0.02327 -0.0456 C -0.02865 -0.06736 -0.03334 -0.10578 -0.03247 -0.13101 C -0.0316 -0.15625 -0.025 -0.17662 -0.01841 -0.19675 " pathEditMode="relative" ptsTypes="aaaA">
                                      <p:cBhvr>
                                        <p:cTn id="89" dur="1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unning_jobs_Apr_12_Apr_13.png"/>
          <p:cNvPicPr>
            <a:picLocks noChangeAspect="1"/>
          </p:cNvPicPr>
          <p:nvPr/>
        </p:nvPicPr>
        <p:blipFill rotWithShape="1">
          <a:blip r:embed="rId2" cstate="print">
            <a:extLst>
              <a:ext uri="{28A0092B-C50C-407E-A947-70E740481C1C}">
                <a14:useLocalDpi xmlns:a14="http://schemas.microsoft.com/office/drawing/2010/main" xmlns="" val="0"/>
              </a:ext>
            </a:extLst>
          </a:blip>
          <a:srcRect t="-1" r="1257" b="18914"/>
          <a:stretch/>
        </p:blipFill>
        <p:spPr>
          <a:xfrm>
            <a:off x="1371947" y="726184"/>
            <a:ext cx="6372106" cy="3922016"/>
          </a:xfrm>
          <a:prstGeom prst="rect">
            <a:avLst/>
          </a:prstGeom>
        </p:spPr>
      </p:pic>
      <p:sp>
        <p:nvSpPr>
          <p:cNvPr id="2" name="Title 1"/>
          <p:cNvSpPr>
            <a:spLocks noGrp="1"/>
          </p:cNvSpPr>
          <p:nvPr>
            <p:ph type="title"/>
          </p:nvPr>
        </p:nvSpPr>
        <p:spPr>
          <a:xfrm>
            <a:off x="528637" y="123831"/>
            <a:ext cx="8072438" cy="766858"/>
          </a:xfrm>
        </p:spPr>
        <p:txBody>
          <a:bodyPr/>
          <a:lstStyle/>
          <a:p>
            <a:r>
              <a:rPr lang="en-US" dirty="0" smtClean="0"/>
              <a:t>ATLAS Distributed Computing</a:t>
            </a:r>
            <a:endParaRPr lang="en-US" dirty="0"/>
          </a:p>
        </p:txBody>
      </p:sp>
      <p:sp>
        <p:nvSpPr>
          <p:cNvPr id="6" name="TextBox 5"/>
          <p:cNvSpPr txBox="1"/>
          <p:nvPr/>
        </p:nvSpPr>
        <p:spPr>
          <a:xfrm>
            <a:off x="393580" y="4724400"/>
            <a:ext cx="8304540" cy="1191744"/>
          </a:xfrm>
          <a:prstGeom prst="rect">
            <a:avLst/>
          </a:prstGeom>
          <a:solidFill>
            <a:schemeClr val="accent1">
              <a:lumMod val="20000"/>
              <a:lumOff val="80000"/>
            </a:schemeClr>
          </a:solidFill>
        </p:spPr>
        <p:txBody>
          <a:bodyPr wrap="square" lIns="82936" tIns="41469" rIns="82936" bIns="41469" rtlCol="0">
            <a:spAutoFit/>
          </a:bodyPr>
          <a:lstStyle/>
          <a:p>
            <a:pPr marL="259178" indent="-259178">
              <a:buFont typeface="Wingdings" charset="2"/>
              <a:buChar char="u"/>
            </a:pPr>
            <a:r>
              <a:rPr lang="en-US" dirty="0" smtClean="0"/>
              <a:t>Includes user and group  analysis and Monte-Carlo simulations on ATLAS Grid</a:t>
            </a:r>
          </a:p>
          <a:p>
            <a:pPr marL="259178" indent="-259178">
              <a:buFont typeface="Wingdings" charset="2"/>
              <a:buChar char="u"/>
            </a:pPr>
            <a:r>
              <a:rPr lang="en-US" dirty="0" smtClean="0"/>
              <a:t>Running on ~100,000 cores worldwide</a:t>
            </a:r>
          </a:p>
          <a:p>
            <a:pPr marL="259178" indent="-259178">
              <a:buFont typeface="Wingdings" charset="2"/>
              <a:buChar char="u"/>
            </a:pPr>
            <a:r>
              <a:rPr lang="en-US" dirty="0" smtClean="0"/>
              <a:t>Available resources fully used/stressed</a:t>
            </a:r>
          </a:p>
        </p:txBody>
      </p:sp>
      <p:sp>
        <p:nvSpPr>
          <p:cNvPr id="5" name="Slide Number Placeholder 4"/>
          <p:cNvSpPr>
            <a:spLocks noGrp="1"/>
          </p:cNvSpPr>
          <p:nvPr>
            <p:ph type="sldNum" sz="quarter" idx="10"/>
          </p:nvPr>
        </p:nvSpPr>
        <p:spPr/>
        <p:txBody>
          <a:bodyPr/>
          <a:lstStyle/>
          <a:p>
            <a:fld id="{D28E1347-F792-4BAB-AC5B-89BE6EE820EB}" type="slidenum">
              <a:rPr lang="en-US" smtClean="0"/>
              <a:pPr/>
              <a:t>16</a:t>
            </a:fld>
            <a:endParaRPr lang="en-US"/>
          </a:p>
        </p:txBody>
      </p:sp>
      <p:cxnSp>
        <p:nvCxnSpPr>
          <p:cNvPr id="4" name="Straight Connector 3"/>
          <p:cNvCxnSpPr/>
          <p:nvPr/>
        </p:nvCxnSpPr>
        <p:spPr bwMode="auto">
          <a:xfrm>
            <a:off x="1981200" y="1828800"/>
            <a:ext cx="5562600" cy="0"/>
          </a:xfrm>
          <a:prstGeom prst="line">
            <a:avLst/>
          </a:prstGeom>
          <a:solidFill>
            <a:srgbClr val="EBEBEB"/>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 name="Straight Arrow Connector 14"/>
          <p:cNvCxnSpPr/>
          <p:nvPr/>
        </p:nvCxnSpPr>
        <p:spPr bwMode="auto">
          <a:xfrm flipH="1">
            <a:off x="7620000" y="1828800"/>
            <a:ext cx="228600" cy="0"/>
          </a:xfrm>
          <a:prstGeom prst="straightConnector1">
            <a:avLst/>
          </a:prstGeom>
          <a:solidFill>
            <a:srgbClr val="EBEBEB"/>
          </a:solidFill>
          <a:ln w="25400" cap="flat" cmpd="sng" algn="ctr">
            <a:solidFill>
              <a:srgbClr val="000000"/>
            </a:solidFill>
            <a:prstDash val="solid"/>
            <a:round/>
            <a:headEnd type="none" w="med" len="med"/>
            <a:tailEnd type="triangle" w="lg"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TextBox 16"/>
          <p:cNvSpPr txBox="1"/>
          <p:nvPr/>
        </p:nvSpPr>
        <p:spPr>
          <a:xfrm>
            <a:off x="7924800" y="1600200"/>
            <a:ext cx="685216" cy="369332"/>
          </a:xfrm>
          <a:prstGeom prst="rect">
            <a:avLst/>
          </a:prstGeom>
          <a:solidFill>
            <a:schemeClr val="accent1">
              <a:lumMod val="20000"/>
              <a:lumOff val="80000"/>
            </a:schemeClr>
          </a:solidFill>
        </p:spPr>
        <p:txBody>
          <a:bodyPr wrap="none" rtlCol="0">
            <a:spAutoFit/>
          </a:bodyPr>
          <a:lstStyle/>
          <a:p>
            <a:r>
              <a:rPr lang="en-US" dirty="0" smtClean="0"/>
              <a:t>150k</a:t>
            </a:r>
            <a:endParaRPr lang="en-US" dirty="0"/>
          </a:p>
        </p:txBody>
      </p:sp>
    </p:spTree>
    <p:extLst>
      <p:ext uri="{BB962C8B-B14F-4D97-AF65-F5344CB8AC3E}">
        <p14:creationId xmlns:p14="http://schemas.microsoft.com/office/powerpoint/2010/main" xmlns="" val="217315243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nding_jobs_Apr_12_Apr_13.png"/>
          <p:cNvPicPr>
            <a:picLocks noChangeAspect="1"/>
          </p:cNvPicPr>
          <p:nvPr/>
        </p:nvPicPr>
        <p:blipFill rotWithShape="1">
          <a:blip r:embed="rId2" cstate="print">
            <a:extLst>
              <a:ext uri="{28A0092B-C50C-407E-A947-70E740481C1C}">
                <a14:useLocalDpi xmlns:a14="http://schemas.microsoft.com/office/drawing/2010/main" xmlns="" val="0"/>
              </a:ext>
            </a:extLst>
          </a:blip>
          <a:srcRect t="-1" r="1257" b="18914"/>
          <a:stretch/>
        </p:blipFill>
        <p:spPr>
          <a:xfrm>
            <a:off x="1324094" y="914400"/>
            <a:ext cx="6372106" cy="3922016"/>
          </a:xfrm>
          <a:prstGeom prst="rect">
            <a:avLst/>
          </a:prstGeom>
        </p:spPr>
      </p:pic>
      <p:sp>
        <p:nvSpPr>
          <p:cNvPr id="2" name="Title 1"/>
          <p:cNvSpPr>
            <a:spLocks noGrp="1"/>
          </p:cNvSpPr>
          <p:nvPr>
            <p:ph type="title"/>
          </p:nvPr>
        </p:nvSpPr>
        <p:spPr>
          <a:xfrm>
            <a:off x="528636" y="123825"/>
            <a:ext cx="8310563" cy="714375"/>
          </a:xfrm>
        </p:spPr>
        <p:txBody>
          <a:bodyPr/>
          <a:lstStyle/>
          <a:p>
            <a:r>
              <a:rPr lang="en-US" dirty="0" smtClean="0"/>
              <a:t>ATLAS Distributed Computing II</a:t>
            </a:r>
            <a:endParaRPr lang="en-US" dirty="0"/>
          </a:p>
        </p:txBody>
      </p:sp>
      <p:sp>
        <p:nvSpPr>
          <p:cNvPr id="6" name="TextBox 5"/>
          <p:cNvSpPr txBox="1"/>
          <p:nvPr/>
        </p:nvSpPr>
        <p:spPr>
          <a:xfrm>
            <a:off x="1524000" y="4952655"/>
            <a:ext cx="5975385" cy="914745"/>
          </a:xfrm>
          <a:prstGeom prst="rect">
            <a:avLst/>
          </a:prstGeom>
          <a:solidFill>
            <a:schemeClr val="accent1">
              <a:lumMod val="20000"/>
              <a:lumOff val="80000"/>
            </a:schemeClr>
          </a:solidFill>
        </p:spPr>
        <p:txBody>
          <a:bodyPr wrap="none" lIns="82936" tIns="41469" rIns="82936" bIns="41469" rtlCol="0">
            <a:spAutoFit/>
          </a:bodyPr>
          <a:lstStyle/>
          <a:p>
            <a:r>
              <a:rPr lang="en-US" dirty="0" smtClean="0"/>
              <a:t>Spikes in demand for computational resources</a:t>
            </a:r>
          </a:p>
          <a:p>
            <a:r>
              <a:rPr lang="en-US" dirty="0" smtClean="0"/>
              <a:t>Can significantly exceed available ATLAS Grid resources </a:t>
            </a:r>
          </a:p>
          <a:p>
            <a:r>
              <a:rPr lang="en-US" dirty="0" smtClean="0"/>
              <a:t>Lack of resources slows down pace of discovery</a:t>
            </a:r>
          </a:p>
        </p:txBody>
      </p:sp>
      <p:sp>
        <p:nvSpPr>
          <p:cNvPr id="7" name="Slide Number Placeholder 6"/>
          <p:cNvSpPr>
            <a:spLocks noGrp="1"/>
          </p:cNvSpPr>
          <p:nvPr>
            <p:ph type="sldNum" sz="quarter" idx="10"/>
          </p:nvPr>
        </p:nvSpPr>
        <p:spPr/>
        <p:txBody>
          <a:bodyPr/>
          <a:lstStyle/>
          <a:p>
            <a:fld id="{D28E1347-F792-4BAB-AC5B-89BE6EE820EB}" type="slidenum">
              <a:rPr lang="en-US" smtClean="0"/>
              <a:pPr/>
              <a:t>17</a:t>
            </a:fld>
            <a:endParaRPr lang="en-US"/>
          </a:p>
        </p:txBody>
      </p:sp>
    </p:spTree>
    <p:extLst>
      <p:ext uri="{BB962C8B-B14F-4D97-AF65-F5344CB8AC3E}">
        <p14:creationId xmlns:p14="http://schemas.microsoft.com/office/powerpoint/2010/main" xmlns="" val="134440448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97920" y="3"/>
            <a:ext cx="8278560" cy="1144921"/>
          </a:xfrm>
          <a:extLst>
            <a:ext uri="{909E8E84-426E-40dd-AFC4-6F175D3DCCD1}">
              <a14:hiddenFill xmlns:a14="http://schemas.microsoft.com/office/drawing/2010/main" xmlns="">
                <a:solidFill>
                  <a:srgbClr val="333333"/>
                </a:solidFill>
              </a14:hiddenFill>
            </a:ext>
          </a:extLst>
        </p:spPr>
        <p:txBody>
          <a:bodyPr tIns="35199"/>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a:latin typeface="Bitstream Vera Sans" charset="0"/>
              </a:rPr>
              <a:t>Cloud Computing and </a:t>
            </a:r>
            <a:r>
              <a:rPr lang="en-US" dirty="0" smtClean="0">
                <a:latin typeface="Bitstream Vera Sans" charset="0"/>
              </a:rPr>
              <a:t>ATLAS</a:t>
            </a:r>
            <a:endParaRPr lang="en-US" dirty="0">
              <a:latin typeface="Bitstream Vera Sans" charset="0"/>
            </a:endParaRPr>
          </a:p>
        </p:txBody>
      </p:sp>
      <p:sp>
        <p:nvSpPr>
          <p:cNvPr id="81922" name="Rectangle 2"/>
          <p:cNvSpPr>
            <a:spLocks noGrp="1" noChangeArrowheads="1"/>
          </p:cNvSpPr>
          <p:nvPr>
            <p:ph idx="1"/>
          </p:nvPr>
        </p:nvSpPr>
        <p:spPr>
          <a:xfrm>
            <a:off x="456482" y="1371600"/>
            <a:ext cx="8228160" cy="4294531"/>
          </a:xfrm>
        </p:spPr>
        <p:txBody>
          <a:bodyPr/>
          <a:lstStyle/>
          <a:p>
            <a:pPr marL="391645" indent="-293733">
              <a:buClr>
                <a:srgbClr val="996633"/>
              </a:buClr>
              <a:buFont typeface="Wingdings" charset="0"/>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smtClean="0">
                <a:latin typeface="Bitstream Vera Sans" charset="0"/>
              </a:rPr>
              <a:t>A few years ago ATLAS set up cloud computing project to exploit virtualization and clouds</a:t>
            </a:r>
          </a:p>
          <a:p>
            <a:pPr marL="979113" lvl="1" indent="-293733">
              <a:buClr>
                <a:srgbClr val="996633"/>
              </a:buClr>
              <a:buFont typeface="Wingdings" charset="0"/>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smtClean="0">
                <a:latin typeface="Bitstream Vera Sans" charset="0"/>
                <a:ea typeface="DejaVu Sans" charset="0"/>
                <a:cs typeface="DejaVu Sans" charset="0"/>
              </a:rPr>
              <a:t>Utilize private and public clouds as an extra computing resource</a:t>
            </a:r>
          </a:p>
          <a:p>
            <a:pPr marL="979113" lvl="1" indent="-293733">
              <a:buClr>
                <a:srgbClr val="996633"/>
              </a:buClr>
              <a:buFont typeface="Wingdings" charset="0"/>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smtClean="0">
                <a:latin typeface="Bitstream Vera Sans" charset="0"/>
                <a:ea typeface="DejaVu Sans" charset="0"/>
                <a:cs typeface="DejaVu Sans" charset="0"/>
              </a:rPr>
              <a:t>Mechanism to cope with peak loads on the Grid</a:t>
            </a:r>
            <a:endParaRPr lang="en-US" dirty="0">
              <a:latin typeface="Bitstream Vera Sans" charset="0"/>
              <a:ea typeface="DejaVu Sans" charset="0"/>
              <a:cs typeface="DejaVu Sans" charset="0"/>
            </a:endParaRPr>
          </a:p>
          <a:p>
            <a:pPr marL="391645" indent="-293733">
              <a:buClr>
                <a:srgbClr val="996633"/>
              </a:buClr>
              <a:buFont typeface="Wingdings" charset="0"/>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a:latin typeface="Bitstream Vera Sans" charset="0"/>
              </a:rPr>
              <a:t>E</a:t>
            </a:r>
            <a:r>
              <a:rPr lang="en-US" dirty="0" smtClean="0">
                <a:latin typeface="Bitstream Vera Sans" charset="0"/>
              </a:rPr>
              <a:t>xperience with variety of cloud platforms</a:t>
            </a:r>
            <a:endParaRPr lang="en-US" dirty="0">
              <a:latin typeface="Bitstream Vera Sans" charset="0"/>
            </a:endParaRPr>
          </a:p>
          <a:p>
            <a:pPr marL="698338" lvl="1" indent="-260617">
              <a:buClr>
                <a:srgbClr val="996633"/>
              </a:buClr>
              <a:buFont typeface="Wingdings" charset="0"/>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smtClean="0">
                <a:latin typeface="Bitstream Vera Sans" charset="0"/>
                <a:ea typeface="DejaVu Sans" charset="0"/>
                <a:cs typeface="DejaVu Sans" charset="0"/>
              </a:rPr>
              <a:t>Amazon EC2</a:t>
            </a:r>
          </a:p>
          <a:p>
            <a:pPr marL="698338" lvl="1" indent="-260617">
              <a:buClr>
                <a:srgbClr val="996633"/>
              </a:buClr>
              <a:buFont typeface="Wingdings" charset="0"/>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smtClean="0">
                <a:latin typeface="Bitstream Vera Sans" charset="0"/>
                <a:ea typeface="DejaVu Sans" charset="0"/>
                <a:cs typeface="DejaVu Sans" charset="0"/>
              </a:rPr>
              <a:t>Helix </a:t>
            </a:r>
            <a:r>
              <a:rPr lang="en-US" dirty="0">
                <a:latin typeface="Bitstream Vera Sans" charset="0"/>
                <a:ea typeface="DejaVu Sans" charset="0"/>
                <a:cs typeface="DejaVu Sans" charset="0"/>
              </a:rPr>
              <a:t>Nebula </a:t>
            </a:r>
            <a:r>
              <a:rPr lang="en-US" dirty="0" smtClean="0">
                <a:latin typeface="Bitstream Vera Sans" charset="0"/>
                <a:ea typeface="DejaVu Sans" charset="0"/>
                <a:cs typeface="DejaVu Sans" charset="0"/>
              </a:rPr>
              <a:t>project </a:t>
            </a:r>
            <a:r>
              <a:rPr lang="en-US" dirty="0">
                <a:latin typeface="Bitstream Vera Sans" charset="0"/>
                <a:ea typeface="DejaVu Sans" charset="0"/>
                <a:cs typeface="DejaVu Sans" charset="0"/>
              </a:rPr>
              <a:t>(</a:t>
            </a:r>
            <a:r>
              <a:rPr lang="en-US" dirty="0" err="1">
                <a:latin typeface="Bitstream Vera Sans" charset="0"/>
                <a:ea typeface="DejaVu Sans" charset="0"/>
                <a:cs typeface="DejaVu Sans" charset="0"/>
              </a:rPr>
              <a:t>CloudSigma</a:t>
            </a:r>
            <a:r>
              <a:rPr lang="en-US" dirty="0">
                <a:latin typeface="Bitstream Vera Sans" charset="0"/>
                <a:ea typeface="DejaVu Sans" charset="0"/>
                <a:cs typeface="DejaVu Sans" charset="0"/>
              </a:rPr>
              <a:t>, T-Systems and ATOS </a:t>
            </a:r>
            <a:r>
              <a:rPr lang="en-US" dirty="0" smtClean="0">
                <a:latin typeface="Bitstream Vera Sans" charset="0"/>
                <a:ea typeface="DejaVu Sans" charset="0"/>
                <a:cs typeface="DejaVu Sans" charset="0"/>
              </a:rPr>
              <a:t>)</a:t>
            </a:r>
            <a:endParaRPr lang="en-US" dirty="0">
              <a:latin typeface="Bitstream Vera Sans" charset="0"/>
              <a:ea typeface="DejaVu Sans" charset="0"/>
              <a:cs typeface="DejaVu Sans" charset="0"/>
            </a:endParaRPr>
          </a:p>
          <a:p>
            <a:pPr marL="698338" lvl="1" indent="-260617">
              <a:buClr>
                <a:srgbClr val="996633"/>
              </a:buClr>
              <a:buFont typeface="Wingdings" charset="0"/>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err="1">
                <a:latin typeface="Bitstream Vera Sans" charset="0"/>
                <a:ea typeface="DejaVu Sans" charset="0"/>
                <a:cs typeface="DejaVu Sans" charset="0"/>
              </a:rPr>
              <a:t>Futuregrid</a:t>
            </a:r>
            <a:r>
              <a:rPr lang="en-US" dirty="0">
                <a:latin typeface="Bitstream Vera Sans" charset="0"/>
                <a:ea typeface="DejaVu Sans" charset="0"/>
                <a:cs typeface="DejaVu Sans" charset="0"/>
              </a:rPr>
              <a:t> (</a:t>
            </a:r>
            <a:r>
              <a:rPr lang="en-US" dirty="0" smtClean="0">
                <a:latin typeface="Bitstream Vera Sans" charset="0"/>
                <a:ea typeface="DejaVu Sans" charset="0"/>
                <a:cs typeface="DejaVu Sans" charset="0"/>
              </a:rPr>
              <a:t>U. </a:t>
            </a:r>
            <a:r>
              <a:rPr lang="en-US" dirty="0">
                <a:latin typeface="Bitstream Vera Sans" charset="0"/>
                <a:ea typeface="DejaVu Sans" charset="0"/>
                <a:cs typeface="DejaVu Sans" charset="0"/>
              </a:rPr>
              <a:t>Chicago), </a:t>
            </a:r>
            <a:r>
              <a:rPr lang="en-US" dirty="0" err="1">
                <a:latin typeface="Bitstream Vera Sans" charset="0"/>
                <a:ea typeface="DejaVu Sans" charset="0"/>
                <a:cs typeface="DejaVu Sans" charset="0"/>
              </a:rPr>
              <a:t>Synnefo</a:t>
            </a:r>
            <a:r>
              <a:rPr lang="en-US" dirty="0">
                <a:latin typeface="Bitstream Vera Sans" charset="0"/>
                <a:ea typeface="DejaVu Sans" charset="0"/>
                <a:cs typeface="DejaVu Sans" charset="0"/>
              </a:rPr>
              <a:t> cloud (</a:t>
            </a:r>
            <a:r>
              <a:rPr lang="en-US" dirty="0" smtClean="0">
                <a:latin typeface="Bitstream Vera Sans" charset="0"/>
                <a:ea typeface="DejaVu Sans" charset="0"/>
                <a:cs typeface="DejaVu Sans" charset="0"/>
              </a:rPr>
              <a:t>U. Victoria)</a:t>
            </a:r>
          </a:p>
          <a:p>
            <a:pPr marL="698338" lvl="1" indent="-260617">
              <a:buClr>
                <a:srgbClr val="996633"/>
              </a:buClr>
              <a:buFont typeface="Wingdings" charset="0"/>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err="1" smtClean="0">
                <a:latin typeface="Bitstream Vera Sans" charset="0"/>
                <a:ea typeface="DejaVu Sans" charset="0"/>
                <a:cs typeface="DejaVu Sans" charset="0"/>
              </a:rPr>
              <a:t>RackSpace</a:t>
            </a:r>
            <a:endParaRPr lang="en-US" dirty="0" smtClean="0">
              <a:latin typeface="Bitstream Vera Sans" charset="0"/>
              <a:ea typeface="DejaVu Sans" charset="0"/>
              <a:cs typeface="DejaVu Sans" charset="0"/>
            </a:endParaRPr>
          </a:p>
          <a:p>
            <a:pPr marL="698338" lvl="1" indent="-260617">
              <a:buClr>
                <a:srgbClr val="996633"/>
              </a:buClr>
              <a:buFont typeface="Wingdings" charset="0"/>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smtClean="0">
                <a:latin typeface="Bitstream Vera Sans" charset="0"/>
                <a:ea typeface="DejaVu Sans" charset="0"/>
                <a:cs typeface="DejaVu Sans" charset="0"/>
              </a:rPr>
              <a:t>Private clouds based on </a:t>
            </a:r>
            <a:r>
              <a:rPr lang="en-US" dirty="0" err="1" smtClean="0">
                <a:latin typeface="Bitstream Vera Sans" charset="0"/>
                <a:ea typeface="DejaVu Sans" charset="0"/>
                <a:cs typeface="DejaVu Sans" charset="0"/>
              </a:rPr>
              <a:t>OpenStack</a:t>
            </a:r>
            <a:r>
              <a:rPr lang="en-US" dirty="0" smtClean="0">
                <a:latin typeface="Bitstream Vera Sans" charset="0"/>
                <a:ea typeface="DejaVu Sans" charset="0"/>
                <a:cs typeface="DejaVu Sans" charset="0"/>
              </a:rPr>
              <a:t>, </a:t>
            </a:r>
            <a:r>
              <a:rPr lang="en-US" dirty="0" err="1" smtClean="0">
                <a:latin typeface="Bitstream Vera Sans" charset="0"/>
                <a:ea typeface="DejaVu Sans" charset="0"/>
                <a:cs typeface="DejaVu Sans" charset="0"/>
              </a:rPr>
              <a:t>CloudStack</a:t>
            </a:r>
            <a:r>
              <a:rPr lang="en-US" dirty="0" smtClean="0">
                <a:latin typeface="Bitstream Vera Sans" charset="0"/>
                <a:ea typeface="DejaVu Sans" charset="0"/>
                <a:cs typeface="DejaVu Sans" charset="0"/>
              </a:rPr>
              <a:t>, </a:t>
            </a:r>
            <a:r>
              <a:rPr lang="en-US" dirty="0" err="1" smtClean="0">
                <a:latin typeface="Bitstream Vera Sans" charset="0"/>
                <a:ea typeface="DejaVu Sans" charset="0"/>
                <a:cs typeface="DejaVu Sans" charset="0"/>
              </a:rPr>
              <a:t>OpenNebula</a:t>
            </a:r>
            <a:r>
              <a:rPr lang="en-US" dirty="0" smtClean="0">
                <a:latin typeface="Bitstream Vera Sans" charset="0"/>
                <a:ea typeface="DejaVu Sans" charset="0"/>
                <a:cs typeface="DejaVu Sans" charset="0"/>
              </a:rPr>
              <a:t>, etc…</a:t>
            </a:r>
          </a:p>
          <a:p>
            <a:pPr marL="698338" lvl="1" indent="-260617">
              <a:buClr>
                <a:srgbClr val="996633"/>
              </a:buClr>
              <a:buFont typeface="Wingdings" charset="0"/>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smtClean="0">
                <a:latin typeface="Bitstream Vera Sans" charset="0"/>
              </a:rPr>
              <a:t>Recent project on Google Compute Engine (GCE)</a:t>
            </a:r>
            <a:endParaRPr lang="en-US" dirty="0">
              <a:latin typeface="Bitstream Vera Sans" charset="0"/>
              <a:ea typeface="DejaVu Sans" charset="0"/>
              <a:cs typeface="DejaVu Sans" charset="0"/>
            </a:endParaRPr>
          </a:p>
        </p:txBody>
      </p:sp>
      <p:sp>
        <p:nvSpPr>
          <p:cNvPr id="2" name="Slide Number Placeholder 1"/>
          <p:cNvSpPr>
            <a:spLocks noGrp="1"/>
          </p:cNvSpPr>
          <p:nvPr>
            <p:ph type="sldNum" sz="quarter" idx="10"/>
          </p:nvPr>
        </p:nvSpPr>
        <p:spPr/>
        <p:txBody>
          <a:bodyPr/>
          <a:lstStyle/>
          <a:p>
            <a:fld id="{EE624ECC-9C76-462F-80B5-F15B6762A6BE}" type="slidenum">
              <a:rPr lang="en-US" smtClean="0"/>
              <a:pPr/>
              <a:t>18</a:t>
            </a:fld>
            <a:endParaRPr lang="en-US"/>
          </a:p>
        </p:txBody>
      </p:sp>
    </p:spTree>
    <p:extLst>
      <p:ext uri="{BB962C8B-B14F-4D97-AF65-F5344CB8AC3E}">
        <p14:creationId xmlns:p14="http://schemas.microsoft.com/office/powerpoint/2010/main" xmlns="" val="34062398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6" y="123825"/>
            <a:ext cx="8386763" cy="923925"/>
          </a:xfrm>
        </p:spPr>
        <p:txBody>
          <a:bodyPr/>
          <a:lstStyle/>
          <a:p>
            <a:r>
              <a:rPr lang="en-US" sz="4000" dirty="0" smtClean="0"/>
              <a:t>ATLAS and Google Compute Engine</a:t>
            </a:r>
            <a:endParaRPr lang="en-US" sz="4000" dirty="0"/>
          </a:p>
        </p:txBody>
      </p:sp>
      <p:sp>
        <p:nvSpPr>
          <p:cNvPr id="3" name="Content Placeholder 2"/>
          <p:cNvSpPr>
            <a:spLocks noGrp="1"/>
          </p:cNvSpPr>
          <p:nvPr>
            <p:ph idx="1"/>
          </p:nvPr>
        </p:nvSpPr>
        <p:spPr/>
        <p:txBody>
          <a:bodyPr/>
          <a:lstStyle/>
          <a:p>
            <a:r>
              <a:rPr lang="en-US" dirty="0" smtClean="0"/>
              <a:t>We were invited to participate in GCE trial period in August 2012</a:t>
            </a:r>
          </a:p>
          <a:p>
            <a:pPr lvl="1"/>
            <a:r>
              <a:rPr lang="en-US" dirty="0" smtClean="0"/>
              <a:t>Attracted by modern </a:t>
            </a:r>
            <a:r>
              <a:rPr lang="en-US" dirty="0"/>
              <a:t>h</a:t>
            </a:r>
            <a:r>
              <a:rPr lang="en-US" dirty="0" smtClean="0"/>
              <a:t>ardware, powerful API, competitive pricing. </a:t>
            </a:r>
          </a:p>
          <a:p>
            <a:pPr lvl="1"/>
            <a:r>
              <a:rPr lang="en-US" dirty="0" smtClean="0"/>
              <a:t>And this is Google!</a:t>
            </a:r>
          </a:p>
          <a:p>
            <a:pPr lvl="1"/>
            <a:r>
              <a:rPr lang="en-US" dirty="0" smtClean="0"/>
              <a:t>Frustrated that none of the tools that we use supported GCE at that time</a:t>
            </a:r>
          </a:p>
          <a:p>
            <a:pPr lvl="2"/>
            <a:r>
              <a:rPr lang="en-US" dirty="0" smtClean="0"/>
              <a:t>Initially a lot of manual labor in image building</a:t>
            </a:r>
          </a:p>
          <a:p>
            <a:pPr lvl="2"/>
            <a:r>
              <a:rPr lang="en-US" dirty="0" smtClean="0"/>
              <a:t>Limited set of base images. No SL5 !</a:t>
            </a:r>
          </a:p>
          <a:p>
            <a:pPr lvl="2"/>
            <a:r>
              <a:rPr lang="en-US" dirty="0" smtClean="0"/>
              <a:t>Can not upload our own images</a:t>
            </a:r>
          </a:p>
          <a:p>
            <a:r>
              <a:rPr lang="en-US" dirty="0" smtClean="0"/>
              <a:t>Google was very gracious in providing more resources than the initial trial quota</a:t>
            </a:r>
          </a:p>
          <a:p>
            <a:r>
              <a:rPr lang="en-US" dirty="0" smtClean="0"/>
              <a:t>Also GCE engineers were very helpful </a:t>
            </a:r>
          </a:p>
        </p:txBody>
      </p:sp>
      <p:sp>
        <p:nvSpPr>
          <p:cNvPr id="6" name="Slide Number Placeholder 5"/>
          <p:cNvSpPr>
            <a:spLocks noGrp="1"/>
          </p:cNvSpPr>
          <p:nvPr>
            <p:ph type="sldNum" sz="quarter" idx="10"/>
          </p:nvPr>
        </p:nvSpPr>
        <p:spPr/>
        <p:txBody>
          <a:bodyPr/>
          <a:lstStyle/>
          <a:p>
            <a:fld id="{EE624ECC-9C76-462F-80B5-F15B6762A6BE}" type="slidenum">
              <a:rPr lang="en-US" smtClean="0"/>
              <a:pPr/>
              <a:t>19</a:t>
            </a:fld>
            <a:endParaRPr lang="en-US"/>
          </a:p>
        </p:txBody>
      </p:sp>
    </p:spTree>
    <p:extLst>
      <p:ext uri="{BB962C8B-B14F-4D97-AF65-F5344CB8AC3E}">
        <p14:creationId xmlns:p14="http://schemas.microsoft.com/office/powerpoint/2010/main" xmlns="" val="338399715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Experiment</a:t>
            </a:r>
            <a:endParaRPr lang="en-US" dirty="0"/>
          </a:p>
        </p:txBody>
      </p:sp>
      <p:sp>
        <p:nvSpPr>
          <p:cNvPr id="3" name="Content Placeholder 2"/>
          <p:cNvSpPr>
            <a:spLocks noGrp="1"/>
          </p:cNvSpPr>
          <p:nvPr>
            <p:ph idx="1"/>
          </p:nvPr>
        </p:nvSpPr>
        <p:spPr>
          <a:xfrm>
            <a:off x="677589" y="3810000"/>
            <a:ext cx="8161611" cy="2313558"/>
          </a:xfrm>
        </p:spPr>
        <p:txBody>
          <a:bodyPr/>
          <a:lstStyle/>
          <a:p>
            <a:pPr marL="346619" lvl="1" indent="-342900">
              <a:spcAft>
                <a:spcPts val="919"/>
              </a:spcAft>
              <a:buFont typeface="Wingdings" charset="2"/>
              <a:buChar char="u"/>
            </a:pPr>
            <a:r>
              <a:rPr lang="en-US" sz="2000" dirty="0"/>
              <a:t>The ATLAS is one of the six particle detectors at Large Hadron Collider (LHC) at CERN, one of the two general purpose detectors</a:t>
            </a:r>
          </a:p>
          <a:p>
            <a:pPr>
              <a:buFont typeface="Wingdings" charset="2"/>
              <a:buChar char="u"/>
            </a:pPr>
            <a:r>
              <a:rPr lang="en-US" sz="2000" dirty="0"/>
              <a:t>The ATLAS Experiment at LHC is an international collaboration of about 3000 scientists and engineers from 38 countries. They come from 174 Universities and Labs. There are about 1200 graduate students working in ATLAS</a:t>
            </a:r>
          </a:p>
          <a:p>
            <a:endParaRPr lang="en-US" dirty="0" smtClean="0"/>
          </a:p>
          <a:p>
            <a:endParaRPr lang="en-US" dirty="0"/>
          </a:p>
        </p:txBody>
      </p:sp>
      <p:pic>
        <p:nvPicPr>
          <p:cNvPr id="6" name="Picture 5"/>
          <p:cNvPicPr>
            <a:picLocks noChangeAspect="1"/>
          </p:cNvPicPr>
          <p:nvPr/>
        </p:nvPicPr>
        <p:blipFill>
          <a:blip r:embed="rId3" cstate="print"/>
          <a:stretch>
            <a:fillRect/>
          </a:stretch>
        </p:blipFill>
        <p:spPr>
          <a:xfrm rot="10800000">
            <a:off x="89651" y="1066800"/>
            <a:ext cx="4812268" cy="2625733"/>
          </a:xfrm>
          <a:prstGeom prst="rect">
            <a:avLst/>
          </a:prstGeom>
        </p:spPr>
      </p:pic>
      <p:pic>
        <p:nvPicPr>
          <p:cNvPr id="7" name="Picture 6"/>
          <p:cNvPicPr>
            <a:picLocks noChangeAspect="1"/>
          </p:cNvPicPr>
          <p:nvPr/>
        </p:nvPicPr>
        <p:blipFill>
          <a:blip r:embed="rId4" cstate="print"/>
          <a:stretch>
            <a:fillRect/>
          </a:stretch>
        </p:blipFill>
        <p:spPr>
          <a:xfrm>
            <a:off x="5334000" y="1149526"/>
            <a:ext cx="3485898" cy="2584274"/>
          </a:xfrm>
          <a:prstGeom prst="rect">
            <a:avLst/>
          </a:prstGeom>
        </p:spPr>
      </p:pic>
      <p:sp>
        <p:nvSpPr>
          <p:cNvPr id="8" name="Slide Number Placeholder 7"/>
          <p:cNvSpPr>
            <a:spLocks noGrp="1"/>
          </p:cNvSpPr>
          <p:nvPr>
            <p:ph type="sldNum" sz="quarter" idx="10"/>
          </p:nvPr>
        </p:nvSpPr>
        <p:spPr/>
        <p:txBody>
          <a:bodyPr/>
          <a:lstStyle/>
          <a:p>
            <a:fld id="{EE624ECC-9C76-462F-80B5-F15B6762A6BE}" type="slidenum">
              <a:rPr lang="en-US" smtClean="0"/>
              <a:pPr/>
              <a:t>2</a:t>
            </a:fld>
            <a:endParaRPr lang="en-US"/>
          </a:p>
        </p:txBody>
      </p:sp>
    </p:spTree>
    <p:extLst>
      <p:ext uri="{BB962C8B-B14F-4D97-AF65-F5344CB8AC3E}">
        <p14:creationId xmlns:p14="http://schemas.microsoft.com/office/powerpoint/2010/main" xmlns="" val="300178188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6" y="123825"/>
            <a:ext cx="8462963" cy="923925"/>
          </a:xfrm>
        </p:spPr>
        <p:txBody>
          <a:bodyPr/>
          <a:lstStyle/>
          <a:p>
            <a:r>
              <a:rPr lang="en-US" sz="4000" dirty="0"/>
              <a:t>ATLAS and Google Compute Engine</a:t>
            </a:r>
          </a:p>
        </p:txBody>
      </p:sp>
      <p:sp>
        <p:nvSpPr>
          <p:cNvPr id="3" name="Content Placeholder 2"/>
          <p:cNvSpPr>
            <a:spLocks noGrp="1"/>
          </p:cNvSpPr>
          <p:nvPr>
            <p:ph idx="1"/>
          </p:nvPr>
        </p:nvSpPr>
        <p:spPr/>
        <p:txBody>
          <a:bodyPr/>
          <a:lstStyle/>
          <a:p>
            <a:r>
              <a:rPr lang="en-US" dirty="0"/>
              <a:t>We wanted to try several things on GCE:</a:t>
            </a:r>
          </a:p>
          <a:p>
            <a:pPr lvl="1"/>
            <a:r>
              <a:rPr lang="en-US" dirty="0"/>
              <a:t>High performance analysis clusters (PROOF based and other)</a:t>
            </a:r>
          </a:p>
          <a:p>
            <a:pPr lvl="1"/>
            <a:r>
              <a:rPr lang="en-US" dirty="0"/>
              <a:t>Cloud storage and data management</a:t>
            </a:r>
          </a:p>
          <a:p>
            <a:pPr lvl="1"/>
            <a:r>
              <a:rPr lang="en-US" dirty="0"/>
              <a:t>Use of Xroot for Cloud storage aggregation and interaction with ATLAS Xroot federation </a:t>
            </a:r>
          </a:p>
          <a:p>
            <a:pPr lvl="2"/>
            <a:r>
              <a:rPr lang="en-US" dirty="0"/>
              <a:t>We will talk about </a:t>
            </a:r>
            <a:r>
              <a:rPr lang="en-US" dirty="0" smtClean="0"/>
              <a:t>Xroot </a:t>
            </a:r>
            <a:r>
              <a:rPr lang="en-US" dirty="0"/>
              <a:t>technology in more details later</a:t>
            </a:r>
          </a:p>
          <a:p>
            <a:pPr lvl="1"/>
            <a:r>
              <a:rPr lang="en-US" dirty="0" err="1"/>
              <a:t>PanDA</a:t>
            </a:r>
            <a:r>
              <a:rPr lang="en-US" dirty="0"/>
              <a:t> </a:t>
            </a:r>
            <a:r>
              <a:rPr lang="en-US" dirty="0" smtClean="0"/>
              <a:t>queue </a:t>
            </a:r>
            <a:r>
              <a:rPr lang="en-US" dirty="0"/>
              <a:t>for Monte Carlo Simulations</a:t>
            </a:r>
          </a:p>
          <a:p>
            <a:endParaRPr lang="en-US" dirty="0"/>
          </a:p>
        </p:txBody>
      </p:sp>
      <p:sp>
        <p:nvSpPr>
          <p:cNvPr id="6" name="Slide Number Placeholder 5"/>
          <p:cNvSpPr>
            <a:spLocks noGrp="1"/>
          </p:cNvSpPr>
          <p:nvPr>
            <p:ph type="sldNum" sz="quarter" idx="10"/>
          </p:nvPr>
        </p:nvSpPr>
        <p:spPr/>
        <p:txBody>
          <a:bodyPr/>
          <a:lstStyle/>
          <a:p>
            <a:fld id="{EE624ECC-9C76-462F-80B5-F15B6762A6BE}" type="slidenum">
              <a:rPr lang="en-US" smtClean="0"/>
              <a:pPr/>
              <a:t>20</a:t>
            </a:fld>
            <a:endParaRPr lang="en-US"/>
          </a:p>
        </p:txBody>
      </p:sp>
    </p:spTree>
    <p:extLst>
      <p:ext uri="{BB962C8B-B14F-4D97-AF65-F5344CB8AC3E}">
        <p14:creationId xmlns:p14="http://schemas.microsoft.com/office/powerpoint/2010/main" xmlns="" val="225702755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pPr eaLnBrk="1" hangingPunct="1"/>
            <a:r>
              <a:rPr lang="en-US" dirty="0" err="1" smtClean="0">
                <a:latin typeface="Bitstream Vera Sans" charset="0"/>
              </a:rPr>
              <a:t>PanDA</a:t>
            </a:r>
            <a:r>
              <a:rPr lang="en-US" dirty="0" smtClean="0">
                <a:latin typeface="Bitstream Vera Sans" charset="0"/>
              </a:rPr>
              <a:t>  batch queue on GCE</a:t>
            </a:r>
            <a:endParaRPr lang="en-US" dirty="0">
              <a:latin typeface="Bitstream Vera Sans" charset="0"/>
            </a:endParaRPr>
          </a:p>
        </p:txBody>
      </p:sp>
      <p:sp>
        <p:nvSpPr>
          <p:cNvPr id="100354" name="Content Placeholder 2"/>
          <p:cNvSpPr>
            <a:spLocks noGrp="1"/>
          </p:cNvSpPr>
          <p:nvPr>
            <p:ph idx="1"/>
          </p:nvPr>
        </p:nvSpPr>
        <p:spPr>
          <a:xfrm>
            <a:off x="489600" y="990600"/>
            <a:ext cx="8555040" cy="5121178"/>
          </a:xfrm>
        </p:spPr>
        <p:txBody>
          <a:bodyPr/>
          <a:lstStyle/>
          <a:p>
            <a:pPr eaLnBrk="1" hangingPunct="1"/>
            <a:r>
              <a:rPr lang="en-US" sz="1500" dirty="0">
                <a:latin typeface="Bitstream Vera Sans" charset="0"/>
              </a:rPr>
              <a:t>US ATLAS negotiated with Google expansion of the GCE preview project</a:t>
            </a:r>
          </a:p>
          <a:p>
            <a:pPr eaLnBrk="1" hangingPunct="1"/>
            <a:r>
              <a:rPr lang="en-US" dirty="0">
                <a:latin typeface="Bitstream Vera Sans" charset="0"/>
              </a:rPr>
              <a:t>Google agreed to allocate additional resources for ATLAS</a:t>
            </a:r>
          </a:p>
          <a:p>
            <a:pPr lvl="1" eaLnBrk="1" hangingPunct="1"/>
            <a:r>
              <a:rPr lang="en-US" dirty="0">
                <a:latin typeface="Bitstream Vera Sans" charset="0"/>
                <a:ea typeface="DejaVu Sans" charset="0"/>
                <a:cs typeface="DejaVu Sans" charset="0"/>
              </a:rPr>
              <a:t>~5M core-hours,   4000 cores for about 2 month, (original preview allocation was 1k cores)</a:t>
            </a:r>
          </a:p>
          <a:p>
            <a:pPr eaLnBrk="1" hangingPunct="1"/>
            <a:r>
              <a:rPr lang="en-US" dirty="0">
                <a:latin typeface="Bitstream Vera Sans" charset="0"/>
              </a:rPr>
              <a:t>Resources were organized as </a:t>
            </a:r>
            <a:r>
              <a:rPr lang="en-US" dirty="0" err="1">
                <a:latin typeface="Bitstream Vera Sans" charset="0"/>
              </a:rPr>
              <a:t>HTCondor</a:t>
            </a:r>
            <a:r>
              <a:rPr lang="en-US" dirty="0">
                <a:latin typeface="Bitstream Vera Sans" charset="0"/>
              </a:rPr>
              <a:t> based </a:t>
            </a:r>
            <a:r>
              <a:rPr lang="en-US" dirty="0" err="1">
                <a:latin typeface="Bitstream Vera Sans" charset="0"/>
              </a:rPr>
              <a:t>PanDA</a:t>
            </a:r>
            <a:r>
              <a:rPr lang="en-US" dirty="0">
                <a:latin typeface="Bitstream Vera Sans" charset="0"/>
              </a:rPr>
              <a:t> queue</a:t>
            </a:r>
          </a:p>
          <a:p>
            <a:pPr eaLnBrk="1" hangingPunct="1"/>
            <a:r>
              <a:rPr lang="en-US" dirty="0">
                <a:latin typeface="Bitstream Vera Sans" charset="0"/>
                <a:ea typeface="DejaVu Sans" charset="0"/>
                <a:cs typeface="DejaVu Sans" charset="0"/>
              </a:rPr>
              <a:t>Transparent inclusion of cloud resources into ATLAS Grid</a:t>
            </a:r>
          </a:p>
          <a:p>
            <a:pPr eaLnBrk="1" hangingPunct="1"/>
            <a:r>
              <a:rPr lang="en-US" dirty="0">
                <a:latin typeface="Bitstream Vera Sans" charset="0"/>
                <a:ea typeface="DejaVu Sans" charset="0"/>
                <a:cs typeface="DejaVu Sans" charset="0"/>
              </a:rPr>
              <a:t>The idea was to test long term stability while running a cloud cluster similar in size to Tier 2 site in ATLAS</a:t>
            </a:r>
          </a:p>
          <a:p>
            <a:pPr eaLnBrk="1" hangingPunct="1"/>
            <a:r>
              <a:rPr lang="en-US" dirty="0">
                <a:latin typeface="Bitstream Vera Sans" charset="0"/>
                <a:ea typeface="DejaVu Sans" charset="0"/>
                <a:cs typeface="DejaVu Sans" charset="0"/>
              </a:rPr>
              <a:t>Intended for CPU intensive Monte-Carlo simulation workloads</a:t>
            </a:r>
          </a:p>
          <a:p>
            <a:pPr eaLnBrk="1" hangingPunct="1"/>
            <a:r>
              <a:rPr lang="en-US" dirty="0">
                <a:latin typeface="Bitstream Vera Sans" charset="0"/>
                <a:ea typeface="DejaVu Sans" charset="0"/>
                <a:cs typeface="DejaVu Sans" charset="0"/>
              </a:rPr>
              <a:t>Planned as a production type of run.  Delivered to ATLAS as a resource and not as an R&amp;D platform. </a:t>
            </a:r>
            <a:endParaRPr lang="en-US" sz="1300" dirty="0">
              <a:latin typeface="Bitstream Vera Sans" charset="0"/>
              <a:ea typeface="DejaVu Sans" charset="0"/>
              <a:cs typeface="DejaVu Sans" charset="0"/>
            </a:endParaRPr>
          </a:p>
          <a:p>
            <a:pPr lvl="1" eaLnBrk="1" hangingPunct="1"/>
            <a:r>
              <a:rPr lang="en-US" sz="1300" dirty="0">
                <a:latin typeface="Bitstream Vera Sans" charset="0"/>
                <a:ea typeface="DejaVu Sans" charset="0"/>
                <a:cs typeface="DejaVu Sans" charset="0"/>
              </a:rPr>
              <a:t>Centos 6 based custom built images, </a:t>
            </a:r>
          </a:p>
          <a:p>
            <a:pPr lvl="1" eaLnBrk="1" hangingPunct="1"/>
            <a:r>
              <a:rPr lang="en-US" sz="1300" dirty="0" err="1">
                <a:latin typeface="Bitstream Vera Sans" charset="0"/>
                <a:ea typeface="DejaVu Sans" charset="0"/>
                <a:cs typeface="DejaVu Sans" charset="0"/>
              </a:rPr>
              <a:t>HTCondor</a:t>
            </a:r>
            <a:r>
              <a:rPr lang="en-US" sz="1300" dirty="0">
                <a:latin typeface="Bitstream Vera Sans" charset="0"/>
                <a:ea typeface="DejaVu Sans" charset="0"/>
                <a:cs typeface="DejaVu Sans" charset="0"/>
              </a:rPr>
              <a:t> head nodes, CVMFS proxies  at BNL</a:t>
            </a:r>
          </a:p>
          <a:p>
            <a:pPr lvl="1" eaLnBrk="1" hangingPunct="1"/>
            <a:r>
              <a:rPr lang="en-US" sz="1300" dirty="0">
                <a:latin typeface="Bitstream Vera Sans" charset="0"/>
                <a:ea typeface="DejaVu Sans" charset="0"/>
                <a:cs typeface="DejaVu Sans" charset="0"/>
              </a:rPr>
              <a:t>Output transfer to ATLAS storage  at BNL </a:t>
            </a:r>
          </a:p>
          <a:p>
            <a:pPr lvl="1" eaLnBrk="1" hangingPunct="1"/>
            <a:r>
              <a:rPr lang="en-US" sz="1300" dirty="0">
                <a:latin typeface="Bitstream Vera Sans" charset="0"/>
                <a:ea typeface="DejaVu Sans" charset="0"/>
                <a:cs typeface="DejaVu Sans" charset="0"/>
              </a:rPr>
              <a:t>Ganglia monitoring on OS level for the whole cluster</a:t>
            </a:r>
          </a:p>
        </p:txBody>
      </p:sp>
      <p:sp>
        <p:nvSpPr>
          <p:cNvPr id="2" name="Slide Number Placeholder 1"/>
          <p:cNvSpPr>
            <a:spLocks noGrp="1"/>
          </p:cNvSpPr>
          <p:nvPr>
            <p:ph type="sldNum" sz="quarter" idx="10"/>
          </p:nvPr>
        </p:nvSpPr>
        <p:spPr/>
        <p:txBody>
          <a:bodyPr/>
          <a:lstStyle/>
          <a:p>
            <a:fld id="{EE624ECC-9C76-462F-80B5-F15B6762A6BE}" type="slidenum">
              <a:rPr lang="en-US" smtClean="0"/>
              <a:pPr/>
              <a:t>21</a:t>
            </a:fld>
            <a:endParaRPr lang="en-US"/>
          </a:p>
        </p:txBody>
      </p:sp>
    </p:spTree>
    <p:extLst>
      <p:ext uri="{BB962C8B-B14F-4D97-AF65-F5344CB8AC3E}">
        <p14:creationId xmlns:p14="http://schemas.microsoft.com/office/powerpoint/2010/main" xmlns="" val="79307022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Bitstream Vera Sans" charset="0"/>
              </a:rPr>
              <a:t>PanDA</a:t>
            </a:r>
            <a:r>
              <a:rPr lang="en-US" dirty="0">
                <a:latin typeface="Bitstream Vera Sans" charset="0"/>
              </a:rPr>
              <a:t>  batch queue on </a:t>
            </a:r>
            <a:r>
              <a:rPr lang="en-US" dirty="0" smtClean="0">
                <a:latin typeface="Bitstream Vera Sans" charset="0"/>
              </a:rPr>
              <a:t>GCE II</a:t>
            </a:r>
            <a:endParaRPr lang="en-US" dirty="0"/>
          </a:p>
        </p:txBody>
      </p:sp>
      <p:sp>
        <p:nvSpPr>
          <p:cNvPr id="3" name="Content Placeholder 2"/>
          <p:cNvSpPr>
            <a:spLocks noGrp="1"/>
          </p:cNvSpPr>
          <p:nvPr>
            <p:ph idx="1"/>
          </p:nvPr>
        </p:nvSpPr>
        <p:spPr/>
        <p:txBody>
          <a:bodyPr/>
          <a:lstStyle/>
          <a:p>
            <a:r>
              <a:rPr lang="en-US" dirty="0" smtClean="0"/>
              <a:t>We ran for about 8 weeks (2 weeks were planned for scaling up)</a:t>
            </a:r>
          </a:p>
          <a:p>
            <a:r>
              <a:rPr lang="en-US" dirty="0" smtClean="0"/>
              <a:t>Very stable running on the Cloud side. GCE was rock solid.</a:t>
            </a:r>
          </a:p>
          <a:p>
            <a:r>
              <a:rPr lang="en-US" dirty="0" smtClean="0"/>
              <a:t>Most problems that we had were on the ATLAS side.</a:t>
            </a:r>
          </a:p>
          <a:p>
            <a:r>
              <a:rPr lang="en-US" dirty="0" smtClean="0"/>
              <a:t>We ran  various physics event generators</a:t>
            </a:r>
          </a:p>
          <a:p>
            <a:r>
              <a:rPr lang="en-US" dirty="0" smtClean="0"/>
              <a:t>Completed 458,000 jobs</a:t>
            </a:r>
          </a:p>
          <a:p>
            <a:r>
              <a:rPr lang="en-US" dirty="0" smtClean="0"/>
              <a:t>Generated  and processed about 214 M events</a:t>
            </a:r>
          </a:p>
          <a:p>
            <a:pPr lvl="1"/>
            <a:r>
              <a:rPr lang="en-US" dirty="0" smtClean="0"/>
              <a:t>Physics event generators</a:t>
            </a:r>
          </a:p>
          <a:p>
            <a:pPr lvl="1"/>
            <a:r>
              <a:rPr lang="en-US" dirty="0" smtClean="0"/>
              <a:t>Fast detector simulation</a:t>
            </a:r>
          </a:p>
          <a:p>
            <a:pPr lvl="1"/>
            <a:r>
              <a:rPr lang="en-US" dirty="0" smtClean="0"/>
              <a:t>Full detector simulation</a:t>
            </a:r>
          </a:p>
          <a:p>
            <a:pPr marL="0" indent="0">
              <a:buNone/>
            </a:pPr>
            <a:endParaRPr lang="en-US" dirty="0"/>
          </a:p>
        </p:txBody>
      </p:sp>
      <p:sp>
        <p:nvSpPr>
          <p:cNvPr id="6" name="Slide Number Placeholder 5"/>
          <p:cNvSpPr>
            <a:spLocks noGrp="1"/>
          </p:cNvSpPr>
          <p:nvPr>
            <p:ph type="sldNum" sz="quarter" idx="10"/>
          </p:nvPr>
        </p:nvSpPr>
        <p:spPr/>
        <p:txBody>
          <a:bodyPr/>
          <a:lstStyle/>
          <a:p>
            <a:fld id="{EE624ECC-9C76-462F-80B5-F15B6762A6BE}" type="slidenum">
              <a:rPr lang="en-US" smtClean="0"/>
              <a:pPr/>
              <a:t>22</a:t>
            </a:fld>
            <a:endParaRPr lang="en-US"/>
          </a:p>
        </p:txBody>
      </p:sp>
    </p:spTree>
    <p:extLst>
      <p:ext uri="{BB962C8B-B14F-4D97-AF65-F5344CB8AC3E}">
        <p14:creationId xmlns:p14="http://schemas.microsoft.com/office/powerpoint/2010/main" xmlns="" val="345730820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6" y="123825"/>
            <a:ext cx="8386763" cy="923925"/>
          </a:xfrm>
        </p:spPr>
        <p:txBody>
          <a:bodyPr/>
          <a:lstStyle/>
          <a:p>
            <a:r>
              <a:rPr lang="en-US" sz="4000" dirty="0" err="1" smtClean="0"/>
              <a:t>PanDA</a:t>
            </a:r>
            <a:r>
              <a:rPr lang="en-US" sz="4000" dirty="0" smtClean="0"/>
              <a:t> queue on GCE.  Failure Rate</a:t>
            </a:r>
            <a:endParaRPr lang="en-US" sz="4000" dirty="0"/>
          </a:p>
        </p:txBody>
      </p:sp>
      <p:pic>
        <p:nvPicPr>
          <p:cNvPr id="6" name="Content Placeholder 5" descr="Panda_stats_GCE_Condor_Mar_7_May_1_error_rate.pn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2027" r="-32" b="-3050"/>
          <a:stretch/>
        </p:blipFill>
        <p:spPr>
          <a:xfrm>
            <a:off x="489760" y="1119468"/>
            <a:ext cx="8164261" cy="3300132"/>
          </a:xfrm>
        </p:spPr>
      </p:pic>
      <p:sp>
        <p:nvSpPr>
          <p:cNvPr id="7" name="TextBox 6"/>
          <p:cNvSpPr txBox="1"/>
          <p:nvPr/>
        </p:nvSpPr>
        <p:spPr>
          <a:xfrm>
            <a:off x="76200" y="4419600"/>
            <a:ext cx="9054558" cy="914753"/>
          </a:xfrm>
          <a:prstGeom prst="rect">
            <a:avLst/>
          </a:prstGeom>
          <a:solidFill>
            <a:schemeClr val="accent1">
              <a:lumMod val="20000"/>
              <a:lumOff val="80000"/>
            </a:schemeClr>
          </a:solidFill>
        </p:spPr>
        <p:txBody>
          <a:bodyPr wrap="none" lIns="82945" tIns="41473" rIns="82945" bIns="41473" rtlCol="0">
            <a:spAutoFit/>
          </a:bodyPr>
          <a:lstStyle/>
          <a:p>
            <a:pPr marL="259204" indent="-259204">
              <a:buFont typeface="Wingdings" charset="2"/>
              <a:buChar char="u"/>
            </a:pPr>
            <a:r>
              <a:rPr lang="en-US" dirty="0" smtClean="0"/>
              <a:t>Most of the job failures  occurred during start up and scale up phase – as expected</a:t>
            </a:r>
          </a:p>
          <a:p>
            <a:pPr marL="259204" indent="-259204">
              <a:buFont typeface="Wingdings" charset="2"/>
              <a:buChar char="u"/>
            </a:pPr>
            <a:r>
              <a:rPr lang="en-US" dirty="0" smtClean="0"/>
              <a:t>Most of the failures were on the ATLAS side – file transfer, LFC problems, </a:t>
            </a:r>
            <a:r>
              <a:rPr lang="en-US" dirty="0" err="1" smtClean="0"/>
              <a:t>HTCondor</a:t>
            </a:r>
            <a:endParaRPr lang="en-US" dirty="0" smtClean="0"/>
          </a:p>
          <a:p>
            <a:pPr marL="259204" indent="-259204">
              <a:buFont typeface="Wingdings" charset="2"/>
              <a:buChar char="u"/>
            </a:pPr>
            <a:r>
              <a:rPr lang="en-US" dirty="0" smtClean="0"/>
              <a:t>No failures were due to GCE problems</a:t>
            </a:r>
          </a:p>
        </p:txBody>
      </p:sp>
      <p:sp>
        <p:nvSpPr>
          <p:cNvPr id="3" name="Slide Number Placeholder 2"/>
          <p:cNvSpPr>
            <a:spLocks noGrp="1"/>
          </p:cNvSpPr>
          <p:nvPr>
            <p:ph type="sldNum" sz="quarter" idx="10"/>
          </p:nvPr>
        </p:nvSpPr>
        <p:spPr/>
        <p:txBody>
          <a:bodyPr/>
          <a:lstStyle/>
          <a:p>
            <a:fld id="{EE624ECC-9C76-462F-80B5-F15B6762A6BE}" type="slidenum">
              <a:rPr lang="en-US" smtClean="0"/>
              <a:pPr/>
              <a:t>23</a:t>
            </a:fld>
            <a:endParaRPr lang="en-US"/>
          </a:p>
        </p:txBody>
      </p:sp>
    </p:spTree>
    <p:extLst>
      <p:ext uri="{BB962C8B-B14F-4D97-AF65-F5344CB8AC3E}">
        <p14:creationId xmlns:p14="http://schemas.microsoft.com/office/powerpoint/2010/main" xmlns="" val="361563603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Failed and Finished Jobs</a:t>
            </a:r>
            <a:endParaRPr lang="en-US" dirty="0"/>
          </a:p>
        </p:txBody>
      </p:sp>
      <p:pic>
        <p:nvPicPr>
          <p:cNvPr id="8" name="Content Placeholder 7" descr="Panda_stats_GCE_Condor_Mar_7_May_1.pn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1297" r="-78"/>
          <a:stretch/>
        </p:blipFill>
        <p:spPr>
          <a:xfrm>
            <a:off x="212957" y="1219022"/>
            <a:ext cx="8667135" cy="3558559"/>
          </a:xfrm>
        </p:spPr>
      </p:pic>
      <p:sp>
        <p:nvSpPr>
          <p:cNvPr id="9" name="TextBox 8"/>
          <p:cNvSpPr txBox="1"/>
          <p:nvPr/>
        </p:nvSpPr>
        <p:spPr>
          <a:xfrm>
            <a:off x="89442" y="4876800"/>
            <a:ext cx="8875022" cy="637754"/>
          </a:xfrm>
          <a:prstGeom prst="rect">
            <a:avLst/>
          </a:prstGeom>
          <a:solidFill>
            <a:schemeClr val="accent1">
              <a:lumMod val="20000"/>
              <a:lumOff val="80000"/>
            </a:schemeClr>
          </a:solidFill>
        </p:spPr>
        <p:txBody>
          <a:bodyPr wrap="none" lIns="82945" tIns="41473" rIns="82945" bIns="41473" rtlCol="0">
            <a:spAutoFit/>
          </a:bodyPr>
          <a:lstStyle/>
          <a:p>
            <a:pPr marL="259204" indent="-259204">
              <a:buFont typeface="Wingdings" charset="2"/>
              <a:buChar char="u"/>
            </a:pPr>
            <a:r>
              <a:rPr lang="en-US" dirty="0" smtClean="0"/>
              <a:t>Most of the job failures  occurred during start up and scale up phase – as expected</a:t>
            </a:r>
          </a:p>
          <a:p>
            <a:pPr marL="259204" indent="-259204">
              <a:buFont typeface="Wingdings" charset="2"/>
              <a:buChar char="u"/>
            </a:pPr>
            <a:r>
              <a:rPr lang="en-US" dirty="0" smtClean="0"/>
              <a:t>Reached throughput of 15k jobs per day</a:t>
            </a:r>
          </a:p>
        </p:txBody>
      </p:sp>
      <p:sp>
        <p:nvSpPr>
          <p:cNvPr id="3" name="Slide Number Placeholder 2"/>
          <p:cNvSpPr>
            <a:spLocks noGrp="1"/>
          </p:cNvSpPr>
          <p:nvPr>
            <p:ph type="sldNum" sz="quarter" idx="10"/>
          </p:nvPr>
        </p:nvSpPr>
        <p:spPr/>
        <p:txBody>
          <a:bodyPr/>
          <a:lstStyle/>
          <a:p>
            <a:fld id="{EE624ECC-9C76-462F-80B5-F15B6762A6BE}" type="slidenum">
              <a:rPr lang="en-US" smtClean="0"/>
              <a:pPr/>
              <a:t>24</a:t>
            </a:fld>
            <a:endParaRPr lang="en-US"/>
          </a:p>
        </p:txBody>
      </p:sp>
    </p:spTree>
    <p:extLst>
      <p:ext uri="{BB962C8B-B14F-4D97-AF65-F5344CB8AC3E}">
        <p14:creationId xmlns:p14="http://schemas.microsoft.com/office/powerpoint/2010/main" xmlns="" val="299782455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PROOF/Xroot Clusters on GCE</a:t>
            </a:r>
            <a:endParaRPr lang="en-US" dirty="0"/>
          </a:p>
        </p:txBody>
      </p:sp>
      <p:sp>
        <p:nvSpPr>
          <p:cNvPr id="3" name="Content Placeholder 2"/>
          <p:cNvSpPr>
            <a:spLocks noGrp="1"/>
          </p:cNvSpPr>
          <p:nvPr>
            <p:ph idx="1"/>
          </p:nvPr>
        </p:nvSpPr>
        <p:spPr/>
        <p:txBody>
          <a:bodyPr/>
          <a:lstStyle/>
          <a:p>
            <a:pPr>
              <a:buFont typeface="Wingdings" charset="2"/>
              <a:buChar char="u"/>
              <a:defRPr/>
            </a:pPr>
            <a:r>
              <a:rPr lang="en-US" dirty="0" smtClean="0"/>
              <a:t>PROOF is implementation of </a:t>
            </a:r>
            <a:r>
              <a:rPr lang="en-US" dirty="0" err="1" smtClean="0"/>
              <a:t>MapReduce</a:t>
            </a:r>
            <a:r>
              <a:rPr lang="en-US" dirty="0" smtClean="0"/>
              <a:t> paradigm based on ROOT framework. </a:t>
            </a:r>
          </a:p>
          <a:p>
            <a:pPr>
              <a:buFont typeface="Wingdings" charset="2"/>
              <a:buChar char="u"/>
              <a:defRPr/>
            </a:pPr>
            <a:r>
              <a:rPr lang="en-US" dirty="0" smtClean="0"/>
              <a:t>ROOT framework for data analysis in HENP </a:t>
            </a:r>
          </a:p>
          <a:p>
            <a:pPr lvl="1">
              <a:buFont typeface="Wingdings" charset="2"/>
              <a:buChar char="u"/>
              <a:defRPr/>
            </a:pPr>
            <a:r>
              <a:rPr lang="en-US" dirty="0" smtClean="0"/>
              <a:t>Developed and supported by ROOT Team at CERN</a:t>
            </a:r>
          </a:p>
          <a:p>
            <a:pPr lvl="1">
              <a:defRPr/>
            </a:pPr>
            <a:r>
              <a:rPr lang="en-US" dirty="0" smtClean="0"/>
              <a:t>Written in C++</a:t>
            </a:r>
          </a:p>
          <a:p>
            <a:pPr lvl="1">
              <a:defRPr/>
            </a:pPr>
            <a:r>
              <a:rPr lang="en-US" dirty="0" smtClean="0"/>
              <a:t>Free, Open Source</a:t>
            </a:r>
          </a:p>
          <a:p>
            <a:pPr lvl="1">
              <a:defRPr/>
            </a:pPr>
            <a:r>
              <a:rPr lang="en-US" dirty="0" smtClean="0"/>
              <a:t>More info at: http</a:t>
            </a:r>
            <a:r>
              <a:rPr lang="en-US" dirty="0"/>
              <a:t>://</a:t>
            </a:r>
            <a:r>
              <a:rPr lang="en-US" dirty="0" err="1"/>
              <a:t>root.cern.ch</a:t>
            </a:r>
            <a:r>
              <a:rPr lang="en-US" dirty="0" smtClean="0"/>
              <a:t>/ ;  </a:t>
            </a:r>
            <a:r>
              <a:rPr lang="en-US" dirty="0">
                <a:hlinkClick r:id="rId2"/>
              </a:rPr>
              <a:t>http://root.cern.ch/drupal/content/</a:t>
            </a:r>
            <a:r>
              <a:rPr lang="en-US" dirty="0" smtClean="0">
                <a:hlinkClick r:id="rId2"/>
              </a:rPr>
              <a:t>proof</a:t>
            </a:r>
            <a:endParaRPr lang="en-US" dirty="0" smtClean="0"/>
          </a:p>
          <a:p>
            <a:pPr>
              <a:defRPr/>
            </a:pPr>
            <a:r>
              <a:rPr lang="en-US" dirty="0" smtClean="0"/>
              <a:t>PROOF allows for efficient aggregation and use of distributed computing resources for data intensive event based analyses</a:t>
            </a:r>
          </a:p>
          <a:p>
            <a:pPr>
              <a:defRPr/>
            </a:pPr>
            <a:r>
              <a:rPr lang="en-US" dirty="0" smtClean="0"/>
              <a:t>Uses Xroot for clustering, storage aggregation and data discovery</a:t>
            </a:r>
          </a:p>
          <a:p>
            <a:pPr lvl="1">
              <a:defRPr/>
            </a:pPr>
            <a:r>
              <a:rPr lang="en-US" dirty="0" smtClean="0"/>
              <a:t>Xroot is well suited for ephemeral storage aggregation into one name space</a:t>
            </a:r>
          </a:p>
          <a:p>
            <a:pPr>
              <a:defRPr/>
            </a:pPr>
            <a:r>
              <a:rPr lang="en-US" dirty="0" smtClean="0"/>
              <a:t>PROOF clusters can be federated	</a:t>
            </a:r>
            <a:endParaRPr lang="en-US" dirty="0"/>
          </a:p>
        </p:txBody>
      </p:sp>
      <p:sp>
        <p:nvSpPr>
          <p:cNvPr id="6" name="Slide Number Placeholder 5"/>
          <p:cNvSpPr>
            <a:spLocks noGrp="1"/>
          </p:cNvSpPr>
          <p:nvPr>
            <p:ph type="sldNum" sz="quarter" idx="10"/>
          </p:nvPr>
        </p:nvSpPr>
        <p:spPr/>
        <p:txBody>
          <a:bodyPr/>
          <a:lstStyle/>
          <a:p>
            <a:fld id="{EE624ECC-9C76-462F-80B5-F15B6762A6BE}" type="slidenum">
              <a:rPr lang="en-US" smtClean="0"/>
              <a:pPr/>
              <a:t>25</a:t>
            </a:fld>
            <a:endParaRPr lang="en-US"/>
          </a:p>
        </p:txBody>
      </p:sp>
    </p:spTree>
    <p:extLst>
      <p:ext uri="{BB962C8B-B14F-4D97-AF65-F5344CB8AC3E}">
        <p14:creationId xmlns:p14="http://schemas.microsoft.com/office/powerpoint/2010/main" xmlns="" val="41145360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8200503" y="6607519"/>
            <a:ext cx="943497" cy="250481"/>
          </a:xfrm>
          <a:prstGeom prst="rect">
            <a:avLst/>
          </a:prstGeom>
        </p:spPr>
        <p:txBody>
          <a:bodyPr lIns="91420" tIns="45711" rIns="91420" bIns="45711"/>
          <a:lstStyle>
            <a:lvl1pPr eaLnBrk="0" hangingPunct="0">
              <a:tabLst>
                <a:tab pos="655210" algn="l"/>
                <a:tab pos="1311860" algn="l"/>
                <a:tab pos="1968510" algn="l"/>
              </a:tabLst>
              <a:defRPr>
                <a:solidFill>
                  <a:schemeClr val="tx1"/>
                </a:solidFill>
                <a:latin typeface="DejaVu Sans" charset="0"/>
                <a:ea typeface="ＭＳ Ｐゴシック" charset="0"/>
                <a:cs typeface="DejaVu Sans" charset="0"/>
              </a:defRPr>
            </a:lvl1pPr>
            <a:lvl2pPr marL="673930" indent="-259204" eaLnBrk="0" hangingPunct="0">
              <a:tabLst>
                <a:tab pos="655210" algn="l"/>
                <a:tab pos="1311860" algn="l"/>
                <a:tab pos="1968510" algn="l"/>
              </a:tabLst>
              <a:defRPr>
                <a:solidFill>
                  <a:schemeClr val="tx1"/>
                </a:solidFill>
                <a:latin typeface="DejaVu Sans" charset="0"/>
                <a:ea typeface="DejaVu Sans" charset="0"/>
                <a:cs typeface="DejaVu Sans" charset="0"/>
              </a:defRPr>
            </a:lvl2pPr>
            <a:lvl3pPr marL="1036815" indent="-207363" eaLnBrk="0" hangingPunct="0">
              <a:tabLst>
                <a:tab pos="655210" algn="l"/>
                <a:tab pos="1311860" algn="l"/>
                <a:tab pos="1968510" algn="l"/>
              </a:tabLst>
              <a:defRPr>
                <a:solidFill>
                  <a:schemeClr val="tx1"/>
                </a:solidFill>
                <a:latin typeface="DejaVu Sans" charset="0"/>
                <a:ea typeface="DejaVu Sans" charset="0"/>
                <a:cs typeface="DejaVu Sans" charset="0"/>
              </a:defRPr>
            </a:lvl3pPr>
            <a:lvl4pPr marL="1451541" indent="-207363" eaLnBrk="0" hangingPunct="0">
              <a:tabLst>
                <a:tab pos="655210" algn="l"/>
                <a:tab pos="1311860" algn="l"/>
                <a:tab pos="1968510" algn="l"/>
              </a:tabLst>
              <a:defRPr>
                <a:solidFill>
                  <a:schemeClr val="tx1"/>
                </a:solidFill>
                <a:latin typeface="DejaVu Sans" charset="0"/>
                <a:ea typeface="DejaVu Sans" charset="0"/>
                <a:cs typeface="DejaVu Sans" charset="0"/>
              </a:defRPr>
            </a:lvl4pPr>
            <a:lvl5pPr marL="1866268" indent="-207363" eaLnBrk="0" hangingPunct="0">
              <a:tabLst>
                <a:tab pos="655210" algn="l"/>
                <a:tab pos="1311860" algn="l"/>
                <a:tab pos="1968510" algn="l"/>
              </a:tabLst>
              <a:defRPr>
                <a:solidFill>
                  <a:schemeClr val="tx1"/>
                </a:solidFill>
                <a:latin typeface="DejaVu Sans" charset="0"/>
                <a:ea typeface="DejaVu Sans" charset="0"/>
                <a:cs typeface="DejaVu Sans" charset="0"/>
              </a:defRPr>
            </a:lvl5pPr>
            <a:lvl6pPr marL="2280994" indent="-207363" defTabSz="413287" eaLnBrk="0" fontAlgn="base" hangingPunct="0">
              <a:spcBef>
                <a:spcPct val="0"/>
              </a:spcBef>
              <a:spcAft>
                <a:spcPct val="0"/>
              </a:spcAft>
              <a:tabLst>
                <a:tab pos="655210" algn="l"/>
                <a:tab pos="1311860" algn="l"/>
                <a:tab pos="1968510" algn="l"/>
              </a:tabLst>
              <a:defRPr>
                <a:solidFill>
                  <a:schemeClr val="tx1"/>
                </a:solidFill>
                <a:latin typeface="DejaVu Sans" charset="0"/>
                <a:ea typeface="DejaVu Sans" charset="0"/>
                <a:cs typeface="DejaVu Sans" charset="0"/>
              </a:defRPr>
            </a:lvl6pPr>
            <a:lvl7pPr marL="2695720" indent="-207363" defTabSz="413287" eaLnBrk="0" fontAlgn="base" hangingPunct="0">
              <a:spcBef>
                <a:spcPct val="0"/>
              </a:spcBef>
              <a:spcAft>
                <a:spcPct val="0"/>
              </a:spcAft>
              <a:tabLst>
                <a:tab pos="655210" algn="l"/>
                <a:tab pos="1311860" algn="l"/>
                <a:tab pos="1968510" algn="l"/>
              </a:tabLst>
              <a:defRPr>
                <a:solidFill>
                  <a:schemeClr val="tx1"/>
                </a:solidFill>
                <a:latin typeface="DejaVu Sans" charset="0"/>
                <a:ea typeface="DejaVu Sans" charset="0"/>
                <a:cs typeface="DejaVu Sans" charset="0"/>
              </a:defRPr>
            </a:lvl7pPr>
            <a:lvl8pPr marL="3110446" indent="-207363" defTabSz="413287" eaLnBrk="0" fontAlgn="base" hangingPunct="0">
              <a:spcBef>
                <a:spcPct val="0"/>
              </a:spcBef>
              <a:spcAft>
                <a:spcPct val="0"/>
              </a:spcAft>
              <a:tabLst>
                <a:tab pos="655210" algn="l"/>
                <a:tab pos="1311860" algn="l"/>
                <a:tab pos="1968510" algn="l"/>
              </a:tabLst>
              <a:defRPr>
                <a:solidFill>
                  <a:schemeClr val="tx1"/>
                </a:solidFill>
                <a:latin typeface="DejaVu Sans" charset="0"/>
                <a:ea typeface="DejaVu Sans" charset="0"/>
                <a:cs typeface="DejaVu Sans" charset="0"/>
              </a:defRPr>
            </a:lvl8pPr>
            <a:lvl9pPr marL="3525172" indent="-207363" defTabSz="413287" eaLnBrk="0" fontAlgn="base" hangingPunct="0">
              <a:spcBef>
                <a:spcPct val="0"/>
              </a:spcBef>
              <a:spcAft>
                <a:spcPct val="0"/>
              </a:spcAft>
              <a:tabLst>
                <a:tab pos="655210" algn="l"/>
                <a:tab pos="1311860" algn="l"/>
                <a:tab pos="1968510" algn="l"/>
              </a:tabLst>
              <a:defRPr>
                <a:solidFill>
                  <a:schemeClr val="tx1"/>
                </a:solidFill>
                <a:latin typeface="DejaVu Sans" charset="0"/>
                <a:ea typeface="DejaVu Sans" charset="0"/>
                <a:cs typeface="DejaVu Sans" charset="0"/>
              </a:defRPr>
            </a:lvl9pPr>
          </a:lstStyle>
          <a:p>
            <a:pPr eaLnBrk="1"/>
            <a:fld id="{E451F5CB-3008-AF4F-9B25-4B753B1793D6}" type="slidenum">
              <a:rPr lang="en-GB">
                <a:solidFill>
                  <a:srgbClr val="000000"/>
                </a:solidFill>
                <a:latin typeface="Bitstream Vera Sans" charset="0"/>
              </a:rPr>
              <a:pPr eaLnBrk="1"/>
              <a:t>26</a:t>
            </a:fld>
            <a:endParaRPr lang="en-GB">
              <a:solidFill>
                <a:srgbClr val="000000"/>
              </a:solidFill>
              <a:latin typeface="Bitstream Vera Sans" charset="0"/>
            </a:endParaRPr>
          </a:p>
        </p:txBody>
      </p:sp>
      <p:sp>
        <p:nvSpPr>
          <p:cNvPr id="6147" name="Rectangle 1"/>
          <p:cNvSpPr>
            <a:spLocks noGrp="1" noChangeArrowheads="1"/>
          </p:cNvSpPr>
          <p:nvPr>
            <p:ph type="title" idx="4294967295"/>
          </p:nvPr>
        </p:nvSpPr>
        <p:spPr>
          <a:xfrm>
            <a:off x="456625" y="76200"/>
            <a:ext cx="8540449" cy="682345"/>
          </a:xfrm>
        </p:spPr>
        <p:txBody>
          <a:bodyPr/>
          <a:lstStyle/>
          <a:p>
            <a:pPr algn="r">
              <a:lnSpc>
                <a:spcPct val="100000"/>
              </a:lnSpc>
              <a:tabLst>
                <a:tab pos="0" algn="l"/>
                <a:tab pos="912973" algn="l"/>
                <a:tab pos="1827387" algn="l"/>
                <a:tab pos="2741800" algn="l"/>
                <a:tab pos="3656214" algn="l"/>
                <a:tab pos="4570627" algn="l"/>
                <a:tab pos="5485041" algn="l"/>
                <a:tab pos="6399454" algn="l"/>
                <a:tab pos="7312428" algn="l"/>
                <a:tab pos="8226842" algn="l"/>
                <a:tab pos="9141255" algn="l"/>
                <a:tab pos="10055669" algn="l"/>
              </a:tabLst>
            </a:pPr>
            <a:r>
              <a:rPr lang="en-GB" dirty="0">
                <a:latin typeface="Bitstream Vera Sans" charset="0"/>
                <a:cs typeface="DejaVu Sans" charset="0"/>
              </a:rPr>
              <a:t>PROOF Architecture  </a:t>
            </a:r>
          </a:p>
        </p:txBody>
      </p:sp>
      <p:pic>
        <p:nvPicPr>
          <p:cNvPr id="6148"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2499" t="4398" r="2499" b="7732"/>
          <a:stretch>
            <a:fillRect/>
          </a:stretch>
        </p:blipFill>
        <p:spPr bwMode="auto">
          <a:xfrm>
            <a:off x="1045770" y="762000"/>
            <a:ext cx="4606571" cy="3456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Rectangle 7"/>
          <p:cNvSpPr/>
          <p:nvPr/>
        </p:nvSpPr>
        <p:spPr>
          <a:xfrm>
            <a:off x="6438829" y="914400"/>
            <a:ext cx="2350820" cy="637746"/>
          </a:xfrm>
          <a:prstGeom prst="rect">
            <a:avLst/>
          </a:prstGeom>
          <a:solidFill>
            <a:schemeClr val="accent1">
              <a:lumMod val="20000"/>
              <a:lumOff val="80000"/>
            </a:schemeClr>
          </a:solidFill>
        </p:spPr>
        <p:txBody>
          <a:bodyPr lIns="82936" tIns="41469" rIns="82936" bIns="41469">
            <a:spAutoFit/>
          </a:bodyPr>
          <a:lstStyle/>
          <a:p>
            <a:pPr>
              <a:defRPr/>
            </a:pPr>
            <a:r>
              <a:rPr lang="en-US" dirty="0">
                <a:latin typeface="DejaVu Sans"/>
                <a:ea typeface="+mn-ea"/>
                <a:cs typeface="DejaVu Sans"/>
              </a:rPr>
              <a:t>Adapts to wide area </a:t>
            </a:r>
            <a:r>
              <a:rPr lang="en-US" i="1" dirty="0">
                <a:latin typeface="DejaVu Sans"/>
                <a:ea typeface="+mn-ea"/>
                <a:cs typeface="DejaVu Sans"/>
              </a:rPr>
              <a:t>virtual </a:t>
            </a:r>
            <a:r>
              <a:rPr lang="en-US" dirty="0">
                <a:latin typeface="DejaVu Sans"/>
                <a:ea typeface="+mn-ea"/>
                <a:cs typeface="DejaVu Sans"/>
              </a:rPr>
              <a:t>clusters</a:t>
            </a:r>
          </a:p>
        </p:txBody>
      </p:sp>
      <p:sp>
        <p:nvSpPr>
          <p:cNvPr id="9" name="Rectangle 8"/>
          <p:cNvSpPr/>
          <p:nvPr/>
        </p:nvSpPr>
        <p:spPr>
          <a:xfrm>
            <a:off x="6438828" y="2161056"/>
            <a:ext cx="2350820" cy="1191744"/>
          </a:xfrm>
          <a:prstGeom prst="rect">
            <a:avLst/>
          </a:prstGeom>
          <a:solidFill>
            <a:schemeClr val="accent1">
              <a:lumMod val="20000"/>
              <a:lumOff val="80000"/>
            </a:schemeClr>
          </a:solidFill>
        </p:spPr>
        <p:txBody>
          <a:bodyPr lIns="82936" tIns="41469" rIns="82936" bIns="41469">
            <a:spAutoFit/>
          </a:bodyPr>
          <a:lstStyle/>
          <a:p>
            <a:pPr>
              <a:defRPr/>
            </a:pPr>
            <a:r>
              <a:rPr lang="en-US" dirty="0">
                <a:latin typeface="DejaVu Sans"/>
                <a:ea typeface="+mn-ea"/>
                <a:cs typeface="DejaVu Sans"/>
              </a:rPr>
              <a:t>Geographically</a:t>
            </a:r>
          </a:p>
          <a:p>
            <a:pPr>
              <a:defRPr/>
            </a:pPr>
            <a:r>
              <a:rPr lang="en-US" dirty="0">
                <a:latin typeface="DejaVu Sans"/>
                <a:ea typeface="+mn-ea"/>
                <a:cs typeface="DejaVu Sans"/>
              </a:rPr>
              <a:t>separated domains,</a:t>
            </a:r>
          </a:p>
          <a:p>
            <a:pPr>
              <a:defRPr/>
            </a:pPr>
            <a:r>
              <a:rPr lang="en-US" dirty="0">
                <a:latin typeface="DejaVu Sans"/>
                <a:ea typeface="+mn-ea"/>
                <a:cs typeface="DejaVu Sans"/>
              </a:rPr>
              <a:t>heterogeneous</a:t>
            </a:r>
          </a:p>
          <a:p>
            <a:pPr>
              <a:defRPr/>
            </a:pPr>
            <a:r>
              <a:rPr lang="en-US" dirty="0">
                <a:latin typeface="DejaVu Sans"/>
                <a:ea typeface="+mn-ea"/>
                <a:cs typeface="DejaVu Sans"/>
              </a:rPr>
              <a:t>machines</a:t>
            </a:r>
          </a:p>
        </p:txBody>
      </p:sp>
      <p:cxnSp>
        <p:nvCxnSpPr>
          <p:cNvPr id="6155" name="Straight Arrow Connector 10"/>
          <p:cNvCxnSpPr>
            <a:cxnSpLocks noChangeShapeType="1"/>
          </p:cNvCxnSpPr>
          <p:nvPr/>
        </p:nvCxnSpPr>
        <p:spPr bwMode="auto">
          <a:xfrm rot="10800000">
            <a:off x="5609126" y="1981201"/>
            <a:ext cx="760560" cy="483688"/>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6156" name="Straight Arrow Connector 12"/>
          <p:cNvCxnSpPr>
            <a:cxnSpLocks noChangeShapeType="1"/>
          </p:cNvCxnSpPr>
          <p:nvPr/>
        </p:nvCxnSpPr>
        <p:spPr bwMode="auto">
          <a:xfrm rot="10800000">
            <a:off x="5678268" y="2743201"/>
            <a:ext cx="691418" cy="144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6157" name="Straight Arrow Connector 14"/>
          <p:cNvCxnSpPr>
            <a:cxnSpLocks noChangeShapeType="1"/>
          </p:cNvCxnSpPr>
          <p:nvPr/>
        </p:nvCxnSpPr>
        <p:spPr bwMode="auto">
          <a:xfrm rot="10800000" flipV="1">
            <a:off x="5609126" y="3048001"/>
            <a:ext cx="760560" cy="345491"/>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7" name="Rectangle 16"/>
          <p:cNvSpPr/>
          <p:nvPr/>
        </p:nvSpPr>
        <p:spPr>
          <a:xfrm>
            <a:off x="976629" y="4419600"/>
            <a:ext cx="7052461" cy="1468742"/>
          </a:xfrm>
          <a:prstGeom prst="rect">
            <a:avLst/>
          </a:prstGeom>
          <a:solidFill>
            <a:schemeClr val="accent1">
              <a:lumMod val="20000"/>
              <a:lumOff val="80000"/>
            </a:schemeClr>
          </a:solidFill>
        </p:spPr>
        <p:txBody>
          <a:bodyPr lIns="82936" tIns="41469" rIns="82936" bIns="41469">
            <a:spAutoFit/>
          </a:bodyPr>
          <a:lstStyle/>
          <a:p>
            <a:pPr>
              <a:defRPr/>
            </a:pPr>
            <a:r>
              <a:rPr lang="en-US" dirty="0">
                <a:latin typeface="DejaVu Sans"/>
                <a:ea typeface="+mn-ea"/>
                <a:cs typeface="DejaVu Sans"/>
              </a:rPr>
              <a:t>Super master is users' single point of entry. System complexity is </a:t>
            </a:r>
            <a:r>
              <a:rPr lang="en-US" dirty="0" smtClean="0">
                <a:latin typeface="DejaVu Sans"/>
                <a:ea typeface="+mn-ea"/>
                <a:cs typeface="DejaVu Sans"/>
              </a:rPr>
              <a:t>hidden from users</a:t>
            </a:r>
            <a:endParaRPr lang="en-US" dirty="0">
              <a:latin typeface="DejaVu Sans"/>
              <a:ea typeface="+mn-ea"/>
              <a:cs typeface="DejaVu Sans"/>
            </a:endParaRPr>
          </a:p>
          <a:p>
            <a:pPr>
              <a:defRPr/>
            </a:pPr>
            <a:r>
              <a:rPr lang="en-US" dirty="0">
                <a:latin typeface="DejaVu Sans"/>
                <a:ea typeface="+mn-ea"/>
                <a:cs typeface="DejaVu Sans"/>
              </a:rPr>
              <a:t>Automatic data discovery </a:t>
            </a:r>
            <a:r>
              <a:rPr lang="en-US" dirty="0" smtClean="0">
                <a:latin typeface="DejaVu Sans"/>
                <a:ea typeface="+mn-ea"/>
                <a:cs typeface="DejaVu Sans"/>
              </a:rPr>
              <a:t>via Xroot and </a:t>
            </a:r>
            <a:r>
              <a:rPr lang="en-US" dirty="0">
                <a:latin typeface="DejaVu Sans"/>
                <a:ea typeface="+mn-ea"/>
                <a:cs typeface="DejaVu Sans"/>
              </a:rPr>
              <a:t>job matching with local data  </a:t>
            </a:r>
          </a:p>
          <a:p>
            <a:pPr>
              <a:defRPr/>
            </a:pPr>
            <a:r>
              <a:rPr lang="en-US" dirty="0">
                <a:latin typeface="DejaVu Sans"/>
                <a:ea typeface="+mn-ea"/>
                <a:cs typeface="DejaVu Sans"/>
              </a:rPr>
              <a:t>Can be optimize for data locality or high bandwidth data server access</a:t>
            </a:r>
          </a:p>
        </p:txBody>
      </p:sp>
    </p:spTree>
    <p:extLst>
      <p:ext uri="{BB962C8B-B14F-4D97-AF65-F5344CB8AC3E}">
        <p14:creationId xmlns:p14="http://schemas.microsoft.com/office/powerpoint/2010/main" xmlns="" val="536924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a:t>
            </a:r>
            <a:r>
              <a:rPr lang="en-US" dirty="0" err="1" smtClean="0"/>
              <a:t>Xrootd</a:t>
            </a:r>
            <a:r>
              <a:rPr lang="en-US" dirty="0" smtClean="0"/>
              <a:t> Cluster</a:t>
            </a:r>
            <a:endParaRPr lang="en-US" dirty="0"/>
          </a:p>
        </p:txBody>
      </p:sp>
      <p:sp>
        <p:nvSpPr>
          <p:cNvPr id="4" name="Slide Number Placeholder 3"/>
          <p:cNvSpPr>
            <a:spLocks noGrp="1"/>
          </p:cNvSpPr>
          <p:nvPr>
            <p:ph type="sldNum" sz="quarter" idx="10"/>
          </p:nvPr>
        </p:nvSpPr>
        <p:spPr/>
        <p:txBody>
          <a:bodyPr/>
          <a:lstStyle/>
          <a:p>
            <a:fld id="{EE624ECC-9C76-462F-80B5-F15B6762A6BE}" type="slidenum">
              <a:rPr lang="en-US" smtClean="0"/>
              <a:pPr/>
              <a:t>27</a:t>
            </a:fld>
            <a:endParaRPr lang="en-US"/>
          </a:p>
        </p:txBody>
      </p:sp>
      <p:grpSp>
        <p:nvGrpSpPr>
          <p:cNvPr id="31" name="Group 30"/>
          <p:cNvGrpSpPr>
            <a:grpSpLocks noChangeAspect="1"/>
          </p:cNvGrpSpPr>
          <p:nvPr/>
        </p:nvGrpSpPr>
        <p:grpSpPr>
          <a:xfrm>
            <a:off x="762000" y="3429000"/>
            <a:ext cx="1685544" cy="1745742"/>
            <a:chOff x="838200" y="2514600"/>
            <a:chExt cx="2133600" cy="2209800"/>
          </a:xfrm>
        </p:grpSpPr>
        <p:sp>
          <p:nvSpPr>
            <p:cNvPr id="32" name="Magnetic Disk 31"/>
            <p:cNvSpPr/>
            <p:nvPr/>
          </p:nvSpPr>
          <p:spPr bwMode="auto">
            <a:xfrm>
              <a:off x="1447800" y="4038600"/>
              <a:ext cx="457200" cy="457200"/>
            </a:xfrm>
            <a:prstGeom prst="flowChartMagneticDisk">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33" name="Magnetic Disk 32"/>
            <p:cNvSpPr/>
            <p:nvPr/>
          </p:nvSpPr>
          <p:spPr bwMode="auto">
            <a:xfrm>
              <a:off x="1981200" y="4038600"/>
              <a:ext cx="457200" cy="457200"/>
            </a:xfrm>
            <a:prstGeom prst="flowChartMagneticDisk">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34" name="Rectangle 33"/>
            <p:cNvSpPr/>
            <p:nvPr/>
          </p:nvSpPr>
          <p:spPr bwMode="auto">
            <a:xfrm>
              <a:off x="1295400" y="3422664"/>
              <a:ext cx="1219200" cy="381000"/>
            </a:xfrm>
            <a:prstGeom prst="rect">
              <a:avLst/>
            </a:prstGeom>
            <a:solidFill>
              <a:schemeClr val="accent1">
                <a:lumMod val="40000"/>
                <a:lumOff val="6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666666"/>
                  </a:solidFill>
                  <a:effectLst/>
                  <a:latin typeface="Open Sans" pitchFamily="34" charset="0"/>
                  <a:ea typeface="ヒラギノ角ゴ ProN W3" charset="0"/>
                  <a:cs typeface="ヒラギノ角ゴ ProN W3" charset="0"/>
                  <a:sym typeface="Open Sans" pitchFamily="34" charset="0"/>
                </a:rPr>
                <a:t>Xroot</a:t>
              </a:r>
            </a:p>
          </p:txBody>
        </p:sp>
        <p:sp>
          <p:nvSpPr>
            <p:cNvPr id="35" name="Rectangle 34"/>
            <p:cNvSpPr/>
            <p:nvPr/>
          </p:nvSpPr>
          <p:spPr bwMode="auto">
            <a:xfrm>
              <a:off x="1295400" y="2743200"/>
              <a:ext cx="1219200" cy="381000"/>
            </a:xfrm>
            <a:prstGeom prst="rect">
              <a:avLst/>
            </a:prstGeom>
            <a:solidFill>
              <a:schemeClr val="accent2">
                <a:lumMod val="20000"/>
                <a:lumOff val="8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666666"/>
                  </a:solidFill>
                  <a:latin typeface="Open Sans" pitchFamily="34" charset="0"/>
                  <a:ea typeface="ヒラギノ角ゴ ProN W3" charset="0"/>
                  <a:cs typeface="ヒラギノ角ゴ ProN W3" charset="0"/>
                  <a:sym typeface="Open Sans" pitchFamily="34" charset="0"/>
                </a:rPr>
                <a:t>Proof</a:t>
              </a:r>
              <a:endParaRPr kumimoji="0" lang="en-US" sz="2400" b="0" i="0" u="none" strike="noStrike" cap="none" normalizeH="0" baseline="0" dirty="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36" name="Rectangle 35"/>
            <p:cNvSpPr/>
            <p:nvPr/>
          </p:nvSpPr>
          <p:spPr bwMode="auto">
            <a:xfrm>
              <a:off x="838200" y="2514600"/>
              <a:ext cx="2133600" cy="2209800"/>
            </a:xfrm>
            <a:prstGeom prst="rect">
              <a:avLst/>
            </a:prstGeom>
            <a:no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cxnSp>
          <p:nvCxnSpPr>
            <p:cNvPr id="37" name="Straight Connector 36"/>
            <p:cNvCxnSpPr>
              <a:stCxn id="34" idx="2"/>
              <a:endCxn id="32" idx="1"/>
            </p:cNvCxnSpPr>
            <p:nvPr/>
          </p:nvCxnSpPr>
          <p:spPr bwMode="auto">
            <a:xfrm flipH="1">
              <a:off x="1676400" y="3803664"/>
              <a:ext cx="228600" cy="234936"/>
            </a:xfrm>
            <a:prstGeom prst="line">
              <a:avLst/>
            </a:prstGeom>
            <a:solidFill>
              <a:srgbClr val="EBEBEB"/>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 name="Straight Connector 37"/>
            <p:cNvCxnSpPr>
              <a:stCxn id="34" idx="2"/>
              <a:endCxn id="33" idx="1"/>
            </p:cNvCxnSpPr>
            <p:nvPr/>
          </p:nvCxnSpPr>
          <p:spPr bwMode="auto">
            <a:xfrm>
              <a:off x="1905000" y="3803664"/>
              <a:ext cx="304800" cy="234936"/>
            </a:xfrm>
            <a:prstGeom prst="line">
              <a:avLst/>
            </a:prstGeom>
            <a:solidFill>
              <a:srgbClr val="EBEBEB"/>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9" name="Rectangle 38"/>
            <p:cNvSpPr/>
            <p:nvPr/>
          </p:nvSpPr>
          <p:spPr bwMode="auto">
            <a:xfrm>
              <a:off x="1066800" y="2561863"/>
              <a:ext cx="1676400" cy="2122025"/>
            </a:xfrm>
            <a:prstGeom prst="rect">
              <a:avLst/>
            </a:prstGeom>
            <a:noFill/>
            <a:ln>
              <a:solidFill>
                <a:srgbClr val="404040"/>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40" name="Group 39"/>
          <p:cNvGrpSpPr>
            <a:grpSpLocks noChangeAspect="1"/>
          </p:cNvGrpSpPr>
          <p:nvPr/>
        </p:nvGrpSpPr>
        <p:grpSpPr>
          <a:xfrm>
            <a:off x="3474720" y="1356360"/>
            <a:ext cx="1706880" cy="1767840"/>
            <a:chOff x="838200" y="2514600"/>
            <a:chExt cx="2133600" cy="2209800"/>
          </a:xfrm>
        </p:grpSpPr>
        <p:sp>
          <p:nvSpPr>
            <p:cNvPr id="41" name="Magnetic Disk 40"/>
            <p:cNvSpPr/>
            <p:nvPr/>
          </p:nvSpPr>
          <p:spPr bwMode="auto">
            <a:xfrm>
              <a:off x="1447800" y="4038600"/>
              <a:ext cx="457200" cy="457200"/>
            </a:xfrm>
            <a:prstGeom prst="flowChartMagneticDisk">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42" name="Magnetic Disk 41"/>
            <p:cNvSpPr/>
            <p:nvPr/>
          </p:nvSpPr>
          <p:spPr bwMode="auto">
            <a:xfrm>
              <a:off x="1981200" y="4038600"/>
              <a:ext cx="457200" cy="457200"/>
            </a:xfrm>
            <a:prstGeom prst="flowChartMagneticDisk">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43" name="Rectangle 42"/>
            <p:cNvSpPr/>
            <p:nvPr/>
          </p:nvSpPr>
          <p:spPr bwMode="auto">
            <a:xfrm>
              <a:off x="1295400" y="3422664"/>
              <a:ext cx="1219200" cy="381000"/>
            </a:xfrm>
            <a:prstGeom prst="rect">
              <a:avLst/>
            </a:prstGeom>
            <a:solidFill>
              <a:schemeClr val="accent1">
                <a:lumMod val="40000"/>
                <a:lumOff val="6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666666"/>
                  </a:solidFill>
                  <a:effectLst/>
                  <a:latin typeface="Open Sans" pitchFamily="34" charset="0"/>
                  <a:ea typeface="ヒラギノ角ゴ ProN W3" charset="0"/>
                  <a:cs typeface="ヒラギノ角ゴ ProN W3" charset="0"/>
                  <a:sym typeface="Open Sans" pitchFamily="34" charset="0"/>
                </a:rPr>
                <a:t>Xroot</a:t>
              </a:r>
            </a:p>
          </p:txBody>
        </p:sp>
        <p:sp>
          <p:nvSpPr>
            <p:cNvPr id="44" name="Rectangle 43"/>
            <p:cNvSpPr/>
            <p:nvPr/>
          </p:nvSpPr>
          <p:spPr bwMode="auto">
            <a:xfrm>
              <a:off x="1295400" y="2743200"/>
              <a:ext cx="1219200" cy="381000"/>
            </a:xfrm>
            <a:prstGeom prst="rect">
              <a:avLst/>
            </a:prstGeom>
            <a:solidFill>
              <a:schemeClr val="accent2">
                <a:lumMod val="20000"/>
                <a:lumOff val="8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666666"/>
                  </a:solidFill>
                  <a:latin typeface="Open Sans" pitchFamily="34" charset="0"/>
                  <a:ea typeface="ヒラギノ角ゴ ProN W3" charset="0"/>
                  <a:cs typeface="ヒラギノ角ゴ ProN W3" charset="0"/>
                  <a:sym typeface="Open Sans" pitchFamily="34" charset="0"/>
                </a:rPr>
                <a:t>Proof</a:t>
              </a:r>
              <a:endParaRPr kumimoji="0" lang="en-US" sz="2400" b="0" i="0" u="none" strike="noStrike" cap="none" normalizeH="0" baseline="0" dirty="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45" name="Rectangle 44"/>
            <p:cNvSpPr/>
            <p:nvPr/>
          </p:nvSpPr>
          <p:spPr bwMode="auto">
            <a:xfrm>
              <a:off x="838200" y="2514600"/>
              <a:ext cx="2133600" cy="2209800"/>
            </a:xfrm>
            <a:prstGeom prst="rect">
              <a:avLst/>
            </a:prstGeom>
            <a:no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cxnSp>
          <p:nvCxnSpPr>
            <p:cNvPr id="46" name="Straight Connector 45"/>
            <p:cNvCxnSpPr>
              <a:stCxn id="43" idx="2"/>
              <a:endCxn id="41" idx="1"/>
            </p:cNvCxnSpPr>
            <p:nvPr/>
          </p:nvCxnSpPr>
          <p:spPr bwMode="auto">
            <a:xfrm flipH="1">
              <a:off x="1676400" y="3803664"/>
              <a:ext cx="228600" cy="234936"/>
            </a:xfrm>
            <a:prstGeom prst="line">
              <a:avLst/>
            </a:prstGeom>
            <a:solidFill>
              <a:srgbClr val="EBEBEB"/>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7" name="Straight Connector 46"/>
            <p:cNvCxnSpPr>
              <a:stCxn id="43" idx="2"/>
              <a:endCxn id="42" idx="1"/>
            </p:cNvCxnSpPr>
            <p:nvPr/>
          </p:nvCxnSpPr>
          <p:spPr bwMode="auto">
            <a:xfrm>
              <a:off x="1905000" y="3803664"/>
              <a:ext cx="304800" cy="234936"/>
            </a:xfrm>
            <a:prstGeom prst="line">
              <a:avLst/>
            </a:prstGeom>
            <a:solidFill>
              <a:srgbClr val="EBEBEB"/>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8" name="Rectangle 47"/>
            <p:cNvSpPr/>
            <p:nvPr/>
          </p:nvSpPr>
          <p:spPr bwMode="auto">
            <a:xfrm>
              <a:off x="1066800" y="2628900"/>
              <a:ext cx="1676400" cy="2095500"/>
            </a:xfrm>
            <a:prstGeom prst="rect">
              <a:avLst/>
            </a:prstGeom>
            <a:noFill/>
            <a:ln>
              <a:solidFill>
                <a:srgbClr val="404040"/>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67" name="Group 66"/>
          <p:cNvGrpSpPr>
            <a:grpSpLocks noChangeAspect="1"/>
          </p:cNvGrpSpPr>
          <p:nvPr/>
        </p:nvGrpSpPr>
        <p:grpSpPr>
          <a:xfrm>
            <a:off x="2124456" y="3429000"/>
            <a:ext cx="1685544" cy="1745742"/>
            <a:chOff x="838200" y="2514600"/>
            <a:chExt cx="2133600" cy="2209800"/>
          </a:xfrm>
        </p:grpSpPr>
        <p:sp>
          <p:nvSpPr>
            <p:cNvPr id="68" name="Magnetic Disk 67"/>
            <p:cNvSpPr/>
            <p:nvPr/>
          </p:nvSpPr>
          <p:spPr bwMode="auto">
            <a:xfrm>
              <a:off x="1447800" y="4038600"/>
              <a:ext cx="457200" cy="457200"/>
            </a:xfrm>
            <a:prstGeom prst="flowChartMagneticDisk">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69" name="Magnetic Disk 68"/>
            <p:cNvSpPr/>
            <p:nvPr/>
          </p:nvSpPr>
          <p:spPr bwMode="auto">
            <a:xfrm>
              <a:off x="1981200" y="4038600"/>
              <a:ext cx="457200" cy="457200"/>
            </a:xfrm>
            <a:prstGeom prst="flowChartMagneticDisk">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70" name="Rectangle 69"/>
            <p:cNvSpPr/>
            <p:nvPr/>
          </p:nvSpPr>
          <p:spPr bwMode="auto">
            <a:xfrm>
              <a:off x="1295400" y="3422664"/>
              <a:ext cx="1219200" cy="381000"/>
            </a:xfrm>
            <a:prstGeom prst="rect">
              <a:avLst/>
            </a:prstGeom>
            <a:solidFill>
              <a:schemeClr val="accent1">
                <a:lumMod val="40000"/>
                <a:lumOff val="6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666666"/>
                  </a:solidFill>
                  <a:effectLst/>
                  <a:latin typeface="Open Sans" pitchFamily="34" charset="0"/>
                  <a:ea typeface="ヒラギノ角ゴ ProN W3" charset="0"/>
                  <a:cs typeface="ヒラギノ角ゴ ProN W3" charset="0"/>
                  <a:sym typeface="Open Sans" pitchFamily="34" charset="0"/>
                </a:rPr>
                <a:t>Xroot</a:t>
              </a:r>
            </a:p>
          </p:txBody>
        </p:sp>
        <p:sp>
          <p:nvSpPr>
            <p:cNvPr id="71" name="Rectangle 70"/>
            <p:cNvSpPr/>
            <p:nvPr/>
          </p:nvSpPr>
          <p:spPr bwMode="auto">
            <a:xfrm>
              <a:off x="1295400" y="2743200"/>
              <a:ext cx="1219200" cy="381000"/>
            </a:xfrm>
            <a:prstGeom prst="rect">
              <a:avLst/>
            </a:prstGeom>
            <a:solidFill>
              <a:schemeClr val="accent2">
                <a:lumMod val="20000"/>
                <a:lumOff val="8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666666"/>
                  </a:solidFill>
                  <a:latin typeface="Open Sans" pitchFamily="34" charset="0"/>
                  <a:ea typeface="ヒラギノ角ゴ ProN W3" charset="0"/>
                  <a:cs typeface="ヒラギノ角ゴ ProN W3" charset="0"/>
                  <a:sym typeface="Open Sans" pitchFamily="34" charset="0"/>
                </a:rPr>
                <a:t>Proof</a:t>
              </a:r>
              <a:endParaRPr kumimoji="0" lang="en-US" sz="2400" b="0" i="0" u="none" strike="noStrike" cap="none" normalizeH="0" baseline="0" dirty="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72" name="Rectangle 71"/>
            <p:cNvSpPr/>
            <p:nvPr/>
          </p:nvSpPr>
          <p:spPr bwMode="auto">
            <a:xfrm>
              <a:off x="838200" y="2514600"/>
              <a:ext cx="2133600" cy="2209800"/>
            </a:xfrm>
            <a:prstGeom prst="rect">
              <a:avLst/>
            </a:prstGeom>
            <a:no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cxnSp>
          <p:nvCxnSpPr>
            <p:cNvPr id="73" name="Straight Connector 72"/>
            <p:cNvCxnSpPr>
              <a:stCxn id="70" idx="2"/>
              <a:endCxn id="68" idx="1"/>
            </p:cNvCxnSpPr>
            <p:nvPr/>
          </p:nvCxnSpPr>
          <p:spPr bwMode="auto">
            <a:xfrm flipH="1">
              <a:off x="1676400" y="3803664"/>
              <a:ext cx="228600" cy="234936"/>
            </a:xfrm>
            <a:prstGeom prst="line">
              <a:avLst/>
            </a:prstGeom>
            <a:solidFill>
              <a:srgbClr val="EBEBEB"/>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4" name="Straight Connector 73"/>
            <p:cNvCxnSpPr>
              <a:stCxn id="70" idx="2"/>
              <a:endCxn id="69" idx="1"/>
            </p:cNvCxnSpPr>
            <p:nvPr/>
          </p:nvCxnSpPr>
          <p:spPr bwMode="auto">
            <a:xfrm>
              <a:off x="1905000" y="3803664"/>
              <a:ext cx="304800" cy="234936"/>
            </a:xfrm>
            <a:prstGeom prst="line">
              <a:avLst/>
            </a:prstGeom>
            <a:solidFill>
              <a:srgbClr val="EBEBEB"/>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5" name="Rectangle 74"/>
            <p:cNvSpPr/>
            <p:nvPr/>
          </p:nvSpPr>
          <p:spPr bwMode="auto">
            <a:xfrm>
              <a:off x="1066800" y="2561863"/>
              <a:ext cx="1676400" cy="2122025"/>
            </a:xfrm>
            <a:prstGeom prst="rect">
              <a:avLst/>
            </a:prstGeom>
            <a:noFill/>
            <a:ln>
              <a:solidFill>
                <a:srgbClr val="404040"/>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76" name="Group 75"/>
          <p:cNvGrpSpPr>
            <a:grpSpLocks noChangeAspect="1"/>
          </p:cNvGrpSpPr>
          <p:nvPr/>
        </p:nvGrpSpPr>
        <p:grpSpPr>
          <a:xfrm>
            <a:off x="3505200" y="3435858"/>
            <a:ext cx="1685544" cy="1745742"/>
            <a:chOff x="838200" y="2514600"/>
            <a:chExt cx="2133600" cy="2209800"/>
          </a:xfrm>
        </p:grpSpPr>
        <p:sp>
          <p:nvSpPr>
            <p:cNvPr id="77" name="Magnetic Disk 76"/>
            <p:cNvSpPr/>
            <p:nvPr/>
          </p:nvSpPr>
          <p:spPr bwMode="auto">
            <a:xfrm>
              <a:off x="1447800" y="4038600"/>
              <a:ext cx="457200" cy="457200"/>
            </a:xfrm>
            <a:prstGeom prst="flowChartMagneticDisk">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78" name="Magnetic Disk 77"/>
            <p:cNvSpPr/>
            <p:nvPr/>
          </p:nvSpPr>
          <p:spPr bwMode="auto">
            <a:xfrm>
              <a:off x="1981200" y="4038600"/>
              <a:ext cx="457200" cy="457200"/>
            </a:xfrm>
            <a:prstGeom prst="flowChartMagneticDisk">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79" name="Rectangle 78"/>
            <p:cNvSpPr/>
            <p:nvPr/>
          </p:nvSpPr>
          <p:spPr bwMode="auto">
            <a:xfrm>
              <a:off x="1295400" y="3422664"/>
              <a:ext cx="1219200" cy="381000"/>
            </a:xfrm>
            <a:prstGeom prst="rect">
              <a:avLst/>
            </a:prstGeom>
            <a:solidFill>
              <a:schemeClr val="accent1">
                <a:lumMod val="40000"/>
                <a:lumOff val="6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666666"/>
                  </a:solidFill>
                  <a:effectLst/>
                  <a:latin typeface="Open Sans" pitchFamily="34" charset="0"/>
                  <a:ea typeface="ヒラギノ角ゴ ProN W3" charset="0"/>
                  <a:cs typeface="ヒラギノ角ゴ ProN W3" charset="0"/>
                  <a:sym typeface="Open Sans" pitchFamily="34" charset="0"/>
                </a:rPr>
                <a:t>Xroot</a:t>
              </a:r>
            </a:p>
          </p:txBody>
        </p:sp>
        <p:sp>
          <p:nvSpPr>
            <p:cNvPr id="80" name="Rectangle 79"/>
            <p:cNvSpPr/>
            <p:nvPr/>
          </p:nvSpPr>
          <p:spPr bwMode="auto">
            <a:xfrm>
              <a:off x="1295400" y="2743200"/>
              <a:ext cx="1219200" cy="381000"/>
            </a:xfrm>
            <a:prstGeom prst="rect">
              <a:avLst/>
            </a:prstGeom>
            <a:solidFill>
              <a:schemeClr val="accent2">
                <a:lumMod val="20000"/>
                <a:lumOff val="8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666666"/>
                  </a:solidFill>
                  <a:latin typeface="Open Sans" pitchFamily="34" charset="0"/>
                  <a:ea typeface="ヒラギノ角ゴ ProN W3" charset="0"/>
                  <a:cs typeface="ヒラギノ角ゴ ProN W3" charset="0"/>
                  <a:sym typeface="Open Sans" pitchFamily="34" charset="0"/>
                </a:rPr>
                <a:t>Proof</a:t>
              </a:r>
              <a:endParaRPr kumimoji="0" lang="en-US" sz="2400" b="0" i="0" u="none" strike="noStrike" cap="none" normalizeH="0" baseline="0" dirty="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81" name="Rectangle 80"/>
            <p:cNvSpPr/>
            <p:nvPr/>
          </p:nvSpPr>
          <p:spPr bwMode="auto">
            <a:xfrm>
              <a:off x="838200" y="2514600"/>
              <a:ext cx="2133600" cy="2209800"/>
            </a:xfrm>
            <a:prstGeom prst="rect">
              <a:avLst/>
            </a:prstGeom>
            <a:no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cxnSp>
          <p:nvCxnSpPr>
            <p:cNvPr id="82" name="Straight Connector 81"/>
            <p:cNvCxnSpPr>
              <a:stCxn id="79" idx="2"/>
              <a:endCxn id="77" idx="1"/>
            </p:cNvCxnSpPr>
            <p:nvPr/>
          </p:nvCxnSpPr>
          <p:spPr bwMode="auto">
            <a:xfrm flipH="1">
              <a:off x="1676400" y="3803664"/>
              <a:ext cx="228600" cy="234936"/>
            </a:xfrm>
            <a:prstGeom prst="line">
              <a:avLst/>
            </a:prstGeom>
            <a:solidFill>
              <a:srgbClr val="EBEBEB"/>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3" name="Straight Connector 82"/>
            <p:cNvCxnSpPr>
              <a:stCxn id="79" idx="2"/>
              <a:endCxn id="78" idx="1"/>
            </p:cNvCxnSpPr>
            <p:nvPr/>
          </p:nvCxnSpPr>
          <p:spPr bwMode="auto">
            <a:xfrm>
              <a:off x="1905000" y="3803664"/>
              <a:ext cx="304800" cy="234936"/>
            </a:xfrm>
            <a:prstGeom prst="line">
              <a:avLst/>
            </a:prstGeom>
            <a:solidFill>
              <a:srgbClr val="EBEBEB"/>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4" name="Rectangle 83"/>
            <p:cNvSpPr/>
            <p:nvPr/>
          </p:nvSpPr>
          <p:spPr bwMode="auto">
            <a:xfrm>
              <a:off x="1066800" y="2561863"/>
              <a:ext cx="1676400" cy="2122025"/>
            </a:xfrm>
            <a:prstGeom prst="rect">
              <a:avLst/>
            </a:prstGeom>
            <a:noFill/>
            <a:ln>
              <a:solidFill>
                <a:srgbClr val="404040"/>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85" name="Group 84"/>
          <p:cNvGrpSpPr>
            <a:grpSpLocks noChangeAspect="1"/>
          </p:cNvGrpSpPr>
          <p:nvPr/>
        </p:nvGrpSpPr>
        <p:grpSpPr>
          <a:xfrm>
            <a:off x="6848856" y="3429000"/>
            <a:ext cx="1685544" cy="1745742"/>
            <a:chOff x="838200" y="2514600"/>
            <a:chExt cx="2133600" cy="2209800"/>
          </a:xfrm>
        </p:grpSpPr>
        <p:sp>
          <p:nvSpPr>
            <p:cNvPr id="86" name="Magnetic Disk 85"/>
            <p:cNvSpPr/>
            <p:nvPr/>
          </p:nvSpPr>
          <p:spPr bwMode="auto">
            <a:xfrm>
              <a:off x="1447800" y="4038600"/>
              <a:ext cx="457200" cy="457200"/>
            </a:xfrm>
            <a:prstGeom prst="flowChartMagneticDisk">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87" name="Magnetic Disk 86"/>
            <p:cNvSpPr/>
            <p:nvPr/>
          </p:nvSpPr>
          <p:spPr bwMode="auto">
            <a:xfrm>
              <a:off x="1981200" y="4038600"/>
              <a:ext cx="457200" cy="457200"/>
            </a:xfrm>
            <a:prstGeom prst="flowChartMagneticDisk">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88" name="Rectangle 87"/>
            <p:cNvSpPr/>
            <p:nvPr/>
          </p:nvSpPr>
          <p:spPr bwMode="auto">
            <a:xfrm>
              <a:off x="1295400" y="3422664"/>
              <a:ext cx="1219200" cy="381000"/>
            </a:xfrm>
            <a:prstGeom prst="rect">
              <a:avLst/>
            </a:prstGeom>
            <a:solidFill>
              <a:schemeClr val="accent1">
                <a:lumMod val="40000"/>
                <a:lumOff val="6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666666"/>
                  </a:solidFill>
                  <a:effectLst/>
                  <a:latin typeface="Open Sans" pitchFamily="34" charset="0"/>
                  <a:ea typeface="ヒラギノ角ゴ ProN W3" charset="0"/>
                  <a:cs typeface="ヒラギノ角ゴ ProN W3" charset="0"/>
                  <a:sym typeface="Open Sans" pitchFamily="34" charset="0"/>
                </a:rPr>
                <a:t>Xroot</a:t>
              </a:r>
            </a:p>
          </p:txBody>
        </p:sp>
        <p:sp>
          <p:nvSpPr>
            <p:cNvPr id="89" name="Rectangle 88"/>
            <p:cNvSpPr/>
            <p:nvPr/>
          </p:nvSpPr>
          <p:spPr bwMode="auto">
            <a:xfrm>
              <a:off x="1295400" y="2743200"/>
              <a:ext cx="1219200" cy="381000"/>
            </a:xfrm>
            <a:prstGeom prst="rect">
              <a:avLst/>
            </a:prstGeom>
            <a:solidFill>
              <a:schemeClr val="accent2">
                <a:lumMod val="20000"/>
                <a:lumOff val="8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666666"/>
                  </a:solidFill>
                  <a:latin typeface="Open Sans" pitchFamily="34" charset="0"/>
                  <a:ea typeface="ヒラギノ角ゴ ProN W3" charset="0"/>
                  <a:cs typeface="ヒラギノ角ゴ ProN W3" charset="0"/>
                  <a:sym typeface="Open Sans" pitchFamily="34" charset="0"/>
                </a:rPr>
                <a:t>Proof</a:t>
              </a:r>
              <a:endParaRPr kumimoji="0" lang="en-US" sz="2400" b="0" i="0" u="none" strike="noStrike" cap="none" normalizeH="0" baseline="0" dirty="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90" name="Rectangle 89"/>
            <p:cNvSpPr/>
            <p:nvPr/>
          </p:nvSpPr>
          <p:spPr bwMode="auto">
            <a:xfrm>
              <a:off x="838200" y="2514600"/>
              <a:ext cx="2133600" cy="2209800"/>
            </a:xfrm>
            <a:prstGeom prst="rect">
              <a:avLst/>
            </a:prstGeom>
            <a:no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cxnSp>
          <p:nvCxnSpPr>
            <p:cNvPr id="91" name="Straight Connector 90"/>
            <p:cNvCxnSpPr>
              <a:stCxn id="88" idx="2"/>
              <a:endCxn id="86" idx="1"/>
            </p:cNvCxnSpPr>
            <p:nvPr/>
          </p:nvCxnSpPr>
          <p:spPr bwMode="auto">
            <a:xfrm flipH="1">
              <a:off x="1676400" y="3803664"/>
              <a:ext cx="228600" cy="234936"/>
            </a:xfrm>
            <a:prstGeom prst="line">
              <a:avLst/>
            </a:prstGeom>
            <a:solidFill>
              <a:srgbClr val="EBEBEB"/>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2" name="Straight Connector 91"/>
            <p:cNvCxnSpPr>
              <a:stCxn id="88" idx="2"/>
              <a:endCxn id="87" idx="1"/>
            </p:cNvCxnSpPr>
            <p:nvPr/>
          </p:nvCxnSpPr>
          <p:spPr bwMode="auto">
            <a:xfrm>
              <a:off x="1905000" y="3803664"/>
              <a:ext cx="304800" cy="234936"/>
            </a:xfrm>
            <a:prstGeom prst="line">
              <a:avLst/>
            </a:prstGeom>
            <a:solidFill>
              <a:srgbClr val="EBEBEB"/>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3" name="Rectangle 92"/>
            <p:cNvSpPr/>
            <p:nvPr/>
          </p:nvSpPr>
          <p:spPr bwMode="auto">
            <a:xfrm>
              <a:off x="1066800" y="2561863"/>
              <a:ext cx="1676400" cy="2122025"/>
            </a:xfrm>
            <a:prstGeom prst="rect">
              <a:avLst/>
            </a:prstGeom>
            <a:noFill/>
            <a:ln>
              <a:solidFill>
                <a:srgbClr val="404040"/>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cxnSp>
        <p:nvCxnSpPr>
          <p:cNvPr id="95" name="Straight Connector 94"/>
          <p:cNvCxnSpPr/>
          <p:nvPr/>
        </p:nvCxnSpPr>
        <p:spPr bwMode="auto">
          <a:xfrm>
            <a:off x="5334000" y="4419600"/>
            <a:ext cx="1447800" cy="0"/>
          </a:xfrm>
          <a:prstGeom prst="line">
            <a:avLst/>
          </a:prstGeom>
          <a:solidFill>
            <a:srgbClr val="EBEBEB"/>
          </a:solidFill>
          <a:ln w="25400"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7" name="TextBox 96"/>
          <p:cNvSpPr txBox="1"/>
          <p:nvPr/>
        </p:nvSpPr>
        <p:spPr>
          <a:xfrm>
            <a:off x="5029200" y="5181600"/>
            <a:ext cx="2147981" cy="369332"/>
          </a:xfrm>
          <a:prstGeom prst="rect">
            <a:avLst/>
          </a:prstGeom>
          <a:noFill/>
        </p:spPr>
        <p:txBody>
          <a:bodyPr wrap="none" rtlCol="0">
            <a:spAutoFit/>
          </a:bodyPr>
          <a:lstStyle/>
          <a:p>
            <a:r>
              <a:rPr lang="en-US" dirty="0" smtClean="0"/>
              <a:t>Single name space</a:t>
            </a:r>
            <a:endParaRPr lang="en-US" dirty="0"/>
          </a:p>
        </p:txBody>
      </p:sp>
      <p:sp>
        <p:nvSpPr>
          <p:cNvPr id="98" name="TextBox 97"/>
          <p:cNvSpPr txBox="1"/>
          <p:nvPr/>
        </p:nvSpPr>
        <p:spPr>
          <a:xfrm>
            <a:off x="930686" y="3197423"/>
            <a:ext cx="1388734" cy="307777"/>
          </a:xfrm>
          <a:prstGeom prst="rect">
            <a:avLst/>
          </a:prstGeom>
          <a:noFill/>
        </p:spPr>
        <p:txBody>
          <a:bodyPr wrap="none" rtlCol="0">
            <a:spAutoFit/>
          </a:bodyPr>
          <a:lstStyle/>
          <a:p>
            <a:r>
              <a:rPr lang="en-US" sz="1400" dirty="0" smtClean="0"/>
              <a:t>Worker Node 1</a:t>
            </a:r>
            <a:endParaRPr lang="en-US" dirty="0"/>
          </a:p>
        </p:txBody>
      </p:sp>
      <p:sp>
        <p:nvSpPr>
          <p:cNvPr id="101" name="TextBox 100"/>
          <p:cNvSpPr txBox="1"/>
          <p:nvPr/>
        </p:nvSpPr>
        <p:spPr>
          <a:xfrm>
            <a:off x="2643093" y="3197423"/>
            <a:ext cx="633507" cy="307777"/>
          </a:xfrm>
          <a:prstGeom prst="rect">
            <a:avLst/>
          </a:prstGeom>
          <a:noFill/>
        </p:spPr>
        <p:txBody>
          <a:bodyPr wrap="none" rtlCol="0">
            <a:spAutoFit/>
          </a:bodyPr>
          <a:lstStyle/>
          <a:p>
            <a:r>
              <a:rPr lang="en-US" sz="1400" dirty="0" smtClean="0"/>
              <a:t>WN </a:t>
            </a:r>
            <a:r>
              <a:rPr lang="en-US" sz="1400" dirty="0"/>
              <a:t>2</a:t>
            </a:r>
            <a:endParaRPr lang="en-US" dirty="0"/>
          </a:p>
        </p:txBody>
      </p:sp>
      <p:sp>
        <p:nvSpPr>
          <p:cNvPr id="102" name="TextBox 101"/>
          <p:cNvSpPr txBox="1"/>
          <p:nvPr/>
        </p:nvSpPr>
        <p:spPr>
          <a:xfrm>
            <a:off x="4014693" y="3200400"/>
            <a:ext cx="633507" cy="307777"/>
          </a:xfrm>
          <a:prstGeom prst="rect">
            <a:avLst/>
          </a:prstGeom>
          <a:noFill/>
        </p:spPr>
        <p:txBody>
          <a:bodyPr wrap="none" rtlCol="0">
            <a:spAutoFit/>
          </a:bodyPr>
          <a:lstStyle/>
          <a:p>
            <a:r>
              <a:rPr lang="en-US" sz="1400" dirty="0" smtClean="0"/>
              <a:t>WN 3</a:t>
            </a:r>
            <a:endParaRPr lang="en-US" dirty="0"/>
          </a:p>
        </p:txBody>
      </p:sp>
      <p:sp>
        <p:nvSpPr>
          <p:cNvPr id="103" name="TextBox 102"/>
          <p:cNvSpPr txBox="1"/>
          <p:nvPr/>
        </p:nvSpPr>
        <p:spPr>
          <a:xfrm>
            <a:off x="7443693" y="3197423"/>
            <a:ext cx="663313" cy="307777"/>
          </a:xfrm>
          <a:prstGeom prst="rect">
            <a:avLst/>
          </a:prstGeom>
          <a:noFill/>
        </p:spPr>
        <p:txBody>
          <a:bodyPr wrap="none" rtlCol="0">
            <a:spAutoFit/>
          </a:bodyPr>
          <a:lstStyle/>
          <a:p>
            <a:r>
              <a:rPr lang="en-US" sz="1400" dirty="0" smtClean="0"/>
              <a:t>WN N</a:t>
            </a:r>
            <a:endParaRPr lang="en-US" dirty="0"/>
          </a:p>
        </p:txBody>
      </p:sp>
      <p:sp>
        <p:nvSpPr>
          <p:cNvPr id="104" name="TextBox 103"/>
          <p:cNvSpPr txBox="1"/>
          <p:nvPr/>
        </p:nvSpPr>
        <p:spPr>
          <a:xfrm>
            <a:off x="3523109" y="1143000"/>
            <a:ext cx="1506091" cy="369332"/>
          </a:xfrm>
          <a:prstGeom prst="rect">
            <a:avLst/>
          </a:prstGeom>
          <a:noFill/>
        </p:spPr>
        <p:txBody>
          <a:bodyPr wrap="none" rtlCol="0">
            <a:spAutoFit/>
          </a:bodyPr>
          <a:lstStyle/>
          <a:p>
            <a:r>
              <a:rPr lang="en-US" dirty="0" smtClean="0"/>
              <a:t>Master Node</a:t>
            </a:r>
            <a:endParaRPr lang="en-US" dirty="0"/>
          </a:p>
        </p:txBody>
      </p:sp>
      <p:sp>
        <p:nvSpPr>
          <p:cNvPr id="105" name="Rounded Rectangle 104"/>
          <p:cNvSpPr/>
          <p:nvPr/>
        </p:nvSpPr>
        <p:spPr bwMode="auto">
          <a:xfrm>
            <a:off x="685800" y="4038600"/>
            <a:ext cx="7924800" cy="1524000"/>
          </a:xfrm>
          <a:prstGeom prst="round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Tree>
    <p:extLst>
      <p:ext uri="{BB962C8B-B14F-4D97-AF65-F5344CB8AC3E}">
        <p14:creationId xmlns:p14="http://schemas.microsoft.com/office/powerpoint/2010/main" xmlns="" val="427966118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Tests on GCE</a:t>
            </a:r>
            <a:endParaRPr lang="en-US" dirty="0"/>
          </a:p>
        </p:txBody>
      </p:sp>
      <p:sp>
        <p:nvSpPr>
          <p:cNvPr id="3" name="Content Placeholder 2"/>
          <p:cNvSpPr>
            <a:spLocks noGrp="1"/>
          </p:cNvSpPr>
          <p:nvPr>
            <p:ph idx="1"/>
          </p:nvPr>
        </p:nvSpPr>
        <p:spPr>
          <a:xfrm>
            <a:off x="528637" y="1219200"/>
            <a:ext cx="8072438" cy="1809750"/>
          </a:xfrm>
        </p:spPr>
        <p:txBody>
          <a:bodyPr/>
          <a:lstStyle/>
          <a:p>
            <a:r>
              <a:rPr lang="en-US" dirty="0" smtClean="0"/>
              <a:t>Access to GCE allowed us to build and test large PROOF clusters, up to 1000 workers</a:t>
            </a:r>
          </a:p>
          <a:p>
            <a:r>
              <a:rPr lang="en-US" dirty="0" smtClean="0"/>
              <a:t>Figure shows scalability test for 500 worker PROOF cluster</a:t>
            </a:r>
          </a:p>
          <a:p>
            <a:pPr lvl="1"/>
            <a:r>
              <a:rPr lang="en-US" dirty="0" smtClean="0"/>
              <a:t>n1</a:t>
            </a:r>
            <a:r>
              <a:rPr lang="en-US" dirty="0"/>
              <a:t>-standard-8-</a:t>
            </a:r>
            <a:r>
              <a:rPr lang="en-US" dirty="0" smtClean="0"/>
              <a:t>d type instances</a:t>
            </a:r>
          </a:p>
          <a:p>
            <a:pPr lvl="1"/>
            <a:r>
              <a:rPr lang="en-US" dirty="0" smtClean="0"/>
              <a:t>Very good performance</a:t>
            </a:r>
          </a:p>
          <a:p>
            <a:pPr lvl="1"/>
            <a:endParaRPr lang="en-US" dirty="0"/>
          </a:p>
        </p:txBody>
      </p:sp>
      <p:sp>
        <p:nvSpPr>
          <p:cNvPr id="6" name="Shape 50"/>
          <p:cNvSpPr/>
          <p:nvPr/>
        </p:nvSpPr>
        <p:spPr>
          <a:xfrm>
            <a:off x="381000" y="2378178"/>
            <a:ext cx="7671482" cy="3489222"/>
          </a:xfrm>
          <a:prstGeom prst="rect">
            <a:avLst/>
          </a:prstGeom>
          <a:blipFill>
            <a:blip r:embed="rId2" cstate="print"/>
            <a:stretch>
              <a:fillRect/>
            </a:stretch>
          </a:blipFill>
          <a:ln>
            <a:noFill/>
          </a:ln>
        </p:spPr>
      </p:sp>
      <p:sp>
        <p:nvSpPr>
          <p:cNvPr id="7" name="Slide Number Placeholder 6"/>
          <p:cNvSpPr>
            <a:spLocks noGrp="1"/>
          </p:cNvSpPr>
          <p:nvPr>
            <p:ph type="sldNum" sz="quarter" idx="10"/>
          </p:nvPr>
        </p:nvSpPr>
        <p:spPr/>
        <p:txBody>
          <a:bodyPr/>
          <a:lstStyle/>
          <a:p>
            <a:fld id="{EE624ECC-9C76-462F-80B5-F15B6762A6BE}" type="slidenum">
              <a:rPr lang="en-US" smtClean="0"/>
              <a:pPr/>
              <a:t>28</a:t>
            </a:fld>
            <a:endParaRPr lang="en-US"/>
          </a:p>
        </p:txBody>
      </p:sp>
    </p:spTree>
    <p:extLst>
      <p:ext uri="{BB962C8B-B14F-4D97-AF65-F5344CB8AC3E}">
        <p14:creationId xmlns:p14="http://schemas.microsoft.com/office/powerpoint/2010/main" xmlns="" val="181559331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7" y="123825"/>
            <a:ext cx="8072438" cy="638175"/>
          </a:xfrm>
        </p:spPr>
        <p:txBody>
          <a:bodyPr/>
          <a:lstStyle/>
          <a:p>
            <a:pPr algn="ctr"/>
            <a:r>
              <a:rPr lang="en-US" sz="3600" dirty="0" smtClean="0"/>
              <a:t>GCE storage performance comparison</a:t>
            </a:r>
            <a:endParaRPr lang="en-US" sz="3600" dirty="0"/>
          </a:p>
        </p:txBody>
      </p:sp>
      <p:pic>
        <p:nvPicPr>
          <p:cNvPr id="4" name="Content Placeholder 3" descr="comparative_performance.pn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743" r="5735" b="1668"/>
          <a:stretch/>
        </p:blipFill>
        <p:spPr>
          <a:xfrm>
            <a:off x="609600" y="752524"/>
            <a:ext cx="5717662" cy="4253553"/>
          </a:xfrm>
        </p:spPr>
      </p:pic>
      <p:sp>
        <p:nvSpPr>
          <p:cNvPr id="3" name="Footer Placeholder 2"/>
          <p:cNvSpPr>
            <a:spLocks noGrp="1"/>
          </p:cNvSpPr>
          <p:nvPr>
            <p:ph type="ftr" idx="10"/>
          </p:nvPr>
        </p:nvSpPr>
        <p:spPr/>
        <p:txBody>
          <a:bodyPr/>
          <a:lstStyle/>
          <a:p>
            <a:r>
              <a:rPr lang="en-US" smtClean="0"/>
              <a:t>Sergey Panitkin</a:t>
            </a:r>
            <a:endParaRPr lang="en-US"/>
          </a:p>
        </p:txBody>
      </p:sp>
      <p:sp>
        <p:nvSpPr>
          <p:cNvPr id="5" name="TextBox 4"/>
          <p:cNvSpPr txBox="1"/>
          <p:nvPr/>
        </p:nvSpPr>
        <p:spPr>
          <a:xfrm>
            <a:off x="1143000" y="4992469"/>
            <a:ext cx="6625544" cy="923330"/>
          </a:xfrm>
          <a:prstGeom prst="rect">
            <a:avLst/>
          </a:prstGeom>
          <a:solidFill>
            <a:schemeClr val="accent1">
              <a:lumMod val="20000"/>
              <a:lumOff val="80000"/>
            </a:schemeClr>
          </a:solidFill>
        </p:spPr>
        <p:txBody>
          <a:bodyPr wrap="none" rtlCol="0">
            <a:spAutoFit/>
          </a:bodyPr>
          <a:lstStyle/>
          <a:p>
            <a:r>
              <a:rPr lang="en-US" dirty="0" smtClean="0"/>
              <a:t>Persistent disk shows better scaling and peak performance. </a:t>
            </a:r>
          </a:p>
          <a:p>
            <a:r>
              <a:rPr lang="en-US" dirty="0" smtClean="0"/>
              <a:t>Note that ephemeral disk has better single worker performance</a:t>
            </a:r>
          </a:p>
          <a:p>
            <a:r>
              <a:rPr lang="en-US" dirty="0" smtClean="0"/>
              <a:t>RAID is needed for better performance</a:t>
            </a:r>
            <a:endParaRPr lang="en-US" dirty="0"/>
          </a:p>
        </p:txBody>
      </p:sp>
      <p:sp>
        <p:nvSpPr>
          <p:cNvPr id="8" name="TextBox 7"/>
          <p:cNvSpPr txBox="1"/>
          <p:nvPr/>
        </p:nvSpPr>
        <p:spPr>
          <a:xfrm>
            <a:off x="6553200" y="1219200"/>
            <a:ext cx="2288870" cy="1200329"/>
          </a:xfrm>
          <a:prstGeom prst="rect">
            <a:avLst/>
          </a:prstGeom>
          <a:solidFill>
            <a:schemeClr val="accent1">
              <a:lumMod val="20000"/>
              <a:lumOff val="80000"/>
            </a:schemeClr>
          </a:solidFill>
        </p:spPr>
        <p:txBody>
          <a:bodyPr wrap="none" rtlCol="0">
            <a:spAutoFit/>
          </a:bodyPr>
          <a:lstStyle/>
          <a:p>
            <a:r>
              <a:rPr lang="en-US" dirty="0" smtClean="0"/>
              <a:t>Single PROOF node</a:t>
            </a:r>
          </a:p>
          <a:p>
            <a:r>
              <a:rPr lang="en-US" dirty="0" smtClean="0"/>
              <a:t>Single disk</a:t>
            </a:r>
          </a:p>
          <a:p>
            <a:r>
              <a:rPr lang="en-US" dirty="0" smtClean="0"/>
              <a:t>1 TB persistent</a:t>
            </a:r>
          </a:p>
          <a:p>
            <a:r>
              <a:rPr lang="en-US" dirty="0" smtClean="0"/>
              <a:t>1.7 TB ephemeral</a:t>
            </a:r>
            <a:endParaRPr lang="en-US" dirty="0"/>
          </a:p>
        </p:txBody>
      </p:sp>
    </p:spTree>
    <p:extLst>
      <p:ext uri="{BB962C8B-B14F-4D97-AF65-F5344CB8AC3E}">
        <p14:creationId xmlns:p14="http://schemas.microsoft.com/office/powerpoint/2010/main" xmlns="" val="378397485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6" y="123825"/>
            <a:ext cx="8386763" cy="923925"/>
          </a:xfrm>
        </p:spPr>
        <p:txBody>
          <a:bodyPr/>
          <a:lstStyle/>
          <a:p>
            <a:r>
              <a:rPr lang="en-US" sz="3600" dirty="0" smtClean="0"/>
              <a:t>Large Hadron Collider. View from above</a:t>
            </a:r>
            <a:endParaRPr lang="en-US" sz="3600" dirty="0"/>
          </a:p>
        </p:txBody>
      </p:sp>
      <p:sp>
        <p:nvSpPr>
          <p:cNvPr id="7" name="object 4"/>
          <p:cNvSpPr/>
          <p:nvPr/>
        </p:nvSpPr>
        <p:spPr>
          <a:xfrm>
            <a:off x="-12944" y="1138726"/>
            <a:ext cx="8297013" cy="5735154"/>
          </a:xfrm>
          <a:prstGeom prst="rect">
            <a:avLst/>
          </a:prstGeom>
          <a:blipFill>
            <a:blip r:embed="rId3" cstate="print"/>
            <a:stretch>
              <a:fillRect/>
            </a:stretch>
          </a:blipFill>
        </p:spPr>
        <p:txBody>
          <a:bodyPr wrap="square" lIns="0" tIns="0" rIns="0" bIns="0" rtlCol="0">
            <a:noAutofit/>
          </a:bodyPr>
          <a:lstStyle/>
          <a:p>
            <a:endParaRPr dirty="0">
              <a:solidFill>
                <a:srgbClr val="FFFFFF"/>
              </a:solidFill>
            </a:endParaRPr>
          </a:p>
        </p:txBody>
      </p:sp>
      <p:sp>
        <p:nvSpPr>
          <p:cNvPr id="8" name="TextBox 7"/>
          <p:cNvSpPr txBox="1"/>
          <p:nvPr/>
        </p:nvSpPr>
        <p:spPr>
          <a:xfrm>
            <a:off x="5024017" y="4989854"/>
            <a:ext cx="919690" cy="360729"/>
          </a:xfrm>
          <a:prstGeom prst="rect">
            <a:avLst/>
          </a:prstGeom>
          <a:noFill/>
        </p:spPr>
        <p:txBody>
          <a:bodyPr wrap="none" lIns="82918" tIns="41460" rIns="82918" bIns="41460" rtlCol="0">
            <a:spAutoFit/>
          </a:bodyPr>
          <a:lstStyle/>
          <a:p>
            <a:r>
              <a:rPr lang="en-US" b="1" dirty="0" smtClean="0">
                <a:solidFill>
                  <a:srgbClr val="00FFFF"/>
                </a:solidFill>
              </a:rPr>
              <a:t>ATLAS</a:t>
            </a:r>
            <a:endParaRPr lang="en-US" b="1" dirty="0">
              <a:solidFill>
                <a:srgbClr val="00FFFF"/>
              </a:solidFill>
            </a:endParaRPr>
          </a:p>
        </p:txBody>
      </p:sp>
      <p:sp>
        <p:nvSpPr>
          <p:cNvPr id="9" name="TextBox 8"/>
          <p:cNvSpPr txBox="1"/>
          <p:nvPr/>
        </p:nvSpPr>
        <p:spPr>
          <a:xfrm>
            <a:off x="4874170" y="5625477"/>
            <a:ext cx="875923" cy="360729"/>
          </a:xfrm>
          <a:prstGeom prst="rect">
            <a:avLst/>
          </a:prstGeom>
          <a:noFill/>
        </p:spPr>
        <p:txBody>
          <a:bodyPr wrap="none" lIns="82918" tIns="41460" rIns="82918" bIns="41460" rtlCol="0">
            <a:spAutoFit/>
          </a:bodyPr>
          <a:lstStyle/>
          <a:p>
            <a:r>
              <a:rPr lang="en-US" b="1" i="1" dirty="0" smtClean="0">
                <a:solidFill>
                  <a:srgbClr val="00FFFF"/>
                </a:solidFill>
              </a:rPr>
              <a:t>CERN</a:t>
            </a:r>
            <a:endParaRPr lang="en-US" b="1" i="1" dirty="0">
              <a:solidFill>
                <a:srgbClr val="00FFFF"/>
              </a:solidFill>
            </a:endParaRPr>
          </a:p>
        </p:txBody>
      </p:sp>
      <p:sp>
        <p:nvSpPr>
          <p:cNvPr id="10" name="TextBox 9"/>
          <p:cNvSpPr txBox="1"/>
          <p:nvPr/>
        </p:nvSpPr>
        <p:spPr>
          <a:xfrm>
            <a:off x="2026517" y="5029835"/>
            <a:ext cx="859953" cy="360729"/>
          </a:xfrm>
          <a:prstGeom prst="rect">
            <a:avLst/>
          </a:prstGeom>
          <a:noFill/>
        </p:spPr>
        <p:txBody>
          <a:bodyPr wrap="none" lIns="82918" tIns="41460" rIns="82918" bIns="41460" rtlCol="0">
            <a:spAutoFit/>
          </a:bodyPr>
          <a:lstStyle/>
          <a:p>
            <a:r>
              <a:rPr lang="en-US" b="1" dirty="0" smtClean="0">
                <a:solidFill>
                  <a:srgbClr val="00FFFF"/>
                </a:solidFill>
              </a:rPr>
              <a:t>ALICE</a:t>
            </a:r>
            <a:endParaRPr lang="en-US" b="1" dirty="0">
              <a:solidFill>
                <a:srgbClr val="00FFFF"/>
              </a:solidFill>
            </a:endParaRPr>
          </a:p>
        </p:txBody>
      </p:sp>
      <p:sp>
        <p:nvSpPr>
          <p:cNvPr id="11" name="TextBox 10"/>
          <p:cNvSpPr txBox="1"/>
          <p:nvPr/>
        </p:nvSpPr>
        <p:spPr>
          <a:xfrm>
            <a:off x="3037278" y="2395751"/>
            <a:ext cx="680404" cy="360729"/>
          </a:xfrm>
          <a:prstGeom prst="rect">
            <a:avLst/>
          </a:prstGeom>
          <a:noFill/>
        </p:spPr>
        <p:txBody>
          <a:bodyPr wrap="none" lIns="82918" tIns="41460" rIns="82918" bIns="41460" rtlCol="0">
            <a:spAutoFit/>
          </a:bodyPr>
          <a:lstStyle/>
          <a:p>
            <a:r>
              <a:rPr lang="en-US" b="1" dirty="0" smtClean="0">
                <a:solidFill>
                  <a:srgbClr val="00FFFF"/>
                </a:solidFill>
              </a:rPr>
              <a:t>CMS</a:t>
            </a:r>
            <a:endParaRPr lang="en-US" b="1" dirty="0">
              <a:solidFill>
                <a:srgbClr val="00FFFF"/>
              </a:solidFill>
            </a:endParaRPr>
          </a:p>
        </p:txBody>
      </p:sp>
      <p:sp>
        <p:nvSpPr>
          <p:cNvPr id="12" name="TextBox 11"/>
          <p:cNvSpPr txBox="1"/>
          <p:nvPr/>
        </p:nvSpPr>
        <p:spPr>
          <a:xfrm>
            <a:off x="6913887" y="1892773"/>
            <a:ext cx="975933" cy="637728"/>
          </a:xfrm>
          <a:prstGeom prst="rect">
            <a:avLst/>
          </a:prstGeom>
          <a:noFill/>
        </p:spPr>
        <p:txBody>
          <a:bodyPr wrap="none" lIns="82918" tIns="41460" rIns="82918" bIns="41460" rtlCol="0">
            <a:spAutoFit/>
          </a:bodyPr>
          <a:lstStyle/>
          <a:p>
            <a:r>
              <a:rPr lang="en-US" dirty="0" smtClean="0">
                <a:solidFill>
                  <a:schemeClr val="bg1"/>
                </a:solidFill>
              </a:rPr>
              <a:t>Geneva </a:t>
            </a:r>
          </a:p>
          <a:p>
            <a:r>
              <a:rPr lang="en-US" dirty="0" smtClean="0">
                <a:solidFill>
                  <a:schemeClr val="bg1"/>
                </a:solidFill>
              </a:rPr>
              <a:t>Lake</a:t>
            </a:r>
          </a:p>
        </p:txBody>
      </p:sp>
      <p:sp>
        <p:nvSpPr>
          <p:cNvPr id="13" name="TextBox 12"/>
          <p:cNvSpPr txBox="1"/>
          <p:nvPr/>
        </p:nvSpPr>
        <p:spPr>
          <a:xfrm rot="4348052">
            <a:off x="7292453" y="3849819"/>
            <a:ext cx="860153" cy="360729"/>
          </a:xfrm>
          <a:prstGeom prst="rect">
            <a:avLst/>
          </a:prstGeom>
          <a:noFill/>
        </p:spPr>
        <p:txBody>
          <a:bodyPr wrap="none" lIns="82918" tIns="41460" rIns="82918" bIns="41460" rtlCol="0">
            <a:spAutoFit/>
          </a:bodyPr>
          <a:lstStyle/>
          <a:p>
            <a:r>
              <a:rPr lang="en-US" dirty="0" smtClean="0">
                <a:solidFill>
                  <a:srgbClr val="FFFFFF"/>
                </a:solidFill>
              </a:rPr>
              <a:t>Airport</a:t>
            </a:r>
            <a:endParaRPr lang="en-US" dirty="0">
              <a:solidFill>
                <a:srgbClr val="FFFFFF"/>
              </a:solidFill>
            </a:endParaRPr>
          </a:p>
        </p:txBody>
      </p:sp>
      <p:sp>
        <p:nvSpPr>
          <p:cNvPr id="14" name="TextBox 13"/>
          <p:cNvSpPr txBox="1"/>
          <p:nvPr/>
        </p:nvSpPr>
        <p:spPr>
          <a:xfrm>
            <a:off x="6454469" y="3825294"/>
            <a:ext cx="782858" cy="360729"/>
          </a:xfrm>
          <a:prstGeom prst="rect">
            <a:avLst/>
          </a:prstGeom>
          <a:noFill/>
        </p:spPr>
        <p:txBody>
          <a:bodyPr wrap="none" lIns="82918" tIns="41460" rIns="82918" bIns="41460" rtlCol="0">
            <a:spAutoFit/>
          </a:bodyPr>
          <a:lstStyle/>
          <a:p>
            <a:r>
              <a:rPr lang="en-US" b="1" dirty="0" err="1" smtClean="0">
                <a:solidFill>
                  <a:srgbClr val="00FFFF"/>
                </a:solidFill>
              </a:rPr>
              <a:t>LHCb</a:t>
            </a:r>
            <a:endParaRPr lang="en-US" b="1" dirty="0">
              <a:solidFill>
                <a:srgbClr val="00FFFF"/>
              </a:solidFill>
            </a:endParaRPr>
          </a:p>
        </p:txBody>
      </p:sp>
      <p:sp>
        <p:nvSpPr>
          <p:cNvPr id="15" name="TextBox 14"/>
          <p:cNvSpPr txBox="1"/>
          <p:nvPr/>
        </p:nvSpPr>
        <p:spPr>
          <a:xfrm>
            <a:off x="47372" y="1223693"/>
            <a:ext cx="7515621" cy="637728"/>
          </a:xfrm>
          <a:prstGeom prst="rect">
            <a:avLst/>
          </a:prstGeom>
          <a:noFill/>
        </p:spPr>
        <p:txBody>
          <a:bodyPr wrap="none" lIns="82918" tIns="41460" rIns="82918" bIns="41460" rtlCol="0">
            <a:spAutoFit/>
          </a:bodyPr>
          <a:lstStyle/>
          <a:p>
            <a:pPr marL="259124" indent="-259124">
              <a:buFont typeface="Wingdings" charset="2"/>
              <a:buChar char="u"/>
            </a:pPr>
            <a:r>
              <a:rPr lang="en-US" dirty="0" smtClean="0">
                <a:solidFill>
                  <a:schemeClr val="bg1"/>
                </a:solidFill>
              </a:rPr>
              <a:t>The LHC is one of the largest  scientific instruments ever built</a:t>
            </a:r>
          </a:p>
          <a:p>
            <a:pPr marL="259124" indent="-259124">
              <a:buFont typeface="Wingdings" charset="2"/>
              <a:buChar char="u"/>
            </a:pPr>
            <a:r>
              <a:rPr lang="en-US" dirty="0" smtClean="0">
                <a:solidFill>
                  <a:schemeClr val="bg1"/>
                </a:solidFill>
              </a:rPr>
              <a:t>The LHC is the worlds largest and highest-energy particle accelerator</a:t>
            </a:r>
          </a:p>
        </p:txBody>
      </p:sp>
      <p:sp>
        <p:nvSpPr>
          <p:cNvPr id="3" name="Slide Number Placeholder 2"/>
          <p:cNvSpPr>
            <a:spLocks noGrp="1"/>
          </p:cNvSpPr>
          <p:nvPr>
            <p:ph type="sldNum" sz="quarter" idx="10"/>
          </p:nvPr>
        </p:nvSpPr>
        <p:spPr/>
        <p:txBody>
          <a:bodyPr/>
          <a:lstStyle/>
          <a:p>
            <a:fld id="{EE624ECC-9C76-462F-80B5-F15B6762A6BE}" type="slidenum">
              <a:rPr lang="en-US" smtClean="0"/>
              <a:pPr/>
              <a:t>3</a:t>
            </a:fld>
            <a:endParaRPr lang="en-US"/>
          </a:p>
        </p:txBody>
      </p:sp>
    </p:spTree>
    <p:extLst>
      <p:ext uri="{BB962C8B-B14F-4D97-AF65-F5344CB8AC3E}">
        <p14:creationId xmlns:p14="http://schemas.microsoft.com/office/powerpoint/2010/main" xmlns="" val="326747359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528636" y="123825"/>
            <a:ext cx="8386763" cy="714375"/>
          </a:xfrm>
        </p:spPr>
        <p:txBody>
          <a:bodyPr/>
          <a:lstStyle/>
          <a:p>
            <a:r>
              <a:rPr lang="en-US" sz="4000" b="1" dirty="0">
                <a:latin typeface="Arial" charset="0"/>
              </a:rPr>
              <a:t>Data transfers from FAX to GCE</a:t>
            </a:r>
          </a:p>
        </p:txBody>
      </p:sp>
      <p:pic>
        <p:nvPicPr>
          <p:cNvPr id="25602" name="Content Placeholder 4" descr="xrootd_copy_rate_FAX_to_GCE_xtreme_mode_100_tries.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15331" r="-15331"/>
          <a:stretch>
            <a:fillRect/>
          </a:stretch>
        </p:blipFill>
        <p:spPr>
          <a:xfrm>
            <a:off x="685800" y="762000"/>
            <a:ext cx="7332663" cy="4032250"/>
          </a:xfrm>
        </p:spPr>
      </p:pic>
      <p:sp>
        <p:nvSpPr>
          <p:cNvPr id="6" name="TextBox 5"/>
          <p:cNvSpPr txBox="1"/>
          <p:nvPr/>
        </p:nvSpPr>
        <p:spPr>
          <a:xfrm>
            <a:off x="395290" y="4724400"/>
            <a:ext cx="8497887" cy="1477309"/>
          </a:xfrm>
          <a:prstGeom prst="rect">
            <a:avLst/>
          </a:prstGeom>
          <a:solidFill>
            <a:schemeClr val="accent1">
              <a:lumMod val="20000"/>
              <a:lumOff val="80000"/>
            </a:schemeClr>
          </a:solidFill>
        </p:spPr>
        <p:txBody>
          <a:bodyPr lIns="91420" tIns="45711" rIns="91420" bIns="45711">
            <a:spAutoFit/>
          </a:bodyPr>
          <a:lstStyle/>
          <a:p>
            <a:pPr marL="285690" indent="-285690">
              <a:buFont typeface="Arial"/>
              <a:buChar char="•"/>
              <a:defRPr/>
            </a:pPr>
            <a:r>
              <a:rPr lang="en-US" dirty="0" smtClean="0"/>
              <a:t>Data </a:t>
            </a:r>
            <a:r>
              <a:rPr lang="en-US" dirty="0"/>
              <a:t>transfer from </a:t>
            </a:r>
            <a:r>
              <a:rPr lang="en-US" dirty="0" smtClean="0"/>
              <a:t>Federated ATLAS Xroot (FAX) </a:t>
            </a:r>
            <a:r>
              <a:rPr lang="en-US" dirty="0"/>
              <a:t>to GCE in multisource/</a:t>
            </a:r>
            <a:r>
              <a:rPr lang="en-US" dirty="0" smtClean="0"/>
              <a:t>multi-stream </a:t>
            </a:r>
            <a:r>
              <a:rPr lang="en-US" dirty="0"/>
              <a:t>mode</a:t>
            </a:r>
          </a:p>
          <a:p>
            <a:pPr marL="285690" indent="-285690">
              <a:buFont typeface="Arial"/>
              <a:buChar char="•"/>
              <a:defRPr/>
            </a:pPr>
            <a:r>
              <a:rPr lang="en-US" dirty="0" smtClean="0"/>
              <a:t>GCE Xroot cluster using ephemeral storage with 1.7 TB volumes per node</a:t>
            </a:r>
          </a:p>
          <a:p>
            <a:pPr marL="285690" indent="-285690">
              <a:buFont typeface="Arial"/>
              <a:buChar char="•"/>
              <a:defRPr/>
            </a:pPr>
            <a:r>
              <a:rPr lang="en-US" dirty="0" smtClean="0"/>
              <a:t>Average </a:t>
            </a:r>
            <a:r>
              <a:rPr lang="en-US" dirty="0"/>
              <a:t>transfer rate: </a:t>
            </a:r>
            <a:r>
              <a:rPr lang="en-US" dirty="0">
                <a:solidFill>
                  <a:srgbClr val="008000"/>
                </a:solidFill>
                <a:effectLst>
                  <a:outerShdw blurRad="50800" dist="38100" dir="5400000" algn="t" rotWithShape="0">
                    <a:prstClr val="black">
                      <a:alpha val="40000"/>
                    </a:prstClr>
                  </a:outerShdw>
                </a:effectLst>
              </a:rPr>
              <a:t>57 MB/s</a:t>
            </a:r>
            <a:r>
              <a:rPr lang="en-US" dirty="0"/>
              <a:t> (single source </a:t>
            </a:r>
            <a:r>
              <a:rPr lang="en-US" dirty="0" err="1"/>
              <a:t>xrdcp</a:t>
            </a:r>
            <a:r>
              <a:rPr lang="en-US" dirty="0"/>
              <a:t> rate 40 MB/s</a:t>
            </a:r>
            <a:r>
              <a:rPr lang="en-US" dirty="0" smtClean="0"/>
              <a:t>)</a:t>
            </a:r>
          </a:p>
          <a:p>
            <a:pPr marL="285690" indent="-285690">
              <a:buFont typeface="Arial"/>
              <a:buChar char="•"/>
              <a:defRPr/>
            </a:pPr>
            <a:r>
              <a:rPr lang="en-US" dirty="0" smtClean="0"/>
              <a:t>Note, this is over public networks</a:t>
            </a:r>
            <a:endParaRPr lang="en-US" dirty="0"/>
          </a:p>
        </p:txBody>
      </p:sp>
      <p:sp>
        <p:nvSpPr>
          <p:cNvPr id="2" name="Slide Number Placeholder 1"/>
          <p:cNvSpPr>
            <a:spLocks noGrp="1"/>
          </p:cNvSpPr>
          <p:nvPr>
            <p:ph type="sldNum" sz="quarter" idx="10"/>
          </p:nvPr>
        </p:nvSpPr>
        <p:spPr/>
        <p:txBody>
          <a:bodyPr/>
          <a:lstStyle/>
          <a:p>
            <a:fld id="{EE624ECC-9C76-462F-80B5-F15B6762A6BE}" type="slidenum">
              <a:rPr lang="en-US" smtClean="0"/>
              <a:pPr/>
              <a:t>30</a:t>
            </a:fld>
            <a:endParaRPr lang="en-US"/>
          </a:p>
        </p:txBody>
      </p:sp>
    </p:spTree>
    <p:extLst>
      <p:ext uri="{BB962C8B-B14F-4D97-AF65-F5344CB8AC3E}">
        <p14:creationId xmlns:p14="http://schemas.microsoft.com/office/powerpoint/2010/main" xmlns="" val="168167963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t>
            </a:r>
            <a:r>
              <a:rPr lang="en-US" b="1" dirty="0" err="1" smtClean="0">
                <a:solidFill>
                  <a:srgbClr val="0033CC"/>
                </a:solidFill>
                <a:effectLst>
                  <a:outerShdw blurRad="38100" dist="38100" dir="2700000" algn="tl">
                    <a:srgbClr val="000000">
                      <a:alpha val="43137"/>
                    </a:srgbClr>
                  </a:outerShdw>
                </a:effectLst>
              </a:rPr>
              <a:t>XRootD</a:t>
            </a:r>
            <a:endParaRPr lang="en-US" b="1" dirty="0"/>
          </a:p>
        </p:txBody>
      </p:sp>
      <p:sp>
        <p:nvSpPr>
          <p:cNvPr id="4" name="Slide Number Placeholder 3"/>
          <p:cNvSpPr>
            <a:spLocks noGrp="1"/>
          </p:cNvSpPr>
          <p:nvPr>
            <p:ph type="sldNum" sz="quarter" idx="10"/>
          </p:nvPr>
        </p:nvSpPr>
        <p:spPr/>
        <p:txBody>
          <a:bodyPr/>
          <a:lstStyle/>
          <a:p>
            <a:fld id="{EE624ECC-9C76-462F-80B5-F15B6762A6BE}" type="slidenum">
              <a:rPr lang="en-US" smtClean="0"/>
              <a:pPr/>
              <a:t>31</a:t>
            </a:fld>
            <a:endParaRPr lang="en-US"/>
          </a:p>
        </p:txBody>
      </p:sp>
      <p:sp>
        <p:nvSpPr>
          <p:cNvPr id="5" name="Rectangle 3"/>
          <p:cNvSpPr>
            <a:spLocks noGrp="1" noChangeArrowheads="1"/>
          </p:cNvSpPr>
          <p:nvPr>
            <p:ph idx="1"/>
          </p:nvPr>
        </p:nvSpPr>
        <p:spPr>
          <a:xfrm>
            <a:off x="533400" y="1371600"/>
            <a:ext cx="8310563" cy="3867150"/>
          </a:xfrm>
        </p:spPr>
        <p:txBody>
          <a:bodyPr/>
          <a:lstStyle/>
          <a:p>
            <a:pPr>
              <a:spcAft>
                <a:spcPts val="2000"/>
              </a:spcAft>
            </a:pPr>
            <a:r>
              <a:rPr lang="en-US" sz="3200" dirty="0" smtClean="0"/>
              <a:t>A system for scalable cluster data access</a:t>
            </a:r>
            <a:endParaRPr lang="en-US" sz="3200" dirty="0"/>
          </a:p>
          <a:p>
            <a:endParaRPr lang="en-US" sz="3200" dirty="0" smtClean="0"/>
          </a:p>
          <a:p>
            <a:pPr>
              <a:buNone/>
            </a:pPr>
            <a:endParaRPr lang="en-US" sz="3200" dirty="0" smtClean="0"/>
          </a:p>
          <a:p>
            <a:r>
              <a:rPr lang="en-US" sz="3200" dirty="0" smtClean="0"/>
              <a:t>Not a file system</a:t>
            </a:r>
          </a:p>
          <a:p>
            <a:r>
              <a:rPr lang="en-US" sz="3200" dirty="0" smtClean="0"/>
              <a:t>Not </a:t>
            </a:r>
            <a:r>
              <a:rPr lang="en-US" sz="3200" i="1" dirty="0" smtClean="0"/>
              <a:t>just</a:t>
            </a:r>
            <a:r>
              <a:rPr lang="en-US" sz="3200" dirty="0" smtClean="0"/>
              <a:t> for file systems</a:t>
            </a:r>
          </a:p>
          <a:p>
            <a:r>
              <a:rPr lang="en-US" sz="3200" dirty="0" smtClean="0"/>
              <a:t>If you can write a plug-in you can cluster it</a:t>
            </a:r>
          </a:p>
          <a:p>
            <a:endParaRPr lang="en-US" sz="2400" dirty="0" smtClean="0"/>
          </a:p>
          <a:p>
            <a:endParaRPr lang="en-US" sz="2100" dirty="0"/>
          </a:p>
          <a:p>
            <a:endParaRPr lang="en-US" dirty="0"/>
          </a:p>
        </p:txBody>
      </p:sp>
      <p:grpSp>
        <p:nvGrpSpPr>
          <p:cNvPr id="3" name="Group 12"/>
          <p:cNvGrpSpPr/>
          <p:nvPr/>
        </p:nvGrpSpPr>
        <p:grpSpPr>
          <a:xfrm>
            <a:off x="1143000" y="1981200"/>
            <a:ext cx="1143000" cy="1295400"/>
            <a:chOff x="1447800" y="4953000"/>
            <a:chExt cx="1143000" cy="1295400"/>
          </a:xfrm>
        </p:grpSpPr>
        <p:sp>
          <p:nvSpPr>
            <p:cNvPr id="6" name="Cube 5"/>
            <p:cNvSpPr/>
            <p:nvPr/>
          </p:nvSpPr>
          <p:spPr bwMode="auto">
            <a:xfrm>
              <a:off x="1447800" y="4953000"/>
              <a:ext cx="1143000" cy="609600"/>
            </a:xfrm>
            <a:prstGeom prst="cube">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xrootd</a:t>
              </a:r>
              <a:endParaRPr kumimoji="0" lang="en-US"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endParaRPr>
            </a:p>
          </p:txBody>
        </p:sp>
        <p:sp>
          <p:nvSpPr>
            <p:cNvPr id="10" name="Can 9"/>
            <p:cNvSpPr/>
            <p:nvPr/>
          </p:nvSpPr>
          <p:spPr bwMode="auto">
            <a:xfrm>
              <a:off x="1676400" y="5638800"/>
              <a:ext cx="304800" cy="304800"/>
            </a:xfrm>
            <a:prstGeom prst="can">
              <a:avLst/>
            </a:prstGeom>
            <a:solidFill>
              <a:srgbClr val="CC990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11" name="Can 10"/>
            <p:cNvSpPr/>
            <p:nvPr/>
          </p:nvSpPr>
          <p:spPr bwMode="auto">
            <a:xfrm>
              <a:off x="1828800" y="5791200"/>
              <a:ext cx="304800" cy="304800"/>
            </a:xfrm>
            <a:prstGeom prst="can">
              <a:avLst/>
            </a:prstGeom>
            <a:solidFill>
              <a:srgbClr val="CC990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12" name="Can 11"/>
            <p:cNvSpPr/>
            <p:nvPr/>
          </p:nvSpPr>
          <p:spPr bwMode="auto">
            <a:xfrm>
              <a:off x="1981200" y="5943600"/>
              <a:ext cx="304800" cy="304800"/>
            </a:xfrm>
            <a:prstGeom prst="can">
              <a:avLst/>
            </a:prstGeom>
            <a:solidFill>
              <a:srgbClr val="CC990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8" name="Group 16"/>
          <p:cNvGrpSpPr/>
          <p:nvPr/>
        </p:nvGrpSpPr>
        <p:grpSpPr>
          <a:xfrm>
            <a:off x="6667500" y="1981200"/>
            <a:ext cx="1104900" cy="1409700"/>
            <a:chOff x="6667500" y="1981200"/>
            <a:chExt cx="1104900" cy="1409700"/>
          </a:xfrm>
        </p:grpSpPr>
        <p:sp>
          <p:nvSpPr>
            <p:cNvPr id="7" name="Cube 6"/>
            <p:cNvSpPr/>
            <p:nvPr/>
          </p:nvSpPr>
          <p:spPr bwMode="auto">
            <a:xfrm>
              <a:off x="6705600" y="1981200"/>
              <a:ext cx="1066800" cy="609600"/>
            </a:xfrm>
            <a:prstGeom prst="cube">
              <a:avLst/>
            </a:prstGeom>
            <a:solidFill>
              <a:srgbClr val="00990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000" b="1" dirty="0" smtClean="0">
                  <a:solidFill>
                    <a:schemeClr val="tx2"/>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cmsd</a:t>
              </a:r>
            </a:p>
          </p:txBody>
        </p:sp>
        <p:pic>
          <p:nvPicPr>
            <p:cNvPr id="9218" name="Picture 2" descr="Goggles Clip Art"/>
            <p:cNvPicPr>
              <a:picLocks noChangeAspect="1" noChangeArrowheads="1"/>
            </p:cNvPicPr>
            <p:nvPr/>
          </p:nvPicPr>
          <p:blipFill>
            <a:blip r:embed="rId3" cstate="print"/>
            <a:srcRect/>
            <a:stretch>
              <a:fillRect/>
            </a:stretch>
          </p:blipFill>
          <p:spPr bwMode="auto">
            <a:xfrm rot="903593">
              <a:off x="6667500" y="2438400"/>
              <a:ext cx="952500" cy="952500"/>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 0  L 0.25 0  E" pathEditMode="fixed" ptsTypes="">
                                      <p:cBhvr>
                                        <p:cTn id="16" dur="2000" fill="hold"/>
                                        <p:tgtEl>
                                          <p:spTgt spid="3"/>
                                        </p:tgtEl>
                                        <p:attrNameLst>
                                          <p:attrName>ppt_x</p:attrName>
                                          <p:attrName>ppt_y</p:attrName>
                                        </p:attrNameLst>
                                      </p:cBhvr>
                                    </p:animMotion>
                                  </p:childTnLst>
                                </p:cTn>
                              </p:par>
                              <p:par>
                                <p:cTn id="17" presetID="35" presetClass="path" presetSubtype="0" accel="50000" decel="50000" fill="hold" nodeType="withEffect">
                                  <p:stCondLst>
                                    <p:cond delay="0"/>
                                  </p:stCondLst>
                                  <p:childTnLst>
                                    <p:animMotion origin="layout" path="M 0 0  L -0.25 0  E" pathEditMode="relative" ptsTypes="">
                                      <p:cBhvr>
                                        <p:cTn id="18"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0033CC"/>
                </a:solidFill>
                <a:effectLst>
                  <a:outerShdw blurRad="38100" dist="38100" dir="2700000" algn="tl">
                    <a:srgbClr val="000000">
                      <a:alpha val="43137"/>
                    </a:srgbClr>
                  </a:outerShdw>
                </a:effectLst>
              </a:rPr>
              <a:t>XRootD</a:t>
            </a:r>
            <a:r>
              <a:rPr lang="en-US" b="1" dirty="0" smtClean="0"/>
              <a:t> Plug-in Architecture</a:t>
            </a:r>
            <a:endParaRPr lang="en-US" b="1" dirty="0"/>
          </a:p>
        </p:txBody>
      </p:sp>
      <p:sp>
        <p:nvSpPr>
          <p:cNvPr id="3" name="Slide Number Placeholder 2"/>
          <p:cNvSpPr>
            <a:spLocks noGrp="1"/>
          </p:cNvSpPr>
          <p:nvPr>
            <p:ph type="sldNum" sz="quarter" idx="10"/>
          </p:nvPr>
        </p:nvSpPr>
        <p:spPr/>
        <p:txBody>
          <a:bodyPr/>
          <a:lstStyle/>
          <a:p>
            <a:fld id="{D28E1347-F792-4BAB-AC5B-89BE6EE820EB}" type="slidenum">
              <a:rPr lang="en-US" smtClean="0"/>
              <a:pPr/>
              <a:t>32</a:t>
            </a:fld>
            <a:endParaRPr lang="en-US"/>
          </a:p>
        </p:txBody>
      </p:sp>
      <p:grpSp>
        <p:nvGrpSpPr>
          <p:cNvPr id="4" name="Group 45"/>
          <p:cNvGrpSpPr>
            <a:grpSpLocks/>
          </p:cNvGrpSpPr>
          <p:nvPr/>
        </p:nvGrpSpPr>
        <p:grpSpPr bwMode="auto">
          <a:xfrm>
            <a:off x="3875090" y="3613150"/>
            <a:ext cx="4495800" cy="952500"/>
            <a:chOff x="2736" y="2616"/>
            <a:chExt cx="2832" cy="600"/>
          </a:xfrm>
        </p:grpSpPr>
        <p:sp>
          <p:nvSpPr>
            <p:cNvPr id="10" name="AutoShape 9"/>
            <p:cNvSpPr>
              <a:spLocks noChangeArrowheads="1"/>
            </p:cNvSpPr>
            <p:nvPr/>
          </p:nvSpPr>
          <p:spPr bwMode="auto">
            <a:xfrm>
              <a:off x="5184" y="2688"/>
              <a:ext cx="384" cy="336"/>
            </a:xfrm>
            <a:prstGeom prst="flowChartMagneticDisk">
              <a:avLst/>
            </a:prstGeom>
            <a:gradFill rotWithShape="1">
              <a:gsLst>
                <a:gs pos="0">
                  <a:srgbClr val="BBDFD8"/>
                </a:gs>
                <a:gs pos="100000">
                  <a:schemeClr val="hlink"/>
                </a:gs>
              </a:gsLst>
              <a:lin ang="5400000" scaled="1"/>
            </a:gradFill>
            <a:ln w="12700">
              <a:solidFill>
                <a:schemeClr val="tx1"/>
              </a:solidFill>
              <a:round/>
              <a:headEnd/>
              <a:tailEnd/>
            </a:ln>
            <a:effectLst/>
          </p:spPr>
          <p:txBody>
            <a:bodyPr wrap="none" anchor="ctr"/>
            <a:lstStyle/>
            <a:p>
              <a:endParaRPr lang="en-US"/>
            </a:p>
          </p:txBody>
        </p:sp>
        <p:grpSp>
          <p:nvGrpSpPr>
            <p:cNvPr id="5" name="Group 23"/>
            <p:cNvGrpSpPr>
              <a:grpSpLocks/>
            </p:cNvGrpSpPr>
            <p:nvPr/>
          </p:nvGrpSpPr>
          <p:grpSpPr bwMode="auto">
            <a:xfrm>
              <a:off x="2736" y="2616"/>
              <a:ext cx="2260" cy="600"/>
              <a:chOff x="2736" y="2856"/>
              <a:chExt cx="2260" cy="600"/>
            </a:xfrm>
          </p:grpSpPr>
          <p:pic>
            <p:nvPicPr>
              <p:cNvPr id="13" name="Picture 24" descr="MCj03359140000[1]"/>
              <p:cNvPicPr>
                <a:picLocks noChangeAspect="1" noChangeArrowheads="1"/>
              </p:cNvPicPr>
              <p:nvPr/>
            </p:nvPicPr>
            <p:blipFill>
              <a:blip r:embed="rId2" cstate="print"/>
              <a:srcRect/>
              <a:stretch>
                <a:fillRect/>
              </a:stretch>
            </p:blipFill>
            <p:spPr bwMode="auto">
              <a:xfrm rot="2582546">
                <a:off x="2736" y="2856"/>
                <a:ext cx="768" cy="504"/>
              </a:xfrm>
              <a:prstGeom prst="rect">
                <a:avLst/>
              </a:prstGeom>
              <a:noFill/>
            </p:spPr>
          </p:pic>
          <p:sp>
            <p:nvSpPr>
              <p:cNvPr id="14" name="Rectangle 25"/>
              <p:cNvSpPr>
                <a:spLocks noChangeArrowheads="1"/>
              </p:cNvSpPr>
              <p:nvPr/>
            </p:nvSpPr>
            <p:spPr bwMode="auto">
              <a:xfrm>
                <a:off x="3504" y="2928"/>
                <a:ext cx="1392" cy="528"/>
              </a:xfrm>
              <a:prstGeom prst="rect">
                <a:avLst/>
              </a:prstGeom>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n w="9525" algn="ctr">
                <a:noFill/>
                <a:miter lim="800000"/>
                <a:headEnd/>
                <a:tailEnd/>
              </a:ln>
              <a:effectLst/>
              <a:scene3d>
                <a:camera prst="legacyPerspectiveTopRight"/>
                <a:lightRig rig="legacyFlat3" dir="b"/>
              </a:scene3d>
              <a:sp3d extrusionH="887400" prstMaterial="legacyMatte">
                <a:bevelT w="13500" h="13500" prst="angle"/>
                <a:bevelB w="13500" h="13500" prst="angle"/>
                <a:extrusionClr>
                  <a:srgbClr val="DCEBF5"/>
                </a:extrusionClr>
              </a:sp3d>
            </p:spPr>
            <p:txBody>
              <a:bodyPr wrap="none" anchor="ctr">
                <a:flatTx/>
              </a:bodyPr>
              <a:lstStyle/>
              <a:p>
                <a:endParaRPr lang="en-US"/>
              </a:p>
            </p:txBody>
          </p:sp>
          <p:sp>
            <p:nvSpPr>
              <p:cNvPr id="15" name="Text Box 26"/>
              <p:cNvSpPr txBox="1">
                <a:spLocks noChangeArrowheads="1"/>
              </p:cNvSpPr>
              <p:nvPr/>
            </p:nvSpPr>
            <p:spPr bwMode="auto">
              <a:xfrm>
                <a:off x="3463" y="2980"/>
                <a:ext cx="1533" cy="433"/>
              </a:xfrm>
              <a:prstGeom prst="rect">
                <a:avLst/>
              </a:prstGeom>
              <a:noFill/>
              <a:ln w="9525" algn="ctr">
                <a:noFill/>
                <a:miter lim="800000"/>
                <a:headEnd/>
                <a:tailEnd/>
              </a:ln>
              <a:effectLst/>
            </p:spPr>
            <p:txBody>
              <a:bodyPr wrap="none">
                <a:spAutoFit/>
              </a:bodyPr>
              <a:lstStyle/>
              <a:p>
                <a:pPr>
                  <a:spcBef>
                    <a:spcPts val="800"/>
                  </a:spcBef>
                </a:pPr>
                <a:r>
                  <a:rPr lang="en-US" b="1" dirty="0" smtClean="0">
                    <a:effectLst>
                      <a:outerShdw blurRad="38100" dist="38100" dir="2700000" algn="tl">
                        <a:srgbClr val="000000">
                          <a:alpha val="43137"/>
                        </a:srgbClr>
                      </a:outerShdw>
                    </a:effectLst>
                  </a:rPr>
                  <a:t>   Storage System</a:t>
                </a:r>
                <a:endParaRPr lang="en-US" b="1" dirty="0">
                  <a:effectLst>
                    <a:outerShdw blurRad="38100" dist="38100" dir="2700000" algn="tl">
                      <a:srgbClr val="000000">
                        <a:alpha val="43137"/>
                      </a:srgbClr>
                    </a:outerShdw>
                  </a:effectLst>
                </a:endParaRPr>
              </a:p>
              <a:p>
                <a:pPr>
                  <a:spcBef>
                    <a:spcPts val="800"/>
                  </a:spcBef>
                </a:pPr>
                <a:r>
                  <a:rPr lang="en-US" sz="1400" b="1" dirty="0" smtClean="0">
                    <a:solidFill>
                      <a:srgbClr val="F9D607"/>
                    </a:solidFill>
                    <a:effectLst>
                      <a:outerShdw blurRad="38100" dist="38100" dir="2700000" algn="tl">
                        <a:srgbClr val="000000">
                          <a:alpha val="43137"/>
                        </a:srgbClr>
                      </a:outerShdw>
                    </a:effectLst>
                  </a:rPr>
                  <a:t>HDFS </a:t>
                </a:r>
                <a:r>
                  <a:rPr lang="en-US" sz="1400" b="1" dirty="0" err="1" smtClean="0">
                    <a:solidFill>
                      <a:srgbClr val="F9D607"/>
                    </a:solidFill>
                    <a:effectLst>
                      <a:outerShdw blurRad="38100" dist="38100" dir="2700000" algn="tl">
                        <a:srgbClr val="000000">
                          <a:alpha val="43137"/>
                        </a:srgbClr>
                      </a:outerShdw>
                    </a:effectLst>
                  </a:rPr>
                  <a:t>gpfs</a:t>
                </a:r>
                <a:r>
                  <a:rPr lang="en-US" sz="1400" b="1" dirty="0" smtClean="0">
                    <a:solidFill>
                      <a:srgbClr val="F9D607"/>
                    </a:solidFill>
                    <a:effectLst>
                      <a:outerShdw blurRad="38100" dist="38100" dir="2700000" algn="tl">
                        <a:srgbClr val="000000">
                          <a:alpha val="43137"/>
                        </a:srgbClr>
                      </a:outerShdw>
                    </a:effectLst>
                  </a:rPr>
                  <a:t> </a:t>
                </a:r>
                <a:r>
                  <a:rPr lang="en-US" sz="1400" b="1" dirty="0" err="1" smtClean="0">
                    <a:solidFill>
                      <a:srgbClr val="F9D607"/>
                    </a:solidFill>
                    <a:effectLst>
                      <a:outerShdw blurRad="38100" dist="38100" dir="2700000" algn="tl">
                        <a:srgbClr val="000000">
                          <a:alpha val="43137"/>
                        </a:srgbClr>
                      </a:outerShdw>
                    </a:effectLst>
                  </a:rPr>
                  <a:t>Lustre</a:t>
                </a:r>
                <a:r>
                  <a:rPr lang="en-US" sz="1400" b="1" dirty="0" smtClean="0">
                    <a:solidFill>
                      <a:srgbClr val="F9D607"/>
                    </a:solidFill>
                    <a:effectLst>
                      <a:outerShdw blurRad="38100" dist="38100" dir="2700000" algn="tl">
                        <a:srgbClr val="000000">
                          <a:alpha val="43137"/>
                        </a:srgbClr>
                      </a:outerShdw>
                    </a:effectLst>
                  </a:rPr>
                  <a:t> UFS, …</a:t>
                </a:r>
                <a:endParaRPr lang="en-US" sz="1400" b="1" dirty="0">
                  <a:solidFill>
                    <a:srgbClr val="F9D607"/>
                  </a:solidFill>
                  <a:effectLst>
                    <a:outerShdw blurRad="38100" dist="38100" dir="2700000" algn="tl">
                      <a:srgbClr val="000000">
                        <a:alpha val="43137"/>
                      </a:srgbClr>
                    </a:outerShdw>
                  </a:effectLst>
                </a:endParaRPr>
              </a:p>
            </p:txBody>
          </p:sp>
        </p:grpSp>
        <p:sp>
          <p:nvSpPr>
            <p:cNvPr id="12" name="Line 44"/>
            <p:cNvSpPr>
              <a:spLocks noChangeShapeType="1"/>
            </p:cNvSpPr>
            <p:nvPr/>
          </p:nvSpPr>
          <p:spPr bwMode="auto">
            <a:xfrm>
              <a:off x="4944" y="2880"/>
              <a:ext cx="240" cy="0"/>
            </a:xfrm>
            <a:prstGeom prst="line">
              <a:avLst/>
            </a:prstGeom>
            <a:noFill/>
            <a:ln w="38100">
              <a:solidFill>
                <a:srgbClr val="CC3300"/>
              </a:solidFill>
              <a:round/>
              <a:headEnd type="triangle" w="med" len="med"/>
              <a:tailEnd type="triangle" w="med" len="med"/>
            </a:ln>
            <a:effectLst/>
          </p:spPr>
          <p:txBody>
            <a:bodyPr/>
            <a:lstStyle/>
            <a:p>
              <a:endParaRPr lang="en-US"/>
            </a:p>
          </p:txBody>
        </p:sp>
      </p:grpSp>
      <p:grpSp>
        <p:nvGrpSpPr>
          <p:cNvPr id="6" name="Group 2"/>
          <p:cNvGrpSpPr>
            <a:grpSpLocks/>
          </p:cNvGrpSpPr>
          <p:nvPr/>
        </p:nvGrpSpPr>
        <p:grpSpPr bwMode="auto">
          <a:xfrm>
            <a:off x="5322893" y="1289050"/>
            <a:ext cx="2362202" cy="1828800"/>
            <a:chOff x="3648" y="1248"/>
            <a:chExt cx="1488" cy="1152"/>
          </a:xfrm>
        </p:grpSpPr>
        <p:pic>
          <p:nvPicPr>
            <p:cNvPr id="17" name="Picture 3" descr="MCj02155700000[1]"/>
            <p:cNvPicPr>
              <a:picLocks noChangeAspect="1" noChangeArrowheads="1"/>
            </p:cNvPicPr>
            <p:nvPr/>
          </p:nvPicPr>
          <p:blipFill>
            <a:blip r:embed="rId3" cstate="print"/>
            <a:srcRect/>
            <a:stretch>
              <a:fillRect/>
            </a:stretch>
          </p:blipFill>
          <p:spPr bwMode="auto">
            <a:xfrm rot="-64580479">
              <a:off x="3648" y="1680"/>
              <a:ext cx="684" cy="720"/>
            </a:xfrm>
            <a:prstGeom prst="rect">
              <a:avLst/>
            </a:prstGeom>
            <a:noFill/>
          </p:spPr>
        </p:pic>
        <p:sp>
          <p:nvSpPr>
            <p:cNvPr id="18" name="Rectangle 4"/>
            <p:cNvSpPr>
              <a:spLocks noChangeArrowheads="1"/>
            </p:cNvSpPr>
            <p:nvPr/>
          </p:nvSpPr>
          <p:spPr bwMode="auto">
            <a:xfrm>
              <a:off x="4080" y="1248"/>
              <a:ext cx="1056" cy="480"/>
            </a:xfrm>
            <a:prstGeom prst="rect">
              <a:avLst/>
            </a:prstGeom>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n w="9525" algn="ctr">
              <a:noFill/>
              <a:miter lim="800000"/>
              <a:headEnd/>
              <a:tailEnd/>
            </a:ln>
            <a:effectLst/>
            <a:scene3d>
              <a:camera prst="legacyPerspectiveTopRight"/>
              <a:lightRig rig="legacyFlat3" dir="b"/>
            </a:scene3d>
            <a:sp3d extrusionH="887400" prstMaterial="legacyMatte">
              <a:bevelT w="13500" h="13500" prst="angle"/>
              <a:bevelB w="13500" h="13500" prst="angle"/>
              <a:extrusionClr>
                <a:srgbClr val="DCEBF5"/>
              </a:extrusionClr>
            </a:sp3d>
          </p:spPr>
          <p:txBody>
            <a:bodyPr wrap="none" anchor="ctr">
              <a:flatTx/>
            </a:bodyPr>
            <a:lstStyle/>
            <a:p>
              <a:endParaRPr lang="en-US"/>
            </a:p>
          </p:txBody>
        </p:sp>
        <p:sp>
          <p:nvSpPr>
            <p:cNvPr id="19" name="Text Box 5"/>
            <p:cNvSpPr txBox="1">
              <a:spLocks noChangeArrowheads="1"/>
            </p:cNvSpPr>
            <p:nvPr/>
          </p:nvSpPr>
          <p:spPr bwMode="auto">
            <a:xfrm>
              <a:off x="4071" y="1300"/>
              <a:ext cx="1031" cy="394"/>
            </a:xfrm>
            <a:prstGeom prst="rect">
              <a:avLst/>
            </a:prstGeom>
            <a:noFill/>
            <a:ln w="9525" algn="ctr">
              <a:noFill/>
              <a:miter lim="800000"/>
              <a:headEnd/>
              <a:tailEnd/>
            </a:ln>
            <a:effectLst/>
          </p:spPr>
          <p:txBody>
            <a:bodyPr wrap="none">
              <a:spAutoFit/>
            </a:bodyPr>
            <a:lstStyle/>
            <a:p>
              <a:pPr algn="ctr">
                <a:spcBef>
                  <a:spcPts val="800"/>
                </a:spcBef>
              </a:pPr>
              <a:r>
                <a:rPr lang="en-US" sz="1400" b="1" dirty="0" smtClean="0">
                  <a:effectLst>
                    <a:outerShdw blurRad="38100" dist="38100" dir="2700000" algn="tl">
                      <a:srgbClr val="000000">
                        <a:alpha val="43137"/>
                      </a:srgbClr>
                    </a:outerShdw>
                  </a:effectLst>
                </a:rPr>
                <a:t>Authentication</a:t>
              </a:r>
              <a:endParaRPr lang="en-US" sz="1400" b="1" dirty="0">
                <a:effectLst>
                  <a:outerShdw blurRad="38100" dist="38100" dir="2700000" algn="tl">
                    <a:srgbClr val="000000">
                      <a:alpha val="43137"/>
                    </a:srgbClr>
                  </a:outerShdw>
                </a:effectLst>
              </a:endParaRPr>
            </a:p>
            <a:p>
              <a:pPr algn="ctr">
                <a:spcBef>
                  <a:spcPts val="800"/>
                </a:spcBef>
              </a:pPr>
              <a:r>
                <a:rPr lang="en-US" sz="1400" b="1" dirty="0" smtClean="0">
                  <a:solidFill>
                    <a:srgbClr val="F9D607"/>
                  </a:solidFill>
                  <a:effectLst>
                    <a:outerShdw blurRad="38100" dist="38100" dir="2700000" algn="tl">
                      <a:srgbClr val="000000">
                        <a:alpha val="43137"/>
                      </a:srgbClr>
                    </a:outerShdw>
                  </a:effectLst>
                </a:rPr>
                <a:t>krb5 </a:t>
              </a:r>
              <a:r>
                <a:rPr lang="en-US" sz="1400" b="1" dirty="0" err="1" smtClean="0">
                  <a:solidFill>
                    <a:srgbClr val="F9D607"/>
                  </a:solidFill>
                  <a:effectLst>
                    <a:outerShdw blurRad="38100" dist="38100" dir="2700000" algn="tl">
                      <a:srgbClr val="000000">
                        <a:alpha val="43137"/>
                      </a:srgbClr>
                    </a:outerShdw>
                  </a:effectLst>
                </a:rPr>
                <a:t>sss</a:t>
              </a:r>
              <a:r>
                <a:rPr lang="en-US" sz="1400" b="1" dirty="0" smtClean="0">
                  <a:solidFill>
                    <a:srgbClr val="F9D607"/>
                  </a:solidFill>
                  <a:effectLst>
                    <a:outerShdw blurRad="38100" dist="38100" dir="2700000" algn="tl">
                      <a:srgbClr val="000000">
                        <a:alpha val="43137"/>
                      </a:srgbClr>
                    </a:outerShdw>
                  </a:effectLst>
                </a:rPr>
                <a:t> x.509 …</a:t>
              </a:r>
              <a:endParaRPr lang="en-US" sz="1400" b="1" dirty="0">
                <a:solidFill>
                  <a:srgbClr val="F9D607"/>
                </a:solidFill>
                <a:effectLst>
                  <a:outerShdw blurRad="38100" dist="38100" dir="2700000" algn="tl">
                    <a:srgbClr val="000000">
                      <a:alpha val="43137"/>
                    </a:srgbClr>
                  </a:outerShdw>
                </a:effectLst>
              </a:endParaRPr>
            </a:p>
          </p:txBody>
        </p:sp>
      </p:grpSp>
      <p:grpSp>
        <p:nvGrpSpPr>
          <p:cNvPr id="7" name="Group 14"/>
          <p:cNvGrpSpPr>
            <a:grpSpLocks/>
          </p:cNvGrpSpPr>
          <p:nvPr/>
        </p:nvGrpSpPr>
        <p:grpSpPr bwMode="auto">
          <a:xfrm>
            <a:off x="1436690" y="4205288"/>
            <a:ext cx="2493963" cy="1585912"/>
            <a:chOff x="1200" y="2989"/>
            <a:chExt cx="1571" cy="999"/>
          </a:xfrm>
        </p:grpSpPr>
        <p:sp>
          <p:nvSpPr>
            <p:cNvPr id="21" name="Rectangle 15"/>
            <p:cNvSpPr>
              <a:spLocks noChangeArrowheads="1"/>
            </p:cNvSpPr>
            <p:nvPr/>
          </p:nvSpPr>
          <p:spPr bwMode="auto">
            <a:xfrm>
              <a:off x="1200" y="3552"/>
              <a:ext cx="1056" cy="432"/>
            </a:xfrm>
            <a:prstGeom prst="rect">
              <a:avLst/>
            </a:prstGeom>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n w="9525" algn="ctr">
              <a:noFill/>
              <a:miter lim="800000"/>
              <a:headEnd/>
              <a:tailEnd/>
            </a:ln>
            <a:effectLst/>
            <a:scene3d>
              <a:camera prst="legacyPerspectiveTopRight"/>
              <a:lightRig rig="legacyFlat3" dir="b"/>
            </a:scene3d>
            <a:sp3d extrusionH="887400" prstMaterial="legacyMatte">
              <a:bevelT w="13500" h="13500" prst="angle"/>
              <a:bevelB w="13500" h="13500" prst="angle"/>
              <a:extrusionClr>
                <a:srgbClr val="DCEBF5"/>
              </a:extrusionClr>
            </a:sp3d>
          </p:spPr>
          <p:txBody>
            <a:bodyPr wrap="none" anchor="ctr">
              <a:flatTx/>
            </a:bodyPr>
            <a:lstStyle/>
            <a:p>
              <a:endParaRPr lang="en-US"/>
            </a:p>
          </p:txBody>
        </p:sp>
        <p:pic>
          <p:nvPicPr>
            <p:cNvPr id="22" name="Picture 16" descr="MCj02374230000[1]"/>
            <p:cNvPicPr>
              <a:picLocks noChangeAspect="1" noChangeArrowheads="1"/>
            </p:cNvPicPr>
            <p:nvPr/>
          </p:nvPicPr>
          <p:blipFill>
            <a:blip r:embed="rId4" cstate="print"/>
            <a:srcRect/>
            <a:stretch>
              <a:fillRect/>
            </a:stretch>
          </p:blipFill>
          <p:spPr bwMode="auto">
            <a:xfrm rot="99925239">
              <a:off x="2124" y="2916"/>
              <a:ext cx="573" cy="720"/>
            </a:xfrm>
            <a:prstGeom prst="rect">
              <a:avLst/>
            </a:prstGeom>
            <a:noFill/>
          </p:spPr>
        </p:pic>
        <p:sp>
          <p:nvSpPr>
            <p:cNvPr id="23" name="Text Box 17"/>
            <p:cNvSpPr txBox="1">
              <a:spLocks noChangeArrowheads="1"/>
            </p:cNvSpPr>
            <p:nvPr/>
          </p:nvSpPr>
          <p:spPr bwMode="auto">
            <a:xfrm>
              <a:off x="1325" y="3561"/>
              <a:ext cx="787" cy="427"/>
            </a:xfrm>
            <a:prstGeom prst="rect">
              <a:avLst/>
            </a:prstGeom>
            <a:noFill/>
            <a:ln w="9525" algn="ctr">
              <a:noFill/>
              <a:miter lim="800000"/>
              <a:headEnd/>
              <a:tailEnd/>
            </a:ln>
            <a:effectLst/>
          </p:spPr>
          <p:txBody>
            <a:bodyPr wrap="none">
              <a:spAutoFit/>
            </a:bodyPr>
            <a:lstStyle/>
            <a:p>
              <a:pPr algn="ctr"/>
              <a:r>
                <a:rPr lang="en-US" sz="2000" b="1" dirty="0">
                  <a:effectLst>
                    <a:outerShdw blurRad="38100" dist="38100" dir="2700000" algn="tl">
                      <a:srgbClr val="000000">
                        <a:alpha val="43137"/>
                      </a:srgbClr>
                    </a:outerShdw>
                  </a:effectLst>
                </a:rPr>
                <a:t>Clustering</a:t>
              </a:r>
            </a:p>
            <a:p>
              <a:pPr algn="ctr"/>
              <a:r>
                <a:rPr lang="en-US" sz="1800" b="1" dirty="0" smtClean="0">
                  <a:solidFill>
                    <a:srgbClr val="F9D607"/>
                  </a:solidFill>
                  <a:effectLst>
                    <a:outerShdw blurRad="38100" dist="38100" dir="2700000" algn="tl">
                      <a:srgbClr val="000000">
                        <a:alpha val="43137"/>
                      </a:srgbClr>
                    </a:outerShdw>
                  </a:effectLst>
                </a:rPr>
                <a:t>(cmsd</a:t>
              </a:r>
              <a:r>
                <a:rPr lang="en-US" sz="1800" b="1" dirty="0">
                  <a:solidFill>
                    <a:srgbClr val="F9D607"/>
                  </a:solidFill>
                  <a:effectLst>
                    <a:outerShdw blurRad="38100" dist="38100" dir="2700000" algn="tl">
                      <a:srgbClr val="000000">
                        <a:alpha val="43137"/>
                      </a:srgbClr>
                    </a:outerShdw>
                  </a:effectLst>
                </a:rPr>
                <a:t>)</a:t>
              </a:r>
            </a:p>
          </p:txBody>
        </p:sp>
      </p:grpSp>
      <p:grpSp>
        <p:nvGrpSpPr>
          <p:cNvPr id="8" name="Group 27"/>
          <p:cNvGrpSpPr>
            <a:grpSpLocks/>
          </p:cNvGrpSpPr>
          <p:nvPr/>
        </p:nvGrpSpPr>
        <p:grpSpPr bwMode="auto">
          <a:xfrm>
            <a:off x="827090" y="2919414"/>
            <a:ext cx="1981200" cy="1338263"/>
            <a:chOff x="816" y="2419"/>
            <a:chExt cx="1248" cy="843"/>
          </a:xfrm>
        </p:grpSpPr>
        <p:pic>
          <p:nvPicPr>
            <p:cNvPr id="25" name="Picture 28" descr="MCj03617160000[1]"/>
            <p:cNvPicPr>
              <a:picLocks noChangeAspect="1" noChangeArrowheads="1"/>
            </p:cNvPicPr>
            <p:nvPr/>
          </p:nvPicPr>
          <p:blipFill>
            <a:blip r:embed="rId5" cstate="print"/>
            <a:srcRect/>
            <a:stretch>
              <a:fillRect/>
            </a:stretch>
          </p:blipFill>
          <p:spPr bwMode="auto">
            <a:xfrm>
              <a:off x="1536" y="2737"/>
              <a:ext cx="528" cy="525"/>
            </a:xfrm>
            <a:prstGeom prst="rect">
              <a:avLst/>
            </a:prstGeom>
            <a:noFill/>
          </p:spPr>
        </p:pic>
        <p:sp>
          <p:nvSpPr>
            <p:cNvPr id="26" name="Rectangle 29"/>
            <p:cNvSpPr>
              <a:spLocks noChangeArrowheads="1"/>
            </p:cNvSpPr>
            <p:nvPr/>
          </p:nvSpPr>
          <p:spPr bwMode="auto">
            <a:xfrm>
              <a:off x="816" y="2448"/>
              <a:ext cx="1104" cy="347"/>
            </a:xfrm>
            <a:prstGeom prst="rect">
              <a:avLst/>
            </a:prstGeom>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n w="9525" algn="ctr">
              <a:noFill/>
              <a:miter lim="800000"/>
              <a:headEnd/>
              <a:tailEnd/>
            </a:ln>
            <a:effectLst/>
            <a:scene3d>
              <a:camera prst="legacyPerspectiveTopRight"/>
              <a:lightRig rig="legacyFlat3" dir="b"/>
            </a:scene3d>
            <a:sp3d extrusionH="887400" prstMaterial="legacyMatte">
              <a:bevelT w="13500" h="13500" prst="angle"/>
              <a:bevelB w="13500" h="13500" prst="angle"/>
              <a:extrusionClr>
                <a:srgbClr val="DCEBF5"/>
              </a:extrusionClr>
            </a:sp3d>
          </p:spPr>
          <p:txBody>
            <a:bodyPr wrap="none" anchor="ctr">
              <a:flatTx/>
            </a:bodyPr>
            <a:lstStyle/>
            <a:p>
              <a:endParaRPr lang="en-US"/>
            </a:p>
          </p:txBody>
        </p:sp>
        <p:sp>
          <p:nvSpPr>
            <p:cNvPr id="27" name="Text Box 30"/>
            <p:cNvSpPr txBox="1">
              <a:spLocks noChangeArrowheads="1"/>
            </p:cNvSpPr>
            <p:nvPr/>
          </p:nvSpPr>
          <p:spPr bwMode="auto">
            <a:xfrm>
              <a:off x="823" y="2419"/>
              <a:ext cx="1152" cy="368"/>
            </a:xfrm>
            <a:prstGeom prst="rect">
              <a:avLst/>
            </a:prstGeom>
            <a:noFill/>
            <a:ln w="9525" algn="ctr">
              <a:noFill/>
              <a:miter lim="800000"/>
              <a:headEnd/>
              <a:tailEnd/>
            </a:ln>
            <a:effectLst/>
          </p:spPr>
          <p:txBody>
            <a:bodyPr wrap="square">
              <a:spAutoFit/>
            </a:bodyPr>
            <a:lstStyle/>
            <a:p>
              <a:r>
                <a:rPr lang="en-US" b="1" dirty="0" smtClean="0">
                  <a:effectLst>
                    <a:outerShdw blurRad="38100" dist="38100" dir="2700000" algn="tl">
                      <a:srgbClr val="000000">
                        <a:alpha val="43137"/>
                      </a:srgbClr>
                    </a:outerShdw>
                  </a:effectLst>
                </a:rPr>
                <a:t>A</a:t>
              </a:r>
              <a:r>
                <a:rPr lang="en-US" sz="1800" b="1" dirty="0" smtClean="0">
                  <a:effectLst>
                    <a:outerShdw blurRad="38100" dist="38100" dir="2700000" algn="tl">
                      <a:srgbClr val="000000">
                        <a:alpha val="43137"/>
                      </a:srgbClr>
                    </a:outerShdw>
                  </a:effectLst>
                </a:rPr>
                <a:t>uthorization</a:t>
              </a:r>
              <a:endParaRPr lang="en-US" b="1" dirty="0">
                <a:effectLst>
                  <a:outerShdw blurRad="38100" dist="38100" dir="2700000" algn="tl">
                    <a:srgbClr val="000000">
                      <a:alpha val="43137"/>
                    </a:srgbClr>
                  </a:outerShdw>
                </a:effectLst>
              </a:endParaRPr>
            </a:p>
            <a:p>
              <a:r>
                <a:rPr lang="en-US" sz="1400" b="1" dirty="0" smtClean="0">
                  <a:solidFill>
                    <a:srgbClr val="F9D607"/>
                  </a:solidFill>
                  <a:effectLst>
                    <a:outerShdw blurRad="38100" dist="38100" dir="2700000" algn="tl">
                      <a:srgbClr val="000000">
                        <a:alpha val="43137"/>
                      </a:srgbClr>
                    </a:outerShdw>
                  </a:effectLst>
                </a:rPr>
                <a:t>    Entity Names</a:t>
              </a:r>
              <a:endParaRPr lang="en-US" sz="1400" b="1" dirty="0">
                <a:solidFill>
                  <a:srgbClr val="F9D607"/>
                </a:solidFill>
                <a:effectLst>
                  <a:outerShdw blurRad="38100" dist="38100" dir="2700000" algn="tl">
                    <a:srgbClr val="000000">
                      <a:alpha val="43137"/>
                    </a:srgbClr>
                  </a:outerShdw>
                </a:effectLst>
              </a:endParaRPr>
            </a:p>
          </p:txBody>
        </p:sp>
      </p:grpSp>
      <p:grpSp>
        <p:nvGrpSpPr>
          <p:cNvPr id="9" name="Group 31"/>
          <p:cNvGrpSpPr>
            <a:grpSpLocks/>
          </p:cNvGrpSpPr>
          <p:nvPr/>
        </p:nvGrpSpPr>
        <p:grpSpPr bwMode="auto">
          <a:xfrm>
            <a:off x="2474915" y="2736850"/>
            <a:ext cx="1857375" cy="1828800"/>
            <a:chOff x="1854" y="2304"/>
            <a:chExt cx="1170" cy="1152"/>
          </a:xfrm>
        </p:grpSpPr>
        <p:sp>
          <p:nvSpPr>
            <p:cNvPr id="29" name="Rectangle 32"/>
            <p:cNvSpPr>
              <a:spLocks noChangeArrowheads="1"/>
            </p:cNvSpPr>
            <p:nvPr/>
          </p:nvSpPr>
          <p:spPr bwMode="auto">
            <a:xfrm>
              <a:off x="1872" y="2928"/>
              <a:ext cx="1152" cy="528"/>
            </a:xfrm>
            <a:prstGeom prst="rect">
              <a:avLst/>
            </a:prstGeom>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n w="9525" algn="ctr">
              <a:noFill/>
              <a:miter lim="800000"/>
              <a:headEnd/>
              <a:tailEnd/>
            </a:ln>
            <a:effectLst/>
            <a:scene3d>
              <a:camera prst="legacyPerspectiveTopRight"/>
              <a:lightRig rig="legacyFlat3" dir="b"/>
            </a:scene3d>
            <a:sp3d extrusionH="887400" prstMaterial="legacyMatte">
              <a:bevelT w="13500" h="13500" prst="angle"/>
              <a:bevelB w="13500" h="13500" prst="angle"/>
              <a:extrusionClr>
                <a:srgbClr val="DCEBF5"/>
              </a:extrusionClr>
            </a:sp3d>
          </p:spPr>
          <p:txBody>
            <a:bodyPr wrap="none" anchor="ctr">
              <a:flatTx/>
            </a:bodyPr>
            <a:lstStyle/>
            <a:p>
              <a:endParaRPr lang="en-US"/>
            </a:p>
          </p:txBody>
        </p:sp>
        <p:grpSp>
          <p:nvGrpSpPr>
            <p:cNvPr id="11" name="Group 33"/>
            <p:cNvGrpSpPr>
              <a:grpSpLocks/>
            </p:cNvGrpSpPr>
            <p:nvPr/>
          </p:nvGrpSpPr>
          <p:grpSpPr bwMode="auto">
            <a:xfrm>
              <a:off x="1854" y="2304"/>
              <a:ext cx="1169" cy="1125"/>
              <a:chOff x="1854" y="2304"/>
              <a:chExt cx="1169" cy="1125"/>
            </a:xfrm>
          </p:grpSpPr>
          <p:pic>
            <p:nvPicPr>
              <p:cNvPr id="31" name="Picture 34" descr="MCj03797670000[1]"/>
              <p:cNvPicPr>
                <a:picLocks noChangeAspect="1" noChangeArrowheads="1"/>
              </p:cNvPicPr>
              <p:nvPr/>
            </p:nvPicPr>
            <p:blipFill>
              <a:blip r:embed="rId6" cstate="print"/>
              <a:srcRect/>
              <a:stretch>
                <a:fillRect/>
              </a:stretch>
            </p:blipFill>
            <p:spPr bwMode="auto">
              <a:xfrm>
                <a:off x="2400" y="2304"/>
                <a:ext cx="495" cy="624"/>
              </a:xfrm>
              <a:prstGeom prst="rect">
                <a:avLst/>
              </a:prstGeom>
              <a:noFill/>
            </p:spPr>
          </p:pic>
          <p:sp>
            <p:nvSpPr>
              <p:cNvPr id="32" name="Text Box 35"/>
              <p:cNvSpPr txBox="1">
                <a:spLocks noChangeArrowheads="1"/>
              </p:cNvSpPr>
              <p:nvPr/>
            </p:nvSpPr>
            <p:spPr bwMode="auto">
              <a:xfrm>
                <a:off x="1854" y="3028"/>
                <a:ext cx="1169" cy="401"/>
              </a:xfrm>
              <a:prstGeom prst="rect">
                <a:avLst/>
              </a:prstGeom>
              <a:noFill/>
              <a:ln w="9525" algn="ctr">
                <a:noFill/>
                <a:miter lim="800000"/>
                <a:headEnd/>
                <a:tailEnd/>
              </a:ln>
              <a:effectLst/>
            </p:spPr>
            <p:txBody>
              <a:bodyPr wrap="none">
                <a:spAutoFit/>
              </a:bodyPr>
              <a:lstStyle/>
              <a:p>
                <a:pPr algn="ctr">
                  <a:spcBef>
                    <a:spcPts val="400"/>
                  </a:spcBef>
                </a:pPr>
                <a:r>
                  <a:rPr lang="en-US" sz="1400" b="1" dirty="0" smtClean="0">
                    <a:effectLst>
                      <a:outerShdw blurRad="38100" dist="38100" dir="2700000" algn="tl">
                        <a:srgbClr val="000000">
                          <a:alpha val="43137"/>
                        </a:srgbClr>
                      </a:outerShdw>
                    </a:effectLst>
                  </a:rPr>
                  <a:t>Logical File </a:t>
                </a:r>
                <a:r>
                  <a:rPr lang="en-US" sz="1400" b="1" dirty="0">
                    <a:effectLst>
                      <a:outerShdw blurRad="38100" dist="38100" dir="2700000" algn="tl">
                        <a:srgbClr val="000000">
                          <a:alpha val="43137"/>
                        </a:srgbClr>
                      </a:outerShdw>
                    </a:effectLst>
                  </a:rPr>
                  <a:t>System</a:t>
                </a:r>
              </a:p>
              <a:p>
                <a:pPr algn="ctr">
                  <a:spcBef>
                    <a:spcPts val="400"/>
                  </a:spcBef>
                </a:pPr>
                <a:r>
                  <a:rPr lang="en-US" b="1" dirty="0" err="1" smtClean="0">
                    <a:solidFill>
                      <a:srgbClr val="F9D607"/>
                    </a:solidFill>
                    <a:effectLst>
                      <a:outerShdw blurRad="38100" dist="38100" dir="2700000" algn="tl">
                        <a:srgbClr val="000000">
                          <a:alpha val="43137"/>
                        </a:srgbClr>
                      </a:outerShdw>
                    </a:effectLst>
                  </a:rPr>
                  <a:t>dpm</a:t>
                </a:r>
                <a:r>
                  <a:rPr lang="en-US" b="1" dirty="0" smtClean="0">
                    <a:solidFill>
                      <a:srgbClr val="F9D607"/>
                    </a:solidFill>
                    <a:effectLst>
                      <a:outerShdw blurRad="38100" dist="38100" dir="2700000" algn="tl">
                        <a:srgbClr val="000000">
                          <a:alpha val="43137"/>
                        </a:srgbClr>
                      </a:outerShdw>
                    </a:effectLst>
                  </a:rPr>
                  <a:t> </a:t>
                </a:r>
                <a:r>
                  <a:rPr lang="en-US" b="1" dirty="0" err="1" smtClean="0">
                    <a:solidFill>
                      <a:srgbClr val="F9D607"/>
                    </a:solidFill>
                    <a:effectLst>
                      <a:outerShdw blurRad="38100" dist="38100" dir="2700000" algn="tl">
                        <a:srgbClr val="000000">
                          <a:alpha val="43137"/>
                        </a:srgbClr>
                      </a:outerShdw>
                    </a:effectLst>
                  </a:rPr>
                  <a:t>sfs</a:t>
                </a:r>
                <a:r>
                  <a:rPr lang="en-US" b="1" dirty="0" smtClean="0">
                    <a:solidFill>
                      <a:srgbClr val="F9D607"/>
                    </a:solidFill>
                    <a:effectLst>
                      <a:outerShdw blurRad="38100" dist="38100" dir="2700000" algn="tl">
                        <a:srgbClr val="000000">
                          <a:alpha val="43137"/>
                        </a:srgbClr>
                      </a:outerShdw>
                    </a:effectLst>
                  </a:rPr>
                  <a:t> </a:t>
                </a:r>
                <a:r>
                  <a:rPr lang="en-US" b="1" dirty="0" err="1" smtClean="0">
                    <a:solidFill>
                      <a:srgbClr val="F9D607"/>
                    </a:solidFill>
                    <a:effectLst>
                      <a:outerShdw blurRad="38100" dist="38100" dir="2700000" algn="tl">
                        <a:srgbClr val="000000">
                          <a:alpha val="43137"/>
                        </a:srgbClr>
                      </a:outerShdw>
                    </a:effectLst>
                  </a:rPr>
                  <a:t>sql</a:t>
                </a:r>
                <a:r>
                  <a:rPr lang="en-US" b="1" dirty="0" smtClean="0">
                    <a:solidFill>
                      <a:srgbClr val="F9D607"/>
                    </a:solidFill>
                    <a:effectLst>
                      <a:outerShdw blurRad="38100" dist="38100" dir="2700000" algn="tl">
                        <a:srgbClr val="000000">
                          <a:alpha val="43137"/>
                        </a:srgbClr>
                      </a:outerShdw>
                    </a:effectLst>
                  </a:rPr>
                  <a:t> …</a:t>
                </a:r>
                <a:endParaRPr lang="en-US" b="1" dirty="0">
                  <a:solidFill>
                    <a:srgbClr val="F9D607"/>
                  </a:solidFill>
                  <a:effectLst>
                    <a:outerShdw blurRad="38100" dist="38100" dir="2700000" algn="tl">
                      <a:srgbClr val="000000">
                        <a:alpha val="43137"/>
                      </a:srgbClr>
                    </a:outerShdw>
                  </a:effectLst>
                </a:endParaRPr>
              </a:p>
            </p:txBody>
          </p:sp>
        </p:grpSp>
      </p:grpSp>
      <p:grpSp>
        <p:nvGrpSpPr>
          <p:cNvPr id="16" name="Group 36"/>
          <p:cNvGrpSpPr>
            <a:grpSpLocks/>
          </p:cNvGrpSpPr>
          <p:nvPr/>
        </p:nvGrpSpPr>
        <p:grpSpPr bwMode="auto">
          <a:xfrm>
            <a:off x="2481265" y="1898650"/>
            <a:ext cx="3190875" cy="1219200"/>
            <a:chOff x="2982" y="1776"/>
            <a:chExt cx="2010" cy="768"/>
          </a:xfrm>
        </p:grpSpPr>
        <p:pic>
          <p:nvPicPr>
            <p:cNvPr id="34" name="Picture 37" descr="MCj03912100000[1]"/>
            <p:cNvPicPr>
              <a:picLocks noChangeAspect="1" noChangeArrowheads="1"/>
            </p:cNvPicPr>
            <p:nvPr/>
          </p:nvPicPr>
          <p:blipFill>
            <a:blip r:embed="rId7" cstate="print"/>
            <a:srcRect/>
            <a:stretch>
              <a:fillRect/>
            </a:stretch>
          </p:blipFill>
          <p:spPr bwMode="auto">
            <a:xfrm rot="-2700635">
              <a:off x="2947" y="1811"/>
              <a:ext cx="592" cy="522"/>
            </a:xfrm>
            <a:prstGeom prst="rect">
              <a:avLst/>
            </a:prstGeom>
            <a:noFill/>
          </p:spPr>
        </p:pic>
        <p:grpSp>
          <p:nvGrpSpPr>
            <p:cNvPr id="20" name="Group 38"/>
            <p:cNvGrpSpPr>
              <a:grpSpLocks/>
            </p:cNvGrpSpPr>
            <p:nvPr/>
          </p:nvGrpSpPr>
          <p:grpSpPr bwMode="auto">
            <a:xfrm>
              <a:off x="3552" y="1872"/>
              <a:ext cx="1440" cy="672"/>
              <a:chOff x="2208" y="2304"/>
              <a:chExt cx="1440" cy="672"/>
            </a:xfrm>
          </p:grpSpPr>
          <p:sp>
            <p:nvSpPr>
              <p:cNvPr id="36" name="Rectangle 39"/>
              <p:cNvSpPr>
                <a:spLocks noChangeArrowheads="1"/>
              </p:cNvSpPr>
              <p:nvPr/>
            </p:nvSpPr>
            <p:spPr bwMode="auto">
              <a:xfrm>
                <a:off x="2208" y="2304"/>
                <a:ext cx="1440" cy="672"/>
              </a:xfrm>
              <a:prstGeom prst="rect">
                <a:avLst/>
              </a:prstGeom>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n w="9525" algn="ctr">
                <a:noFill/>
                <a:miter lim="800000"/>
                <a:headEnd/>
                <a:tailEnd/>
              </a:ln>
              <a:effectLst/>
              <a:scene3d>
                <a:camera prst="legacyPerspectiveTopRight"/>
                <a:lightRig rig="legacyFlat3" dir="b"/>
              </a:scene3d>
              <a:sp3d extrusionH="887400" prstMaterial="legacyMatte">
                <a:bevelT w="13500" h="13500" prst="angle"/>
                <a:bevelB w="13500" h="13500" prst="angle"/>
                <a:extrusionClr>
                  <a:srgbClr val="DCEBF5"/>
                </a:extrusionClr>
              </a:sp3d>
            </p:spPr>
            <p:txBody>
              <a:bodyPr wrap="none" anchor="ctr">
                <a:flatTx/>
              </a:bodyPr>
              <a:lstStyle/>
              <a:p>
                <a:endParaRPr lang="en-US"/>
              </a:p>
            </p:txBody>
          </p:sp>
          <p:sp>
            <p:nvSpPr>
              <p:cNvPr id="37" name="Text Box 40"/>
              <p:cNvSpPr txBox="1">
                <a:spLocks noChangeArrowheads="1"/>
              </p:cNvSpPr>
              <p:nvPr/>
            </p:nvSpPr>
            <p:spPr bwMode="auto">
              <a:xfrm>
                <a:off x="2284" y="2412"/>
                <a:ext cx="1312" cy="472"/>
              </a:xfrm>
              <a:prstGeom prst="rect">
                <a:avLst/>
              </a:prstGeom>
              <a:noFill/>
              <a:ln w="9525" algn="ctr">
                <a:noFill/>
                <a:miter lim="800000"/>
                <a:headEnd/>
                <a:tailEnd/>
              </a:ln>
              <a:effectLst/>
            </p:spPr>
            <p:txBody>
              <a:bodyPr wrap="none">
                <a:spAutoFit/>
              </a:bodyPr>
              <a:lstStyle/>
              <a:p>
                <a:pPr algn="ctr">
                  <a:spcBef>
                    <a:spcPts val="800"/>
                  </a:spcBef>
                </a:pPr>
                <a:r>
                  <a:rPr lang="en-US" b="1" dirty="0">
                    <a:effectLst>
                      <a:outerShdw blurRad="38100" dist="38100" dir="2700000" algn="tl">
                        <a:srgbClr val="000000">
                          <a:alpha val="43137"/>
                        </a:srgbClr>
                      </a:outerShdw>
                    </a:effectLst>
                  </a:rPr>
                  <a:t>Protocol </a:t>
                </a:r>
                <a:endParaRPr lang="en-US" dirty="0"/>
              </a:p>
              <a:p>
                <a:pPr algn="ctr">
                  <a:spcBef>
                    <a:spcPts val="800"/>
                  </a:spcBef>
                </a:pPr>
                <a:r>
                  <a:rPr lang="en-US" b="1" dirty="0" smtClean="0">
                    <a:solidFill>
                      <a:srgbClr val="F9D607"/>
                    </a:solidFill>
                    <a:effectLst>
                      <a:outerShdw blurRad="38100" dist="38100" dir="2700000" algn="tl">
                        <a:srgbClr val="000000">
                          <a:alpha val="43137"/>
                        </a:srgbClr>
                      </a:outerShdw>
                    </a:effectLst>
                  </a:rPr>
                  <a:t>cms http xroot …</a:t>
                </a:r>
                <a:endParaRPr lang="en-US" b="1" dirty="0">
                  <a:solidFill>
                    <a:srgbClr val="F9D607"/>
                  </a:solidFill>
                  <a:effectLst>
                    <a:outerShdw blurRad="38100" dist="38100" dir="2700000" algn="tl">
                      <a:srgbClr val="000000">
                        <a:alpha val="43137"/>
                      </a:srgbClr>
                    </a:outerShdw>
                  </a:effectLst>
                </a:endParaRPr>
              </a:p>
            </p:txBody>
          </p:sp>
        </p:grpSp>
      </p:grpSp>
      <p:sp>
        <p:nvSpPr>
          <p:cNvPr id="38" name="Rectangle 42"/>
          <p:cNvSpPr>
            <a:spLocks noChangeArrowheads="1"/>
          </p:cNvSpPr>
          <p:nvPr/>
        </p:nvSpPr>
        <p:spPr bwMode="auto">
          <a:xfrm>
            <a:off x="685803" y="1365250"/>
            <a:ext cx="2286000" cy="838200"/>
          </a:xfrm>
          <a:prstGeom prst="rect">
            <a:avLst/>
          </a:prstGeom>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n w="9525" algn="ctr">
            <a:noFill/>
            <a:miter lim="800000"/>
            <a:headEnd/>
            <a:tailEnd/>
          </a:ln>
          <a:effectLst/>
          <a:scene3d>
            <a:camera prst="legacyPerspectiveTopRight"/>
            <a:lightRig rig="legacyFlat3" dir="b"/>
          </a:scene3d>
          <a:sp3d extrusionH="887400" prstMaterial="legacyMatte">
            <a:bevelT w="13500" h="13500" prst="angle"/>
            <a:bevelB w="13500" h="13500" prst="angle"/>
            <a:extrusionClr>
              <a:srgbClr val="DCEBF5"/>
            </a:extrusionClr>
          </a:sp3d>
        </p:spPr>
        <p:txBody>
          <a:bodyPr wrap="none" anchor="ctr">
            <a:flatTx/>
          </a:bodyPr>
          <a:lstStyle/>
          <a:p>
            <a:endParaRPr lang="en-US"/>
          </a:p>
        </p:txBody>
      </p:sp>
      <p:sp>
        <p:nvSpPr>
          <p:cNvPr id="39" name="Text Box 43"/>
          <p:cNvSpPr txBox="1">
            <a:spLocks noChangeArrowheads="1"/>
          </p:cNvSpPr>
          <p:nvPr/>
        </p:nvSpPr>
        <p:spPr bwMode="auto">
          <a:xfrm>
            <a:off x="801642" y="1447800"/>
            <a:ext cx="1941557" cy="748923"/>
          </a:xfrm>
          <a:prstGeom prst="rect">
            <a:avLst/>
          </a:prstGeom>
          <a:noFill/>
          <a:ln w="9525" algn="ctr">
            <a:noFill/>
            <a:miter lim="800000"/>
            <a:headEnd/>
            <a:tailEnd/>
          </a:ln>
          <a:effectLst/>
        </p:spPr>
        <p:txBody>
          <a:bodyPr wrap="none">
            <a:spAutoFit/>
          </a:bodyPr>
          <a:lstStyle/>
          <a:p>
            <a:pPr algn="ctr">
              <a:spcBef>
                <a:spcPts val="800"/>
              </a:spcBef>
            </a:pPr>
            <a:r>
              <a:rPr lang="en-US" b="1" dirty="0">
                <a:effectLst>
                  <a:outerShdw blurRad="38100" dist="38100" dir="2700000" algn="tl">
                    <a:srgbClr val="000000">
                      <a:alpha val="43137"/>
                    </a:srgbClr>
                  </a:outerShdw>
                </a:effectLst>
              </a:rPr>
              <a:t>Protocol </a:t>
            </a:r>
            <a:r>
              <a:rPr lang="en-US" b="1" dirty="0" smtClean="0">
                <a:effectLst>
                  <a:outerShdw blurRad="38100" dist="38100" dir="2700000" algn="tl">
                    <a:srgbClr val="000000">
                      <a:alpha val="43137"/>
                    </a:srgbClr>
                  </a:outerShdw>
                </a:effectLst>
              </a:rPr>
              <a:t>Driver</a:t>
            </a:r>
          </a:p>
          <a:p>
            <a:pPr algn="ctr">
              <a:spcBef>
                <a:spcPts val="800"/>
              </a:spcBef>
            </a:pPr>
            <a:r>
              <a:rPr lang="en-US" b="1" dirty="0" smtClean="0">
                <a:solidFill>
                  <a:srgbClr val="F9D607"/>
                </a:solidFill>
                <a:effectLst>
                  <a:outerShdw blurRad="38100" dist="38100" dir="2700000" algn="tl">
                    <a:srgbClr val="000000">
                      <a:alpha val="43137"/>
                    </a:srgbClr>
                  </a:outerShdw>
                </a:effectLst>
              </a:rPr>
              <a:t>Any </a:t>
            </a:r>
            <a:r>
              <a:rPr lang="en-US" b="1" i="1" dirty="0" smtClean="0">
                <a:solidFill>
                  <a:srgbClr val="F9D607"/>
                </a:solidFill>
                <a:effectLst>
                  <a:outerShdw blurRad="38100" dist="38100" dir="2700000" algn="tl">
                    <a:srgbClr val="000000">
                      <a:alpha val="43137"/>
                    </a:srgbClr>
                  </a:outerShdw>
                </a:effectLst>
              </a:rPr>
              <a:t>n</a:t>
            </a:r>
            <a:r>
              <a:rPr lang="en-US" b="1" dirty="0" smtClean="0">
                <a:solidFill>
                  <a:srgbClr val="F9D607"/>
                </a:solidFill>
                <a:effectLst>
                  <a:outerShdw blurRad="38100" dist="38100" dir="2700000" algn="tl">
                    <a:srgbClr val="000000">
                      <a:alpha val="43137"/>
                    </a:srgbClr>
                  </a:outerShdw>
                </a:effectLst>
              </a:rPr>
              <a:t> protocols</a:t>
            </a:r>
            <a:endParaRPr lang="en-US" b="1" dirty="0">
              <a:solidFill>
                <a:srgbClr val="F9D607"/>
              </a:solidFill>
              <a:effectLst>
                <a:outerShdw blurRad="38100" dist="38100" dir="2700000" algn="tl">
                  <a:srgbClr val="000000">
                    <a:alpha val="43137"/>
                  </a:srgbClr>
                </a:outerShdw>
              </a:effectLst>
            </a:endParaRPr>
          </a:p>
        </p:txBody>
      </p:sp>
      <p:sp>
        <p:nvSpPr>
          <p:cNvPr id="40" name="Slide Number Placeholder 49"/>
          <p:cNvSpPr txBox="1">
            <a:spLocks/>
          </p:cNvSpPr>
          <p:nvPr/>
        </p:nvSpPr>
        <p:spPr>
          <a:xfrm>
            <a:off x="-152397" y="-539750"/>
            <a:ext cx="0" cy="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71C701-5DB5-40AB-9B59-03BDA75F71B4}"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ppt_x"/>
                                          </p:val>
                                        </p:tav>
                                        <p:tav tm="100000">
                                          <p:val>
                                            <p:strVal val="#ppt_x"/>
                                          </p:val>
                                        </p:tav>
                                      </p:tavLst>
                                    </p:anim>
                                    <p:anim calcmode="lin" valueType="num">
                                      <p:cBhvr additive="base">
                                        <p:cTn id="8" dur="20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7"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1+#ppt_w/2"/>
                                          </p:val>
                                        </p:tav>
                                        <p:tav tm="100000">
                                          <p:val>
                                            <p:strVal val="#ppt_x"/>
                                          </p:val>
                                        </p:tav>
                                      </p:tavLst>
                                    </p:anim>
                                    <p:anim calcmode="lin" valueType="num">
                                      <p:cBhvr additive="base">
                                        <p:cTn id="13" dur="20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7"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ppt_x"/>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7"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2000" fill="hold"/>
                                        <p:tgtEl>
                                          <p:spTgt spid="8"/>
                                        </p:tgtEl>
                                        <p:attrNameLst>
                                          <p:attrName>ppt_x</p:attrName>
                                        </p:attrNameLst>
                                      </p:cBhvr>
                                      <p:tavLst>
                                        <p:tav tm="0">
                                          <p:val>
                                            <p:strVal val="0-#ppt_w/2"/>
                                          </p:val>
                                        </p:tav>
                                        <p:tav tm="100000">
                                          <p:val>
                                            <p:strVal val="#ppt_x"/>
                                          </p:val>
                                        </p:tav>
                                      </p:tavLst>
                                    </p:anim>
                                    <p:anim calcmode="lin" valueType="num">
                                      <p:cBhvr additive="base">
                                        <p:cTn id="23" dur="20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8000"/>
                            </p:stCondLst>
                            <p:childTnLst>
                              <p:par>
                                <p:cTn id="25" presetID="7" presetClass="entr" presetSubtype="2"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2000" fill="hold"/>
                                        <p:tgtEl>
                                          <p:spTgt spid="4"/>
                                        </p:tgtEl>
                                        <p:attrNameLst>
                                          <p:attrName>ppt_x</p:attrName>
                                        </p:attrNameLst>
                                      </p:cBhvr>
                                      <p:tavLst>
                                        <p:tav tm="0">
                                          <p:val>
                                            <p:strVal val="1+#ppt_w/2"/>
                                          </p:val>
                                        </p:tav>
                                        <p:tav tm="100000">
                                          <p:val>
                                            <p:strVal val="#ppt_x"/>
                                          </p:val>
                                        </p:tav>
                                      </p:tavLst>
                                    </p:anim>
                                    <p:anim calcmode="lin" valueType="num">
                                      <p:cBhvr additive="base">
                                        <p:cTn id="28" dur="20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10000"/>
                            </p:stCondLst>
                            <p:childTnLst>
                              <p:par>
                                <p:cTn id="30" presetID="7" presetClass="entr" presetSubtype="4"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2000" fill="hold"/>
                                        <p:tgtEl>
                                          <p:spTgt spid="7"/>
                                        </p:tgtEl>
                                        <p:attrNameLst>
                                          <p:attrName>ppt_x</p:attrName>
                                        </p:attrNameLst>
                                      </p:cBhvr>
                                      <p:tavLst>
                                        <p:tav tm="0">
                                          <p:val>
                                            <p:strVal val="#ppt_x"/>
                                          </p:val>
                                        </p:tav>
                                        <p:tav tm="100000">
                                          <p:val>
                                            <p:strVal val="#ppt_x"/>
                                          </p:val>
                                        </p:tav>
                                      </p:tavLst>
                                    </p:anim>
                                    <p:anim calcmode="lin" valueType="num">
                                      <p:cBhvr additive="base">
                                        <p:cTn id="33"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Data Access Problem</a:t>
            </a:r>
            <a:endParaRPr lang="en-US" b="1" dirty="0"/>
          </a:p>
        </p:txBody>
      </p:sp>
      <p:sp>
        <p:nvSpPr>
          <p:cNvPr id="3" name="Content Placeholder 2"/>
          <p:cNvSpPr>
            <a:spLocks noGrp="1"/>
          </p:cNvSpPr>
          <p:nvPr>
            <p:ph idx="1"/>
          </p:nvPr>
        </p:nvSpPr>
        <p:spPr/>
        <p:txBody>
          <a:bodyPr/>
          <a:lstStyle/>
          <a:p>
            <a:pPr>
              <a:spcBef>
                <a:spcPts val="400"/>
              </a:spcBef>
            </a:pPr>
            <a:r>
              <a:rPr lang="en-US" sz="3200" dirty="0" smtClean="0"/>
              <a:t>The High Energy Physics analysis regime</a:t>
            </a:r>
          </a:p>
          <a:p>
            <a:pPr lvl="1">
              <a:spcBef>
                <a:spcPts val="400"/>
              </a:spcBef>
            </a:pPr>
            <a:r>
              <a:rPr lang="en-US" sz="3100" dirty="0" smtClean="0"/>
              <a:t>Write once read many times access mode</a:t>
            </a:r>
          </a:p>
          <a:p>
            <a:pPr lvl="1">
              <a:spcBef>
                <a:spcPts val="400"/>
              </a:spcBef>
            </a:pPr>
            <a:r>
              <a:rPr lang="en-US" sz="3100" dirty="0" smtClean="0"/>
              <a:t>Thousands of parallel batch jobs</a:t>
            </a:r>
          </a:p>
          <a:p>
            <a:pPr lvl="1">
              <a:spcBef>
                <a:spcPts val="400"/>
              </a:spcBef>
            </a:pPr>
            <a:r>
              <a:rPr lang="en-US" sz="3100" dirty="0" smtClean="0"/>
              <a:t>Small block sparse random I/O</a:t>
            </a:r>
          </a:p>
        </p:txBody>
      </p:sp>
      <p:sp>
        <p:nvSpPr>
          <p:cNvPr id="4" name="Slide Number Placeholder 3"/>
          <p:cNvSpPr>
            <a:spLocks noGrp="1"/>
          </p:cNvSpPr>
          <p:nvPr>
            <p:ph type="sldNum" sz="quarter" idx="10"/>
          </p:nvPr>
        </p:nvSpPr>
        <p:spPr/>
        <p:txBody>
          <a:bodyPr/>
          <a:lstStyle/>
          <a:p>
            <a:fld id="{EE624ECC-9C76-462F-80B5-F15B6762A6BE}" type="slidenum">
              <a:rPr lang="en-US" smtClean="0"/>
              <a:pPr/>
              <a:t>33</a:t>
            </a:fld>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Synergistic Solution</a:t>
            </a:r>
            <a:endParaRPr lang="en-US" dirty="0"/>
          </a:p>
        </p:txBody>
      </p:sp>
      <p:sp>
        <p:nvSpPr>
          <p:cNvPr id="3" name="Slide Number Placeholder 2"/>
          <p:cNvSpPr>
            <a:spLocks noGrp="1"/>
          </p:cNvSpPr>
          <p:nvPr>
            <p:ph type="sldNum" sz="quarter" idx="10"/>
          </p:nvPr>
        </p:nvSpPr>
        <p:spPr>
          <a:xfrm>
            <a:off x="9419630" y="5114014"/>
            <a:ext cx="105370" cy="161925"/>
          </a:xfrm>
        </p:spPr>
        <p:txBody>
          <a:bodyPr/>
          <a:lstStyle/>
          <a:p>
            <a:fld id="{D28E1347-F792-4BAB-AC5B-89BE6EE820EB}" type="slidenum">
              <a:rPr lang="en-US" smtClean="0"/>
              <a:pPr/>
              <a:t>34</a:t>
            </a:fld>
            <a:endParaRPr lang="en-US"/>
          </a:p>
        </p:txBody>
      </p:sp>
      <p:sp>
        <p:nvSpPr>
          <p:cNvPr id="4" name="Gear"/>
          <p:cNvSpPr>
            <a:spLocks noEditPoints="1" noChangeArrowheads="1"/>
          </p:cNvSpPr>
          <p:nvPr/>
        </p:nvSpPr>
        <p:spPr bwMode="auto">
          <a:xfrm>
            <a:off x="5754180" y="1143000"/>
            <a:ext cx="1256220" cy="110169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US"/>
          </a:p>
        </p:txBody>
      </p:sp>
      <p:sp>
        <p:nvSpPr>
          <p:cNvPr id="5" name="AutoShape 12"/>
          <p:cNvSpPr>
            <a:spLocks noEditPoints="1" noChangeArrowheads="1"/>
          </p:cNvSpPr>
          <p:nvPr/>
        </p:nvSpPr>
        <p:spPr bwMode="auto">
          <a:xfrm>
            <a:off x="1926792" y="3044932"/>
            <a:ext cx="1502208" cy="13171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US"/>
          </a:p>
        </p:txBody>
      </p:sp>
      <p:sp>
        <p:nvSpPr>
          <p:cNvPr id="6" name="AutoShape 13"/>
          <p:cNvSpPr>
            <a:spLocks noEditPoints="1" noChangeArrowheads="1"/>
          </p:cNvSpPr>
          <p:nvPr/>
        </p:nvSpPr>
        <p:spPr bwMode="auto">
          <a:xfrm>
            <a:off x="5165491" y="3530600"/>
            <a:ext cx="1669354" cy="146331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US"/>
          </a:p>
        </p:txBody>
      </p:sp>
      <p:grpSp>
        <p:nvGrpSpPr>
          <p:cNvPr id="7" name="Group 6"/>
          <p:cNvGrpSpPr/>
          <p:nvPr/>
        </p:nvGrpSpPr>
        <p:grpSpPr>
          <a:xfrm>
            <a:off x="4212792" y="2514600"/>
            <a:ext cx="2797608" cy="2438003"/>
            <a:chOff x="3222192" y="2708310"/>
            <a:chExt cx="2797608" cy="2438003"/>
          </a:xfrm>
        </p:grpSpPr>
        <p:sp>
          <p:nvSpPr>
            <p:cNvPr id="8" name="Gear"/>
            <p:cNvSpPr>
              <a:spLocks noEditPoints="1" noChangeArrowheads="1"/>
            </p:cNvSpPr>
            <p:nvPr/>
          </p:nvSpPr>
          <p:spPr bwMode="auto">
            <a:xfrm>
              <a:off x="4763580" y="2708310"/>
              <a:ext cx="1256220" cy="110169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US"/>
            </a:p>
          </p:txBody>
        </p:sp>
        <p:sp>
          <p:nvSpPr>
            <p:cNvPr id="9" name="AutoShape 12"/>
            <p:cNvSpPr>
              <a:spLocks noEditPoints="1" noChangeArrowheads="1"/>
            </p:cNvSpPr>
            <p:nvPr/>
          </p:nvSpPr>
          <p:spPr bwMode="auto">
            <a:xfrm>
              <a:off x="3222192" y="3197332"/>
              <a:ext cx="1502208" cy="13171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US"/>
            </a:p>
          </p:txBody>
        </p:sp>
        <p:sp>
          <p:nvSpPr>
            <p:cNvPr id="10" name="AutoShape 13"/>
            <p:cNvSpPr>
              <a:spLocks noEditPoints="1" noChangeArrowheads="1"/>
            </p:cNvSpPr>
            <p:nvPr/>
          </p:nvSpPr>
          <p:spPr bwMode="auto">
            <a:xfrm>
              <a:off x="4174891" y="3683000"/>
              <a:ext cx="1669354" cy="146331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US"/>
            </a:p>
          </p:txBody>
        </p:sp>
      </p:grpSp>
      <p:sp>
        <p:nvSpPr>
          <p:cNvPr id="11" name="TextBox 10"/>
          <p:cNvSpPr txBox="1"/>
          <p:nvPr/>
        </p:nvSpPr>
        <p:spPr>
          <a:xfrm>
            <a:off x="762000" y="1447800"/>
            <a:ext cx="2462534" cy="461665"/>
          </a:xfrm>
          <a:prstGeom prst="rect">
            <a:avLst/>
          </a:prstGeom>
          <a:noFill/>
        </p:spPr>
        <p:txBody>
          <a:bodyPr wrap="none" rtlCol="0">
            <a:spAutoFit/>
          </a:bodyPr>
          <a:lstStyle/>
          <a:p>
            <a:pPr>
              <a:tabLst>
                <a:tab pos="400050" algn="l"/>
              </a:tabLst>
            </a:pPr>
            <a:r>
              <a:rPr lang="en-US" sz="2400" i="1" dirty="0" smtClean="0">
                <a:solidFill>
                  <a:schemeClr val="tx2"/>
                </a:solidFill>
              </a:rPr>
              <a:t>Minimize</a:t>
            </a:r>
            <a:r>
              <a:rPr lang="en-US" sz="2400" dirty="0" smtClean="0">
                <a:solidFill>
                  <a:schemeClr val="tx2"/>
                </a:solidFill>
              </a:rPr>
              <a:t> </a:t>
            </a:r>
            <a:r>
              <a:rPr lang="en-US" sz="2400" i="1" dirty="0" smtClean="0">
                <a:solidFill>
                  <a:schemeClr val="tx2"/>
                </a:solidFill>
              </a:rPr>
              <a:t>latency</a:t>
            </a:r>
          </a:p>
        </p:txBody>
      </p:sp>
      <p:sp>
        <p:nvSpPr>
          <p:cNvPr id="12" name="TextBox 11"/>
          <p:cNvSpPr txBox="1"/>
          <p:nvPr/>
        </p:nvSpPr>
        <p:spPr>
          <a:xfrm>
            <a:off x="762000" y="1801912"/>
            <a:ext cx="5029200" cy="461665"/>
          </a:xfrm>
          <a:prstGeom prst="rect">
            <a:avLst/>
          </a:prstGeom>
          <a:noFill/>
        </p:spPr>
        <p:txBody>
          <a:bodyPr wrap="square" rtlCol="0">
            <a:spAutoFit/>
          </a:bodyPr>
          <a:lstStyle/>
          <a:p>
            <a:pPr>
              <a:tabLst>
                <a:tab pos="398463" algn="l"/>
              </a:tabLst>
            </a:pPr>
            <a:r>
              <a:rPr lang="en-US" sz="2400" i="1" dirty="0" smtClean="0">
                <a:solidFill>
                  <a:schemeClr val="tx2"/>
                </a:solidFill>
              </a:rPr>
              <a:t>Minimize hardware requirements</a:t>
            </a:r>
          </a:p>
        </p:txBody>
      </p:sp>
      <p:sp>
        <p:nvSpPr>
          <p:cNvPr id="13" name="TextBox 12"/>
          <p:cNvSpPr txBox="1"/>
          <p:nvPr/>
        </p:nvSpPr>
        <p:spPr>
          <a:xfrm>
            <a:off x="762000" y="2156024"/>
            <a:ext cx="3078087" cy="461665"/>
          </a:xfrm>
          <a:prstGeom prst="rect">
            <a:avLst/>
          </a:prstGeom>
          <a:noFill/>
        </p:spPr>
        <p:txBody>
          <a:bodyPr wrap="none" rtlCol="0">
            <a:spAutoFit/>
          </a:bodyPr>
          <a:lstStyle/>
          <a:p>
            <a:r>
              <a:rPr lang="en-US" sz="2400" i="1" dirty="0" smtClean="0">
                <a:solidFill>
                  <a:schemeClr val="tx2"/>
                </a:solidFill>
              </a:rPr>
              <a:t>Minimize human cost</a:t>
            </a:r>
          </a:p>
        </p:txBody>
      </p:sp>
      <p:sp>
        <p:nvSpPr>
          <p:cNvPr id="14" name="TextBox 13"/>
          <p:cNvSpPr txBox="1"/>
          <p:nvPr/>
        </p:nvSpPr>
        <p:spPr>
          <a:xfrm>
            <a:off x="762000" y="2510135"/>
            <a:ext cx="2531462" cy="461665"/>
          </a:xfrm>
          <a:prstGeom prst="rect">
            <a:avLst/>
          </a:prstGeom>
          <a:noFill/>
        </p:spPr>
        <p:txBody>
          <a:bodyPr wrap="none" rtlCol="0">
            <a:spAutoFit/>
          </a:bodyPr>
          <a:lstStyle/>
          <a:p>
            <a:r>
              <a:rPr lang="en-US" sz="2400" i="1" dirty="0" smtClean="0">
                <a:solidFill>
                  <a:schemeClr val="tx2"/>
                </a:solidFill>
              </a:rPr>
              <a:t>Maximize scaling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5"/>
                                        </p:tgtEl>
                                        <p:attrNameLst>
                                          <p:attrName>ppt_x</p:attrName>
                                          <p:attrName>ppt_y</p:attrName>
                                        </p:attrNameLst>
                                      </p:cBhvr>
                                    </p:animMotion>
                                  </p:childTnLst>
                                </p:cTn>
                              </p:par>
                              <p:par>
                                <p:cTn id="7" presetID="42" presetClass="path" presetSubtype="0" accel="50000" decel="50000" fill="hold" grpId="0" nodeType="withEffect">
                                  <p:stCondLst>
                                    <p:cond delay="0"/>
                                  </p:stCondLst>
                                  <p:childTnLst>
                                    <p:animMotion origin="layout" path="M -3.33333E-6 -4.07407E-6 L 0.00209 0.20857 " pathEditMode="relative" rAng="0" ptsTypes="AA">
                                      <p:cBhvr>
                                        <p:cTn id="8" dur="2000" fill="hold"/>
                                        <p:tgtEl>
                                          <p:spTgt spid="4"/>
                                        </p:tgtEl>
                                        <p:attrNameLst>
                                          <p:attrName>ppt_x</p:attrName>
                                          <p:attrName>ppt_y</p:attrName>
                                        </p:attrNameLst>
                                      </p:cBhvr>
                                      <p:rCtr x="1" y="104"/>
                                    </p:animMotion>
                                  </p:childTnLst>
                                </p:cTn>
                              </p:par>
                              <p:par>
                                <p:cTn id="9" presetID="55"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strVal val="#ppt_w*0.70"/>
                                          </p:val>
                                        </p:tav>
                                        <p:tav tm="100000">
                                          <p:val>
                                            <p:strVal val="#ppt_w"/>
                                          </p:val>
                                        </p:tav>
                                      </p:tavLst>
                                    </p:anim>
                                    <p:anim calcmode="lin" valueType="num">
                                      <p:cBhvr>
                                        <p:cTn id="12" dur="1000" fill="hold"/>
                                        <p:tgtEl>
                                          <p:spTgt spid="11"/>
                                        </p:tgtEl>
                                        <p:attrNameLst>
                                          <p:attrName>ppt_h</p:attrName>
                                        </p:attrNameLst>
                                      </p:cBhvr>
                                      <p:tavLst>
                                        <p:tav tm="0">
                                          <p:val>
                                            <p:strVal val="#ppt_h"/>
                                          </p:val>
                                        </p:tav>
                                        <p:tav tm="100000">
                                          <p:val>
                                            <p:strVal val="#ppt_h"/>
                                          </p:val>
                                        </p:tav>
                                      </p:tavLst>
                                    </p:anim>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grpId="2" nodeType="withEffect">
                                  <p:stCondLst>
                                    <p:cond delay="0"/>
                                  </p:stCondLst>
                                  <p:childTnLst>
                                    <p:set>
                                      <p:cBhvr>
                                        <p:cTn id="29" dur="1" fill="hold">
                                          <p:stCondLst>
                                            <p:cond delay="0"/>
                                          </p:stCondLst>
                                        </p:cTn>
                                        <p:tgtEl>
                                          <p:spTgt spid="5"/>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4"/>
                                        </p:tgtEl>
                                        <p:attrNameLst>
                                          <p:attrName>style.visibility</p:attrName>
                                        </p:attrNameLst>
                                      </p:cBhvr>
                                      <p:to>
                                        <p:strVal val="hidden"/>
                                      </p:to>
                                    </p:set>
                                  </p:childTnLst>
                                </p:cTn>
                              </p:par>
                              <p:par>
                                <p:cTn id="32" presetID="6" presetClass="emph" presetSubtype="0" fill="hold" grpId="1" nodeType="withEffect">
                                  <p:stCondLst>
                                    <p:cond delay="0"/>
                                  </p:stCondLst>
                                  <p:childTnLst>
                                    <p:animScale>
                                      <p:cBhvr>
                                        <p:cTn id="33" dur="2000" fill="hold"/>
                                        <p:tgtEl>
                                          <p:spTgt spid="4"/>
                                        </p:tgtEl>
                                      </p:cBhvr>
                                      <p:by x="150000" y="150000"/>
                                    </p:animScale>
                                  </p:childTnLst>
                                </p:cTn>
                              </p:par>
                              <p:par>
                                <p:cTn id="34" presetID="6" presetClass="emph" presetSubtype="0" fill="hold" grpId="1" nodeType="withEffect">
                                  <p:stCondLst>
                                    <p:cond delay="0"/>
                                  </p:stCondLst>
                                  <p:childTnLst>
                                    <p:animScale>
                                      <p:cBhvr>
                                        <p:cTn id="35" dur="2000" fill="hold"/>
                                        <p:tgtEl>
                                          <p:spTgt spid="5"/>
                                        </p:tgtEl>
                                      </p:cBhvr>
                                      <p:by x="150000" y="150000"/>
                                    </p:animScale>
                                  </p:childTnLst>
                                </p:cTn>
                              </p:par>
                              <p:par>
                                <p:cTn id="36" presetID="6" presetClass="emph" presetSubtype="0" fill="hold" grpId="0" nodeType="withEffect">
                                  <p:stCondLst>
                                    <p:cond delay="0"/>
                                  </p:stCondLst>
                                  <p:childTnLst>
                                    <p:animScale>
                                      <p:cBhvr>
                                        <p:cTn id="37" dur="2000" fill="hold"/>
                                        <p:tgtEl>
                                          <p:spTgt spid="6"/>
                                        </p:tgtEl>
                                      </p:cBhvr>
                                      <p:by x="150000" y="150000"/>
                                    </p:animScale>
                                  </p:childTnLst>
                                </p:cTn>
                              </p:par>
                              <p:par>
                                <p:cTn id="38" presetID="1"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6" presetClass="emph" presetSubtype="0" fill="hold" nodeType="withEffect">
                                  <p:stCondLst>
                                    <p:cond delay="0"/>
                                  </p:stCondLst>
                                  <p:childTnLst>
                                    <p:animScale>
                                      <p:cBhvr>
                                        <p:cTn id="41" dur="2000" fill="hold"/>
                                        <p:tgtEl>
                                          <p:spTgt spid="7"/>
                                        </p:tgtEl>
                                      </p:cBhvr>
                                      <p:by x="200000" y="200000"/>
                                    </p:animScale>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11" grpId="0"/>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val 295"/>
          <p:cNvSpPr/>
          <p:nvPr/>
        </p:nvSpPr>
        <p:spPr bwMode="auto">
          <a:xfrm rot="20180450">
            <a:off x="3431656" y="1354168"/>
            <a:ext cx="1981200" cy="807966"/>
          </a:xfrm>
          <a:prstGeom prst="ellipse">
            <a:avLst/>
          </a:prstGeom>
          <a:solidFill>
            <a:schemeClr val="accent3">
              <a:lumMod val="40000"/>
              <a:lumOff val="60000"/>
            </a:schemeClr>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2" name="Title 1"/>
          <p:cNvSpPr>
            <a:spLocks noGrp="1"/>
          </p:cNvSpPr>
          <p:nvPr>
            <p:ph type="title"/>
          </p:nvPr>
        </p:nvSpPr>
        <p:spPr/>
        <p:txBody>
          <a:bodyPr/>
          <a:lstStyle/>
          <a:p>
            <a:r>
              <a:rPr lang="en-US" b="1" dirty="0" smtClean="0"/>
              <a:t>Scaling Using B</a:t>
            </a:r>
            <a:r>
              <a:rPr lang="en-US" b="1" baseline="30000" dirty="0" smtClean="0"/>
              <a:t>64</a:t>
            </a:r>
            <a:r>
              <a:rPr lang="en-US" b="1" dirty="0" smtClean="0"/>
              <a:t> Trees</a:t>
            </a:r>
            <a:endParaRPr lang="en-US" b="1" dirty="0"/>
          </a:p>
        </p:txBody>
      </p:sp>
      <p:sp>
        <p:nvSpPr>
          <p:cNvPr id="3" name="Slide Number Placeholder 2"/>
          <p:cNvSpPr>
            <a:spLocks noGrp="1"/>
          </p:cNvSpPr>
          <p:nvPr>
            <p:ph type="sldNum" sz="quarter" idx="10"/>
          </p:nvPr>
        </p:nvSpPr>
        <p:spPr/>
        <p:txBody>
          <a:bodyPr/>
          <a:lstStyle/>
          <a:p>
            <a:fld id="{D28E1347-F792-4BAB-AC5B-89BE6EE820EB}" type="slidenum">
              <a:rPr lang="en-US" smtClean="0"/>
              <a:pPr/>
              <a:t>35</a:t>
            </a:fld>
            <a:endParaRPr lang="en-US"/>
          </a:p>
        </p:txBody>
      </p:sp>
      <p:grpSp>
        <p:nvGrpSpPr>
          <p:cNvPr id="4" name="Group 3"/>
          <p:cNvGrpSpPr/>
          <p:nvPr/>
        </p:nvGrpSpPr>
        <p:grpSpPr>
          <a:xfrm>
            <a:off x="5715000" y="3766067"/>
            <a:ext cx="1600200" cy="1565412"/>
            <a:chOff x="5715000" y="3733801"/>
            <a:chExt cx="1600200" cy="1565412"/>
          </a:xfrm>
        </p:grpSpPr>
        <p:sp>
          <p:nvSpPr>
            <p:cNvPr id="5" name="Oval 4"/>
            <p:cNvSpPr/>
            <p:nvPr/>
          </p:nvSpPr>
          <p:spPr bwMode="auto">
            <a:xfrm>
              <a:off x="5715000" y="3733801"/>
              <a:ext cx="1600200" cy="1565412"/>
            </a:xfrm>
            <a:prstGeom prst="ellipse">
              <a:avLst/>
            </a:prstGeom>
            <a:solidFill>
              <a:srgbClr val="00B050"/>
            </a:solidFill>
            <a:ln w="38100">
              <a:noFill/>
              <a:prstDash val="dash"/>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6" name="TextBox 5"/>
            <p:cNvSpPr txBox="1"/>
            <p:nvPr/>
          </p:nvSpPr>
          <p:spPr>
            <a:xfrm>
              <a:off x="5791200" y="4876800"/>
              <a:ext cx="1447800" cy="276999"/>
            </a:xfrm>
            <a:prstGeom prst="rect">
              <a:avLst/>
            </a:prstGeom>
            <a:noFill/>
          </p:spPr>
          <p:txBody>
            <a:bodyPr wrap="square" rtlCol="0">
              <a:spAutoFit/>
            </a:bodyPr>
            <a:lstStyle/>
            <a:p>
              <a:pPr algn="ctr"/>
              <a:r>
                <a:rPr lang="en-US" sz="1200" b="1" i="1" dirty="0" smtClean="0">
                  <a:solidFill>
                    <a:schemeClr val="tx2"/>
                  </a:solidFill>
                  <a:effectLst>
                    <a:outerShdw blurRad="38100" dist="38100" dir="2700000" algn="tl">
                      <a:srgbClr val="000000">
                        <a:alpha val="43137"/>
                      </a:srgbClr>
                    </a:outerShdw>
                  </a:effectLst>
                </a:rPr>
                <a:t>Private Cluster</a:t>
              </a:r>
              <a:endParaRPr lang="en-US" sz="1200" b="1" i="1" dirty="0">
                <a:solidFill>
                  <a:schemeClr val="tx2"/>
                </a:solidFill>
                <a:effectLst>
                  <a:outerShdw blurRad="38100" dist="38100" dir="2700000" algn="tl">
                    <a:srgbClr val="000000">
                      <a:alpha val="43137"/>
                    </a:srgbClr>
                  </a:outerShdw>
                </a:effectLst>
              </a:endParaRPr>
            </a:p>
          </p:txBody>
        </p:sp>
      </p:grpSp>
      <p:grpSp>
        <p:nvGrpSpPr>
          <p:cNvPr id="7" name="Group 6"/>
          <p:cNvGrpSpPr/>
          <p:nvPr/>
        </p:nvGrpSpPr>
        <p:grpSpPr>
          <a:xfrm>
            <a:off x="533400" y="2165867"/>
            <a:ext cx="3352800" cy="3124200"/>
            <a:chOff x="533400" y="2133601"/>
            <a:chExt cx="3352800" cy="3124200"/>
          </a:xfrm>
        </p:grpSpPr>
        <p:sp>
          <p:nvSpPr>
            <p:cNvPr id="8" name="Oval 7"/>
            <p:cNvSpPr/>
            <p:nvPr/>
          </p:nvSpPr>
          <p:spPr bwMode="auto">
            <a:xfrm>
              <a:off x="533400" y="2133601"/>
              <a:ext cx="3352800" cy="3124200"/>
            </a:xfrm>
            <a:prstGeom prst="ellipse">
              <a:avLst/>
            </a:prstGeom>
            <a:solidFill>
              <a:srgbClr val="00B0F0"/>
            </a:solidFill>
            <a:ln w="38100">
              <a:noFill/>
              <a:prstDash val="dash"/>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9" name="TextBox 8"/>
            <p:cNvSpPr txBox="1"/>
            <p:nvPr/>
          </p:nvSpPr>
          <p:spPr>
            <a:xfrm>
              <a:off x="1219200" y="4800600"/>
              <a:ext cx="1962397" cy="276999"/>
            </a:xfrm>
            <a:prstGeom prst="rect">
              <a:avLst/>
            </a:prstGeom>
            <a:noFill/>
          </p:spPr>
          <p:txBody>
            <a:bodyPr wrap="none" rtlCol="0">
              <a:spAutoFit/>
            </a:bodyPr>
            <a:lstStyle/>
            <a:p>
              <a:r>
                <a:rPr lang="en-US" sz="1200" b="1" i="1" dirty="0" smtClean="0">
                  <a:solidFill>
                    <a:schemeClr val="tx2"/>
                  </a:solidFill>
                  <a:effectLst>
                    <a:outerShdw blurRad="38100" dist="38100" dir="2700000" algn="tl">
                      <a:srgbClr val="000000">
                        <a:alpha val="43137"/>
                      </a:srgbClr>
                    </a:outerShdw>
                  </a:effectLst>
                </a:rPr>
                <a:t>GCE Ephemeral Storage</a:t>
              </a:r>
              <a:endParaRPr lang="en-US" sz="1200" b="1" i="1" dirty="0">
                <a:solidFill>
                  <a:schemeClr val="tx2"/>
                </a:solidFill>
                <a:effectLst>
                  <a:outerShdw blurRad="38100" dist="38100" dir="2700000" algn="tl">
                    <a:srgbClr val="000000">
                      <a:alpha val="43137"/>
                    </a:srgbClr>
                  </a:outerShdw>
                </a:effectLst>
              </a:endParaRPr>
            </a:p>
          </p:txBody>
        </p:sp>
      </p:grpSp>
      <p:grpSp>
        <p:nvGrpSpPr>
          <p:cNvPr id="10" name="Group 9"/>
          <p:cNvGrpSpPr/>
          <p:nvPr/>
        </p:nvGrpSpPr>
        <p:grpSpPr>
          <a:xfrm>
            <a:off x="3886199" y="2089666"/>
            <a:ext cx="2363892" cy="2312503"/>
            <a:chOff x="3886199" y="2057400"/>
            <a:chExt cx="2363892" cy="2312503"/>
          </a:xfrm>
        </p:grpSpPr>
        <p:sp>
          <p:nvSpPr>
            <p:cNvPr id="11" name="Oval 10"/>
            <p:cNvSpPr/>
            <p:nvPr/>
          </p:nvSpPr>
          <p:spPr bwMode="auto">
            <a:xfrm>
              <a:off x="3886199" y="2057400"/>
              <a:ext cx="2363892" cy="2312503"/>
            </a:xfrm>
            <a:prstGeom prst="ellipse">
              <a:avLst/>
            </a:prstGeom>
            <a:solidFill>
              <a:srgbClr val="FFC000"/>
            </a:solidFill>
            <a:ln w="38100">
              <a:noFill/>
              <a:prstDash val="dash"/>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12" name="TextBox 11"/>
            <p:cNvSpPr txBox="1"/>
            <p:nvPr/>
          </p:nvSpPr>
          <p:spPr>
            <a:xfrm>
              <a:off x="4419600" y="2085201"/>
              <a:ext cx="1295400" cy="276999"/>
            </a:xfrm>
            <a:prstGeom prst="rect">
              <a:avLst/>
            </a:prstGeom>
            <a:noFill/>
          </p:spPr>
          <p:txBody>
            <a:bodyPr wrap="square" rtlCol="0">
              <a:spAutoFit/>
            </a:bodyPr>
            <a:lstStyle/>
            <a:p>
              <a:pPr algn="ctr"/>
              <a:r>
                <a:rPr lang="en-US" sz="1200" b="1" i="1" dirty="0" smtClean="0">
                  <a:solidFill>
                    <a:schemeClr val="tx2"/>
                  </a:solidFill>
                  <a:effectLst>
                    <a:outerShdw blurRad="38100" dist="38100" dir="2700000" algn="tl">
                      <a:srgbClr val="000000">
                        <a:alpha val="43137"/>
                      </a:srgbClr>
                    </a:outerShdw>
                  </a:effectLst>
                </a:rPr>
                <a:t>Private Cloud</a:t>
              </a:r>
              <a:endParaRPr lang="en-US" sz="1200" b="1" i="1" dirty="0">
                <a:solidFill>
                  <a:schemeClr val="tx2"/>
                </a:solidFill>
                <a:effectLst>
                  <a:outerShdw blurRad="38100" dist="38100" dir="2700000" algn="tl">
                    <a:srgbClr val="000000">
                      <a:alpha val="43137"/>
                    </a:srgbClr>
                  </a:outerShdw>
                </a:effectLst>
              </a:endParaRPr>
            </a:p>
          </p:txBody>
        </p:sp>
      </p:grpSp>
      <p:sp>
        <p:nvSpPr>
          <p:cNvPr id="13" name="Rounded Rectangle 12"/>
          <p:cNvSpPr/>
          <p:nvPr/>
        </p:nvSpPr>
        <p:spPr bwMode="auto">
          <a:xfrm>
            <a:off x="457200" y="2394466"/>
            <a:ext cx="8229600" cy="1828800"/>
          </a:xfrm>
          <a:prstGeom prst="roundRect">
            <a:avLst/>
          </a:prstGeom>
          <a:noFill/>
          <a:ln w="28575">
            <a:solidFill>
              <a:srgbClr val="FF0000"/>
            </a:solidFill>
            <a:prstDash val="sysDot"/>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nvGrpSpPr>
          <p:cNvPr id="14" name="Group 13"/>
          <p:cNvGrpSpPr/>
          <p:nvPr/>
        </p:nvGrpSpPr>
        <p:grpSpPr>
          <a:xfrm>
            <a:off x="3429000" y="1784866"/>
            <a:ext cx="914400" cy="490210"/>
            <a:chOff x="3657600" y="1795790"/>
            <a:chExt cx="914400" cy="490210"/>
          </a:xfrm>
        </p:grpSpPr>
        <p:grpSp>
          <p:nvGrpSpPr>
            <p:cNvPr id="15" name="Group 268"/>
            <p:cNvGrpSpPr/>
            <p:nvPr/>
          </p:nvGrpSpPr>
          <p:grpSpPr>
            <a:xfrm>
              <a:off x="3886200" y="1828800"/>
              <a:ext cx="457200" cy="457200"/>
              <a:chOff x="5105400" y="1828800"/>
              <a:chExt cx="457200" cy="457200"/>
            </a:xfrm>
          </p:grpSpPr>
          <p:sp>
            <p:nvSpPr>
              <p:cNvPr id="19" name="Rectangle 18"/>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20" name="Rectangle 19"/>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16" name="Group 267"/>
            <p:cNvGrpSpPr/>
            <p:nvPr/>
          </p:nvGrpSpPr>
          <p:grpSpPr>
            <a:xfrm>
              <a:off x="3657600" y="1795790"/>
              <a:ext cx="914400" cy="490210"/>
              <a:chOff x="4876800" y="1795790"/>
              <a:chExt cx="914400" cy="490210"/>
            </a:xfrm>
          </p:grpSpPr>
          <p:sp>
            <p:nvSpPr>
              <p:cNvPr id="17"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18"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21" name="Group 20"/>
          <p:cNvGrpSpPr/>
          <p:nvPr/>
        </p:nvGrpSpPr>
        <p:grpSpPr>
          <a:xfrm>
            <a:off x="2133600" y="2275076"/>
            <a:ext cx="3505200" cy="647741"/>
            <a:chOff x="2133600" y="2242810"/>
            <a:chExt cx="3505200" cy="647741"/>
          </a:xfrm>
        </p:grpSpPr>
        <p:grpSp>
          <p:nvGrpSpPr>
            <p:cNvPr id="22" name="Group 616"/>
            <p:cNvGrpSpPr/>
            <p:nvPr/>
          </p:nvGrpSpPr>
          <p:grpSpPr>
            <a:xfrm>
              <a:off x="2133600" y="2242810"/>
              <a:ext cx="3505200" cy="647741"/>
              <a:chOff x="2133600" y="2242810"/>
              <a:chExt cx="3505200" cy="647741"/>
            </a:xfrm>
          </p:grpSpPr>
          <p:grpSp>
            <p:nvGrpSpPr>
              <p:cNvPr id="24" name="Group 589"/>
              <p:cNvGrpSpPr/>
              <p:nvPr/>
            </p:nvGrpSpPr>
            <p:grpSpPr>
              <a:xfrm>
                <a:off x="2133600" y="2400341"/>
                <a:ext cx="3505200" cy="490210"/>
                <a:chOff x="2590800" y="2412102"/>
                <a:chExt cx="3505200" cy="490210"/>
              </a:xfrm>
            </p:grpSpPr>
            <p:grpSp>
              <p:nvGrpSpPr>
                <p:cNvPr id="27" name="Group 270"/>
                <p:cNvGrpSpPr/>
                <p:nvPr/>
              </p:nvGrpSpPr>
              <p:grpSpPr>
                <a:xfrm>
                  <a:off x="2819400" y="2428607"/>
                  <a:ext cx="457200" cy="457200"/>
                  <a:chOff x="5105400" y="1828800"/>
                  <a:chExt cx="457200" cy="457200"/>
                </a:xfrm>
              </p:grpSpPr>
              <p:sp>
                <p:nvSpPr>
                  <p:cNvPr id="58" name="Rectangle 57"/>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59" name="Rectangle 58"/>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28" name="Group 273"/>
                <p:cNvGrpSpPr/>
                <p:nvPr/>
              </p:nvGrpSpPr>
              <p:grpSpPr>
                <a:xfrm>
                  <a:off x="2590800" y="2412102"/>
                  <a:ext cx="914400" cy="490210"/>
                  <a:chOff x="4876800" y="1795790"/>
                  <a:chExt cx="914400" cy="490210"/>
                </a:xfrm>
              </p:grpSpPr>
              <p:sp>
                <p:nvSpPr>
                  <p:cNvPr id="56"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57"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nvGrpSpPr>
                <p:cNvPr id="29" name="Group 294"/>
                <p:cNvGrpSpPr/>
                <p:nvPr/>
              </p:nvGrpSpPr>
              <p:grpSpPr>
                <a:xfrm>
                  <a:off x="5410200" y="2428607"/>
                  <a:ext cx="457200" cy="457200"/>
                  <a:chOff x="5105400" y="1828800"/>
                  <a:chExt cx="457200" cy="457200"/>
                </a:xfrm>
              </p:grpSpPr>
              <p:sp>
                <p:nvSpPr>
                  <p:cNvPr id="54" name="Rectangle 53"/>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55" name="Rectangle 54"/>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30" name="Group 297"/>
                <p:cNvGrpSpPr/>
                <p:nvPr/>
              </p:nvGrpSpPr>
              <p:grpSpPr>
                <a:xfrm>
                  <a:off x="5181600" y="2412102"/>
                  <a:ext cx="914400" cy="490210"/>
                  <a:chOff x="4876800" y="1795790"/>
                  <a:chExt cx="914400" cy="490210"/>
                </a:xfrm>
              </p:grpSpPr>
              <p:sp>
                <p:nvSpPr>
                  <p:cNvPr id="52"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53"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nvGrpSpPr>
                <p:cNvPr id="31" name="Group 556"/>
                <p:cNvGrpSpPr/>
                <p:nvPr/>
              </p:nvGrpSpPr>
              <p:grpSpPr>
                <a:xfrm>
                  <a:off x="3352800" y="2590800"/>
                  <a:ext cx="609600" cy="204788"/>
                  <a:chOff x="4343400" y="2667000"/>
                  <a:chExt cx="609600" cy="204788"/>
                </a:xfrm>
              </p:grpSpPr>
              <p:sp>
                <p:nvSpPr>
                  <p:cNvPr id="46"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47"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48"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49"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50"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51"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245" name="Group 557"/>
                <p:cNvGrpSpPr/>
                <p:nvPr/>
              </p:nvGrpSpPr>
              <p:grpSpPr>
                <a:xfrm>
                  <a:off x="4038600" y="2590800"/>
                  <a:ext cx="609600" cy="204788"/>
                  <a:chOff x="4343400" y="2667000"/>
                  <a:chExt cx="609600" cy="204788"/>
                </a:xfrm>
              </p:grpSpPr>
              <p:sp>
                <p:nvSpPr>
                  <p:cNvPr id="40"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41"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42"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43"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44"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45"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246" name="Group 558"/>
                <p:cNvGrpSpPr/>
                <p:nvPr/>
              </p:nvGrpSpPr>
              <p:grpSpPr>
                <a:xfrm>
                  <a:off x="4724400" y="2590800"/>
                  <a:ext cx="609600" cy="204788"/>
                  <a:chOff x="4343400" y="2667000"/>
                  <a:chExt cx="609600" cy="204788"/>
                </a:xfrm>
              </p:grpSpPr>
              <p:sp>
                <p:nvSpPr>
                  <p:cNvPr id="34"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35"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36"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37"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38"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39"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cxnSp>
            <p:nvCxnSpPr>
              <p:cNvPr id="25" name="Straight Connector 24"/>
              <p:cNvCxnSpPr/>
              <p:nvPr/>
            </p:nvCxnSpPr>
            <p:spPr bwMode="auto">
              <a:xfrm flipH="1" flipV="1">
                <a:off x="3886200" y="2242810"/>
                <a:ext cx="12954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flipV="1">
                <a:off x="2590800" y="2242810"/>
                <a:ext cx="12954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3" name="TextBox 22"/>
            <p:cNvSpPr txBox="1"/>
            <p:nvPr/>
          </p:nvSpPr>
          <p:spPr>
            <a:xfrm>
              <a:off x="3211605" y="2313801"/>
              <a:ext cx="1425390" cy="276999"/>
            </a:xfrm>
            <a:prstGeom prst="rect">
              <a:avLst/>
            </a:prstGeom>
            <a:noFill/>
          </p:spPr>
          <p:txBody>
            <a:bodyPr wrap="none" rtlCol="0">
              <a:spAutoFit/>
            </a:bodyPr>
            <a:lstStyle/>
            <a:p>
              <a:r>
                <a:rPr lang="en-US" sz="1200" dirty="0" smtClean="0">
                  <a:solidFill>
                    <a:schemeClr val="tx2"/>
                  </a:solidFill>
                  <a:latin typeface="Lucida Console" pitchFamily="49" charset="0"/>
                </a:rPr>
                <a:t>64</a:t>
              </a:r>
              <a:r>
                <a:rPr lang="en-US" sz="1200" baseline="30000" dirty="0" smtClean="0">
                  <a:solidFill>
                    <a:schemeClr val="tx2"/>
                  </a:solidFill>
                  <a:latin typeface="Lucida Console" pitchFamily="49" charset="0"/>
                </a:rPr>
                <a:t>1 </a:t>
              </a:r>
              <a:r>
                <a:rPr lang="en-US" sz="1200" dirty="0" smtClean="0">
                  <a:solidFill>
                    <a:schemeClr val="tx2"/>
                  </a:solidFill>
                  <a:latin typeface="Lucida Console" pitchFamily="49" charset="0"/>
                </a:rPr>
                <a:t>=       64</a:t>
              </a:r>
              <a:endParaRPr lang="en-US" sz="1200" dirty="0">
                <a:solidFill>
                  <a:schemeClr val="tx2"/>
                </a:solidFill>
                <a:latin typeface="Lucida Console" pitchFamily="49" charset="0"/>
              </a:endParaRPr>
            </a:p>
          </p:txBody>
        </p:sp>
      </p:grpSp>
      <p:grpSp>
        <p:nvGrpSpPr>
          <p:cNvPr id="251" name="Group 59"/>
          <p:cNvGrpSpPr/>
          <p:nvPr/>
        </p:nvGrpSpPr>
        <p:grpSpPr>
          <a:xfrm>
            <a:off x="1524000" y="2879467"/>
            <a:ext cx="4724400" cy="691091"/>
            <a:chOff x="1524000" y="2847201"/>
            <a:chExt cx="4724400" cy="691091"/>
          </a:xfrm>
        </p:grpSpPr>
        <p:grpSp>
          <p:nvGrpSpPr>
            <p:cNvPr id="252" name="Group 617"/>
            <p:cNvGrpSpPr/>
            <p:nvPr/>
          </p:nvGrpSpPr>
          <p:grpSpPr>
            <a:xfrm>
              <a:off x="1524000" y="2895600"/>
              <a:ext cx="4724400" cy="642692"/>
              <a:chOff x="1524000" y="2895600"/>
              <a:chExt cx="4724400" cy="642692"/>
            </a:xfrm>
          </p:grpSpPr>
          <p:grpSp>
            <p:nvGrpSpPr>
              <p:cNvPr id="263" name="Group 590"/>
              <p:cNvGrpSpPr/>
              <p:nvPr/>
            </p:nvGrpSpPr>
            <p:grpSpPr>
              <a:xfrm>
                <a:off x="1524000" y="3048082"/>
                <a:ext cx="4724400" cy="490210"/>
                <a:chOff x="1981200" y="3044919"/>
                <a:chExt cx="4724400" cy="490210"/>
              </a:xfrm>
            </p:grpSpPr>
            <p:grpSp>
              <p:nvGrpSpPr>
                <p:cNvPr id="264" name="Group 334"/>
                <p:cNvGrpSpPr/>
                <p:nvPr/>
              </p:nvGrpSpPr>
              <p:grpSpPr>
                <a:xfrm>
                  <a:off x="4038600" y="3200400"/>
                  <a:ext cx="609600" cy="204788"/>
                  <a:chOff x="4343400" y="2667000"/>
                  <a:chExt cx="609600" cy="204788"/>
                </a:xfrm>
              </p:grpSpPr>
              <p:sp>
                <p:nvSpPr>
                  <p:cNvPr id="113"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14"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15"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16"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17"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18"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269" name="Group 343"/>
                <p:cNvGrpSpPr/>
                <p:nvPr/>
              </p:nvGrpSpPr>
              <p:grpSpPr>
                <a:xfrm>
                  <a:off x="4572000" y="3044919"/>
                  <a:ext cx="914400" cy="490210"/>
                  <a:chOff x="2286000" y="3014990"/>
                  <a:chExt cx="914400" cy="490210"/>
                </a:xfrm>
              </p:grpSpPr>
              <p:grpSp>
                <p:nvGrpSpPr>
                  <p:cNvPr id="270" name="Group 358"/>
                  <p:cNvGrpSpPr/>
                  <p:nvPr/>
                </p:nvGrpSpPr>
                <p:grpSpPr>
                  <a:xfrm>
                    <a:off x="2514600" y="3048000"/>
                    <a:ext cx="457200" cy="457200"/>
                    <a:chOff x="5105400" y="1828800"/>
                    <a:chExt cx="457200" cy="457200"/>
                  </a:xfrm>
                </p:grpSpPr>
                <p:sp>
                  <p:nvSpPr>
                    <p:cNvPr id="111" name="Rectangle 110"/>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112" name="Rectangle 111"/>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278" name="Group 359"/>
                  <p:cNvGrpSpPr/>
                  <p:nvPr/>
                </p:nvGrpSpPr>
                <p:grpSpPr>
                  <a:xfrm>
                    <a:off x="2286000" y="3014990"/>
                    <a:ext cx="914400" cy="490210"/>
                    <a:chOff x="4876800" y="1795790"/>
                    <a:chExt cx="914400" cy="490210"/>
                  </a:xfrm>
                </p:grpSpPr>
                <p:sp>
                  <p:nvSpPr>
                    <p:cNvPr id="109"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110"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279" name="Group 344"/>
                <p:cNvGrpSpPr/>
                <p:nvPr/>
              </p:nvGrpSpPr>
              <p:grpSpPr>
                <a:xfrm>
                  <a:off x="5791200" y="3044919"/>
                  <a:ext cx="914400" cy="490210"/>
                  <a:chOff x="5791200" y="2971800"/>
                  <a:chExt cx="914400" cy="490210"/>
                </a:xfrm>
              </p:grpSpPr>
              <p:grpSp>
                <p:nvGrpSpPr>
                  <p:cNvPr id="280" name="Group 352"/>
                  <p:cNvGrpSpPr/>
                  <p:nvPr/>
                </p:nvGrpSpPr>
                <p:grpSpPr>
                  <a:xfrm>
                    <a:off x="6019800" y="3004810"/>
                    <a:ext cx="457200" cy="457200"/>
                    <a:chOff x="5105400" y="1828800"/>
                    <a:chExt cx="457200" cy="457200"/>
                  </a:xfrm>
                </p:grpSpPr>
                <p:sp>
                  <p:nvSpPr>
                    <p:cNvPr id="105" name="Rectangle 104"/>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106" name="Rectangle 105"/>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282" name="Group 353"/>
                  <p:cNvGrpSpPr/>
                  <p:nvPr/>
                </p:nvGrpSpPr>
                <p:grpSpPr>
                  <a:xfrm>
                    <a:off x="5791200" y="2971800"/>
                    <a:ext cx="914400" cy="490210"/>
                    <a:chOff x="4876800" y="1795790"/>
                    <a:chExt cx="914400" cy="490210"/>
                  </a:xfrm>
                </p:grpSpPr>
                <p:sp>
                  <p:nvSpPr>
                    <p:cNvPr id="103"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104"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283" name="Group 345"/>
                <p:cNvGrpSpPr/>
                <p:nvPr/>
              </p:nvGrpSpPr>
              <p:grpSpPr>
                <a:xfrm>
                  <a:off x="5334000" y="3187630"/>
                  <a:ext cx="609600" cy="204788"/>
                  <a:chOff x="4343400" y="2667000"/>
                  <a:chExt cx="609600" cy="204788"/>
                </a:xfrm>
              </p:grpSpPr>
              <p:sp>
                <p:nvSpPr>
                  <p:cNvPr id="95"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96"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97"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98"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99"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00"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284" name="Group 409"/>
                <p:cNvGrpSpPr/>
                <p:nvPr/>
              </p:nvGrpSpPr>
              <p:grpSpPr>
                <a:xfrm>
                  <a:off x="1981200" y="3044919"/>
                  <a:ext cx="914400" cy="490210"/>
                  <a:chOff x="2286000" y="3014990"/>
                  <a:chExt cx="914400" cy="490210"/>
                </a:xfrm>
              </p:grpSpPr>
              <p:grpSp>
                <p:nvGrpSpPr>
                  <p:cNvPr id="32" name="Group 424"/>
                  <p:cNvGrpSpPr/>
                  <p:nvPr/>
                </p:nvGrpSpPr>
                <p:grpSpPr>
                  <a:xfrm>
                    <a:off x="2514600" y="3048000"/>
                    <a:ext cx="457200" cy="457200"/>
                    <a:chOff x="5105400" y="1828800"/>
                    <a:chExt cx="457200" cy="457200"/>
                  </a:xfrm>
                </p:grpSpPr>
                <p:sp>
                  <p:nvSpPr>
                    <p:cNvPr id="93" name="Rectangle 92"/>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94" name="Rectangle 93"/>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33" name="Group 425"/>
                  <p:cNvGrpSpPr/>
                  <p:nvPr/>
                </p:nvGrpSpPr>
                <p:grpSpPr>
                  <a:xfrm>
                    <a:off x="2286000" y="3014990"/>
                    <a:ext cx="914400" cy="490210"/>
                    <a:chOff x="4876800" y="1795790"/>
                    <a:chExt cx="914400" cy="490210"/>
                  </a:xfrm>
                </p:grpSpPr>
                <p:sp>
                  <p:nvSpPr>
                    <p:cNvPr id="91"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92"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60" name="Group 410"/>
                <p:cNvGrpSpPr/>
                <p:nvPr/>
              </p:nvGrpSpPr>
              <p:grpSpPr>
                <a:xfrm>
                  <a:off x="3200400" y="3044919"/>
                  <a:ext cx="914400" cy="490210"/>
                  <a:chOff x="5791200" y="2971800"/>
                  <a:chExt cx="914400" cy="490210"/>
                </a:xfrm>
              </p:grpSpPr>
              <p:grpSp>
                <p:nvGrpSpPr>
                  <p:cNvPr id="61" name="Group 418"/>
                  <p:cNvGrpSpPr/>
                  <p:nvPr/>
                </p:nvGrpSpPr>
                <p:grpSpPr>
                  <a:xfrm>
                    <a:off x="6019800" y="3004810"/>
                    <a:ext cx="457200" cy="457200"/>
                    <a:chOff x="5105400" y="1828800"/>
                    <a:chExt cx="457200" cy="457200"/>
                  </a:xfrm>
                </p:grpSpPr>
                <p:sp>
                  <p:nvSpPr>
                    <p:cNvPr id="87" name="Rectangle 86"/>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88" name="Rectangle 87"/>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63" name="Group 419"/>
                  <p:cNvGrpSpPr/>
                  <p:nvPr/>
                </p:nvGrpSpPr>
                <p:grpSpPr>
                  <a:xfrm>
                    <a:off x="5791200" y="2971800"/>
                    <a:ext cx="914400" cy="490210"/>
                    <a:chOff x="4876800" y="1795790"/>
                    <a:chExt cx="914400" cy="490210"/>
                  </a:xfrm>
                </p:grpSpPr>
                <p:sp>
                  <p:nvSpPr>
                    <p:cNvPr id="85"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86"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289" name="Group 411"/>
                <p:cNvGrpSpPr/>
                <p:nvPr/>
              </p:nvGrpSpPr>
              <p:grpSpPr>
                <a:xfrm>
                  <a:off x="2743200" y="3187630"/>
                  <a:ext cx="609600" cy="204788"/>
                  <a:chOff x="4343400" y="2667000"/>
                  <a:chExt cx="609600" cy="204788"/>
                </a:xfrm>
              </p:grpSpPr>
              <p:sp>
                <p:nvSpPr>
                  <p:cNvPr id="77"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78"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79"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80"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81"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82"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grpSp>
            <p:nvGrpSpPr>
              <p:cNvPr id="290" name="Group 597"/>
              <p:cNvGrpSpPr/>
              <p:nvPr/>
            </p:nvGrpSpPr>
            <p:grpSpPr>
              <a:xfrm>
                <a:off x="4572000" y="2895600"/>
                <a:ext cx="1219200" cy="162580"/>
                <a:chOff x="4572000" y="2895600"/>
                <a:chExt cx="1219200" cy="162580"/>
              </a:xfrm>
            </p:grpSpPr>
            <p:cxnSp>
              <p:nvCxnSpPr>
                <p:cNvPr id="68" name="Straight Connector 67"/>
                <p:cNvCxnSpPr/>
                <p:nvPr/>
              </p:nvCxnSpPr>
              <p:spPr bwMode="auto">
                <a:xfrm flipV="1">
                  <a:off x="4572000" y="2895600"/>
                  <a:ext cx="6096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flipH="1" flipV="1">
                  <a:off x="5181600" y="2900649"/>
                  <a:ext cx="6096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291" name="Group 613"/>
              <p:cNvGrpSpPr/>
              <p:nvPr/>
            </p:nvGrpSpPr>
            <p:grpSpPr>
              <a:xfrm>
                <a:off x="1981200" y="2895600"/>
                <a:ext cx="1219200" cy="162580"/>
                <a:chOff x="4572000" y="2895600"/>
                <a:chExt cx="1219200" cy="162580"/>
              </a:xfrm>
            </p:grpSpPr>
            <p:cxnSp>
              <p:nvCxnSpPr>
                <p:cNvPr id="66" name="Straight Connector 65"/>
                <p:cNvCxnSpPr/>
                <p:nvPr/>
              </p:nvCxnSpPr>
              <p:spPr bwMode="auto">
                <a:xfrm flipV="1">
                  <a:off x="4572000" y="2895600"/>
                  <a:ext cx="6096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5181600" y="2900649"/>
                  <a:ext cx="6096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sp>
          <p:nvSpPr>
            <p:cNvPr id="62" name="TextBox 61"/>
            <p:cNvSpPr txBox="1"/>
            <p:nvPr/>
          </p:nvSpPr>
          <p:spPr>
            <a:xfrm>
              <a:off x="3211605" y="2847201"/>
              <a:ext cx="1425390" cy="276999"/>
            </a:xfrm>
            <a:prstGeom prst="rect">
              <a:avLst/>
            </a:prstGeom>
            <a:noFill/>
          </p:spPr>
          <p:txBody>
            <a:bodyPr wrap="none" rtlCol="0">
              <a:spAutoFit/>
            </a:bodyPr>
            <a:lstStyle/>
            <a:p>
              <a:r>
                <a:rPr lang="en-US" sz="1200" dirty="0" smtClean="0">
                  <a:solidFill>
                    <a:schemeClr val="tx2"/>
                  </a:solidFill>
                  <a:latin typeface="Lucida Console" pitchFamily="49" charset="0"/>
                </a:rPr>
                <a:t>64</a:t>
              </a:r>
              <a:r>
                <a:rPr lang="en-US" sz="1200" baseline="30000" dirty="0" smtClean="0">
                  <a:solidFill>
                    <a:schemeClr val="tx2"/>
                  </a:solidFill>
                  <a:latin typeface="Lucida Console" pitchFamily="49" charset="0"/>
                </a:rPr>
                <a:t>2 </a:t>
              </a:r>
              <a:r>
                <a:rPr lang="en-US" sz="1200" dirty="0" smtClean="0">
                  <a:solidFill>
                    <a:schemeClr val="tx2"/>
                  </a:solidFill>
                  <a:latin typeface="Lucida Console" pitchFamily="49" charset="0"/>
                </a:rPr>
                <a:t>=     4096</a:t>
              </a:r>
              <a:endParaRPr lang="en-US" sz="1200" dirty="0">
                <a:solidFill>
                  <a:schemeClr val="tx2"/>
                </a:solidFill>
                <a:latin typeface="Lucida Console" pitchFamily="49" charset="0"/>
              </a:endParaRPr>
            </a:p>
          </p:txBody>
        </p:sp>
      </p:grpSp>
      <p:grpSp>
        <p:nvGrpSpPr>
          <p:cNvPr id="297" name="Group 118"/>
          <p:cNvGrpSpPr/>
          <p:nvPr/>
        </p:nvGrpSpPr>
        <p:grpSpPr>
          <a:xfrm>
            <a:off x="914400" y="3603486"/>
            <a:ext cx="5943600" cy="614813"/>
            <a:chOff x="914400" y="3571220"/>
            <a:chExt cx="5943600" cy="614813"/>
          </a:xfrm>
        </p:grpSpPr>
        <p:grpSp>
          <p:nvGrpSpPr>
            <p:cNvPr id="300" name="Group 618"/>
            <p:cNvGrpSpPr/>
            <p:nvPr/>
          </p:nvGrpSpPr>
          <p:grpSpPr>
            <a:xfrm>
              <a:off x="914400" y="3571220"/>
              <a:ext cx="5943600" cy="614813"/>
              <a:chOff x="914400" y="3571220"/>
              <a:chExt cx="5943600" cy="614813"/>
            </a:xfrm>
          </p:grpSpPr>
          <p:grpSp>
            <p:nvGrpSpPr>
              <p:cNvPr id="301" name="Group 552"/>
              <p:cNvGrpSpPr/>
              <p:nvPr/>
            </p:nvGrpSpPr>
            <p:grpSpPr>
              <a:xfrm>
                <a:off x="914400" y="3695823"/>
                <a:ext cx="5943600" cy="490210"/>
                <a:chOff x="1371600" y="3694241"/>
                <a:chExt cx="5943600" cy="490210"/>
              </a:xfrm>
            </p:grpSpPr>
            <p:grpSp>
              <p:nvGrpSpPr>
                <p:cNvPr id="302" name="Group 365"/>
                <p:cNvGrpSpPr/>
                <p:nvPr/>
              </p:nvGrpSpPr>
              <p:grpSpPr>
                <a:xfrm>
                  <a:off x="1371600" y="3694241"/>
                  <a:ext cx="914400" cy="490210"/>
                  <a:chOff x="2286000" y="3014990"/>
                  <a:chExt cx="914400" cy="490210"/>
                </a:xfrm>
              </p:grpSpPr>
              <p:grpSp>
                <p:nvGrpSpPr>
                  <p:cNvPr id="303" name="Group 380"/>
                  <p:cNvGrpSpPr/>
                  <p:nvPr/>
                </p:nvGrpSpPr>
                <p:grpSpPr>
                  <a:xfrm>
                    <a:off x="2514600" y="3048000"/>
                    <a:ext cx="457200" cy="457200"/>
                    <a:chOff x="5105400" y="1828800"/>
                    <a:chExt cx="457200" cy="457200"/>
                  </a:xfrm>
                </p:grpSpPr>
                <p:sp>
                  <p:nvSpPr>
                    <p:cNvPr id="188" name="Rectangle 187"/>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189" name="Rectangle 188"/>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304" name="Group 381"/>
                  <p:cNvGrpSpPr/>
                  <p:nvPr/>
                </p:nvGrpSpPr>
                <p:grpSpPr>
                  <a:xfrm>
                    <a:off x="2286000" y="3014990"/>
                    <a:ext cx="914400" cy="490210"/>
                    <a:chOff x="4876800" y="1795790"/>
                    <a:chExt cx="914400" cy="490210"/>
                  </a:xfrm>
                </p:grpSpPr>
                <p:sp>
                  <p:nvSpPr>
                    <p:cNvPr id="186"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187"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305" name="Group 366"/>
                <p:cNvGrpSpPr/>
                <p:nvPr/>
              </p:nvGrpSpPr>
              <p:grpSpPr>
                <a:xfrm>
                  <a:off x="2590800" y="3694241"/>
                  <a:ext cx="914400" cy="490210"/>
                  <a:chOff x="5791200" y="2971800"/>
                  <a:chExt cx="914400" cy="490210"/>
                </a:xfrm>
              </p:grpSpPr>
              <p:grpSp>
                <p:nvGrpSpPr>
                  <p:cNvPr id="306" name="Group 374"/>
                  <p:cNvGrpSpPr/>
                  <p:nvPr/>
                </p:nvGrpSpPr>
                <p:grpSpPr>
                  <a:xfrm>
                    <a:off x="6019800" y="3004810"/>
                    <a:ext cx="457200" cy="457200"/>
                    <a:chOff x="5105400" y="1828800"/>
                    <a:chExt cx="457200" cy="457200"/>
                  </a:xfrm>
                </p:grpSpPr>
                <p:sp>
                  <p:nvSpPr>
                    <p:cNvPr id="182" name="Rectangle 181"/>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183" name="Rectangle 182"/>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307" name="Group 375"/>
                  <p:cNvGrpSpPr/>
                  <p:nvPr/>
                </p:nvGrpSpPr>
                <p:grpSpPr>
                  <a:xfrm>
                    <a:off x="5791200" y="2971800"/>
                    <a:ext cx="914400" cy="490210"/>
                    <a:chOff x="4876800" y="1795790"/>
                    <a:chExt cx="914400" cy="490210"/>
                  </a:xfrm>
                </p:grpSpPr>
                <p:sp>
                  <p:nvSpPr>
                    <p:cNvPr id="180"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181"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308" name="Group 367"/>
                <p:cNvGrpSpPr/>
                <p:nvPr/>
              </p:nvGrpSpPr>
              <p:grpSpPr>
                <a:xfrm>
                  <a:off x="2133600" y="3836952"/>
                  <a:ext cx="609600" cy="204788"/>
                  <a:chOff x="4343400" y="2667000"/>
                  <a:chExt cx="609600" cy="204788"/>
                </a:xfrm>
              </p:grpSpPr>
              <p:sp>
                <p:nvSpPr>
                  <p:cNvPr id="172"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73"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74"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75"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76"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77"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309" name="Group 387"/>
                <p:cNvGrpSpPr/>
                <p:nvPr/>
              </p:nvGrpSpPr>
              <p:grpSpPr>
                <a:xfrm>
                  <a:off x="5181600" y="3694241"/>
                  <a:ext cx="914400" cy="490210"/>
                  <a:chOff x="2286000" y="3014990"/>
                  <a:chExt cx="914400" cy="490210"/>
                </a:xfrm>
              </p:grpSpPr>
              <p:grpSp>
                <p:nvGrpSpPr>
                  <p:cNvPr id="310" name="Group 402"/>
                  <p:cNvGrpSpPr/>
                  <p:nvPr/>
                </p:nvGrpSpPr>
                <p:grpSpPr>
                  <a:xfrm>
                    <a:off x="2514600" y="3048000"/>
                    <a:ext cx="457200" cy="457200"/>
                    <a:chOff x="5105400" y="1828800"/>
                    <a:chExt cx="457200" cy="457200"/>
                  </a:xfrm>
                </p:grpSpPr>
                <p:sp>
                  <p:nvSpPr>
                    <p:cNvPr id="170" name="Rectangle 169"/>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171" name="Rectangle 170"/>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311" name="Group 403"/>
                  <p:cNvGrpSpPr/>
                  <p:nvPr/>
                </p:nvGrpSpPr>
                <p:grpSpPr>
                  <a:xfrm>
                    <a:off x="2286000" y="3014990"/>
                    <a:ext cx="914400" cy="490210"/>
                    <a:chOff x="4876800" y="1795790"/>
                    <a:chExt cx="914400" cy="490210"/>
                  </a:xfrm>
                </p:grpSpPr>
                <p:sp>
                  <p:nvSpPr>
                    <p:cNvPr id="168"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169"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312" name="Group 388"/>
                <p:cNvGrpSpPr/>
                <p:nvPr/>
              </p:nvGrpSpPr>
              <p:grpSpPr>
                <a:xfrm>
                  <a:off x="6400800" y="3694241"/>
                  <a:ext cx="914400" cy="490210"/>
                  <a:chOff x="5791200" y="2971800"/>
                  <a:chExt cx="914400" cy="490210"/>
                </a:xfrm>
              </p:grpSpPr>
              <p:grpSp>
                <p:nvGrpSpPr>
                  <p:cNvPr id="313" name="Group 396"/>
                  <p:cNvGrpSpPr/>
                  <p:nvPr/>
                </p:nvGrpSpPr>
                <p:grpSpPr>
                  <a:xfrm>
                    <a:off x="6019800" y="3004810"/>
                    <a:ext cx="457200" cy="457200"/>
                    <a:chOff x="5105400" y="1828800"/>
                    <a:chExt cx="457200" cy="457200"/>
                  </a:xfrm>
                </p:grpSpPr>
                <p:sp>
                  <p:nvSpPr>
                    <p:cNvPr id="164" name="Rectangle 163"/>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165" name="Rectangle 164"/>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314" name="Group 397"/>
                  <p:cNvGrpSpPr/>
                  <p:nvPr/>
                </p:nvGrpSpPr>
                <p:grpSpPr>
                  <a:xfrm>
                    <a:off x="5791200" y="2971800"/>
                    <a:ext cx="914400" cy="490210"/>
                    <a:chOff x="4876800" y="1795790"/>
                    <a:chExt cx="914400" cy="490210"/>
                  </a:xfrm>
                </p:grpSpPr>
                <p:sp>
                  <p:nvSpPr>
                    <p:cNvPr id="162"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163"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315" name="Group 389"/>
                <p:cNvGrpSpPr/>
                <p:nvPr/>
              </p:nvGrpSpPr>
              <p:grpSpPr>
                <a:xfrm>
                  <a:off x="5943600" y="3836952"/>
                  <a:ext cx="609600" cy="204788"/>
                  <a:chOff x="4343400" y="2667000"/>
                  <a:chExt cx="609600" cy="204788"/>
                </a:xfrm>
              </p:grpSpPr>
              <p:sp>
                <p:nvSpPr>
                  <p:cNvPr id="154"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55"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56"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57"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58"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59"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316" name="Group 551"/>
                <p:cNvGrpSpPr/>
                <p:nvPr/>
              </p:nvGrpSpPr>
              <p:grpSpPr>
                <a:xfrm>
                  <a:off x="3352800" y="3836952"/>
                  <a:ext cx="1981200" cy="204788"/>
                  <a:chOff x="3352800" y="3836952"/>
                  <a:chExt cx="1981200" cy="204788"/>
                </a:xfrm>
              </p:grpSpPr>
              <p:sp>
                <p:nvSpPr>
                  <p:cNvPr id="136" name="AutoShape 122"/>
                  <p:cNvSpPr>
                    <a:spLocks noChangeArrowheads="1"/>
                  </p:cNvSpPr>
                  <p:nvPr/>
                </p:nvSpPr>
                <p:spPr bwMode="auto">
                  <a:xfrm>
                    <a:off x="3352800" y="3913152"/>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37" name="AutoShape 121"/>
                  <p:cNvSpPr>
                    <a:spLocks noChangeArrowheads="1"/>
                  </p:cNvSpPr>
                  <p:nvPr/>
                </p:nvSpPr>
                <p:spPr bwMode="auto">
                  <a:xfrm>
                    <a:off x="3352800" y="3836952"/>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38" name="AutoShape 125"/>
                  <p:cNvSpPr>
                    <a:spLocks noChangeArrowheads="1"/>
                  </p:cNvSpPr>
                  <p:nvPr/>
                </p:nvSpPr>
                <p:spPr bwMode="auto">
                  <a:xfrm>
                    <a:off x="3581400" y="3913152"/>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39" name="AutoShape 126"/>
                  <p:cNvSpPr>
                    <a:spLocks noChangeArrowheads="1"/>
                  </p:cNvSpPr>
                  <p:nvPr/>
                </p:nvSpPr>
                <p:spPr bwMode="auto">
                  <a:xfrm>
                    <a:off x="3581400" y="3836952"/>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40" name="AutoShape 128"/>
                  <p:cNvSpPr>
                    <a:spLocks noChangeArrowheads="1"/>
                  </p:cNvSpPr>
                  <p:nvPr/>
                </p:nvSpPr>
                <p:spPr bwMode="auto">
                  <a:xfrm>
                    <a:off x="3810000" y="3913152"/>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41" name="AutoShape 129"/>
                  <p:cNvSpPr>
                    <a:spLocks noChangeArrowheads="1"/>
                  </p:cNvSpPr>
                  <p:nvPr/>
                </p:nvSpPr>
                <p:spPr bwMode="auto">
                  <a:xfrm>
                    <a:off x="3810000" y="3836952"/>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42" name="AutoShape 122"/>
                  <p:cNvSpPr>
                    <a:spLocks noChangeArrowheads="1"/>
                  </p:cNvSpPr>
                  <p:nvPr/>
                </p:nvSpPr>
                <p:spPr bwMode="auto">
                  <a:xfrm>
                    <a:off x="4038600" y="3913152"/>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43" name="AutoShape 121"/>
                  <p:cNvSpPr>
                    <a:spLocks noChangeArrowheads="1"/>
                  </p:cNvSpPr>
                  <p:nvPr/>
                </p:nvSpPr>
                <p:spPr bwMode="auto">
                  <a:xfrm>
                    <a:off x="4038600" y="3836952"/>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44" name="AutoShape 125"/>
                  <p:cNvSpPr>
                    <a:spLocks noChangeArrowheads="1"/>
                  </p:cNvSpPr>
                  <p:nvPr/>
                </p:nvSpPr>
                <p:spPr bwMode="auto">
                  <a:xfrm>
                    <a:off x="4267200" y="3913152"/>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45" name="AutoShape 126"/>
                  <p:cNvSpPr>
                    <a:spLocks noChangeArrowheads="1"/>
                  </p:cNvSpPr>
                  <p:nvPr/>
                </p:nvSpPr>
                <p:spPr bwMode="auto">
                  <a:xfrm>
                    <a:off x="4267200" y="3836952"/>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46" name="AutoShape 128"/>
                  <p:cNvSpPr>
                    <a:spLocks noChangeArrowheads="1"/>
                  </p:cNvSpPr>
                  <p:nvPr/>
                </p:nvSpPr>
                <p:spPr bwMode="auto">
                  <a:xfrm>
                    <a:off x="4495800" y="3913152"/>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47" name="AutoShape 129"/>
                  <p:cNvSpPr>
                    <a:spLocks noChangeArrowheads="1"/>
                  </p:cNvSpPr>
                  <p:nvPr/>
                </p:nvSpPr>
                <p:spPr bwMode="auto">
                  <a:xfrm>
                    <a:off x="4495800" y="3836952"/>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48" name="AutoShape 122"/>
                  <p:cNvSpPr>
                    <a:spLocks noChangeArrowheads="1"/>
                  </p:cNvSpPr>
                  <p:nvPr/>
                </p:nvSpPr>
                <p:spPr bwMode="auto">
                  <a:xfrm>
                    <a:off x="4724400" y="3913152"/>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49" name="AutoShape 121"/>
                  <p:cNvSpPr>
                    <a:spLocks noChangeArrowheads="1"/>
                  </p:cNvSpPr>
                  <p:nvPr/>
                </p:nvSpPr>
                <p:spPr bwMode="auto">
                  <a:xfrm>
                    <a:off x="4724400" y="3836952"/>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50" name="AutoShape 125"/>
                  <p:cNvSpPr>
                    <a:spLocks noChangeArrowheads="1"/>
                  </p:cNvSpPr>
                  <p:nvPr/>
                </p:nvSpPr>
                <p:spPr bwMode="auto">
                  <a:xfrm>
                    <a:off x="4953000" y="3913152"/>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51" name="AutoShape 126"/>
                  <p:cNvSpPr>
                    <a:spLocks noChangeArrowheads="1"/>
                  </p:cNvSpPr>
                  <p:nvPr/>
                </p:nvSpPr>
                <p:spPr bwMode="auto">
                  <a:xfrm>
                    <a:off x="4953000" y="3836952"/>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52" name="AutoShape 128"/>
                  <p:cNvSpPr>
                    <a:spLocks noChangeArrowheads="1"/>
                  </p:cNvSpPr>
                  <p:nvPr/>
                </p:nvSpPr>
                <p:spPr bwMode="auto">
                  <a:xfrm>
                    <a:off x="5181600" y="3913152"/>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53" name="AutoShape 129"/>
                  <p:cNvSpPr>
                    <a:spLocks noChangeArrowheads="1"/>
                  </p:cNvSpPr>
                  <p:nvPr/>
                </p:nvSpPr>
                <p:spPr bwMode="auto">
                  <a:xfrm>
                    <a:off x="5181600" y="3836952"/>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grpSp>
            <p:nvGrpSpPr>
              <p:cNvPr id="317" name="Group 598"/>
              <p:cNvGrpSpPr/>
              <p:nvPr/>
            </p:nvGrpSpPr>
            <p:grpSpPr>
              <a:xfrm>
                <a:off x="5181600" y="3571220"/>
                <a:ext cx="1219200" cy="162580"/>
                <a:chOff x="4572000" y="2895600"/>
                <a:chExt cx="1219200" cy="162580"/>
              </a:xfrm>
            </p:grpSpPr>
            <p:cxnSp>
              <p:nvCxnSpPr>
                <p:cNvPr id="127" name="Straight Connector 126"/>
                <p:cNvCxnSpPr/>
                <p:nvPr/>
              </p:nvCxnSpPr>
              <p:spPr bwMode="auto">
                <a:xfrm flipV="1">
                  <a:off x="4572000" y="2895600"/>
                  <a:ext cx="6096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8" name="Straight Connector 127"/>
                <p:cNvCxnSpPr/>
                <p:nvPr/>
              </p:nvCxnSpPr>
              <p:spPr bwMode="auto">
                <a:xfrm flipH="1" flipV="1">
                  <a:off x="5181600" y="2900649"/>
                  <a:ext cx="6096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318" name="Group 604"/>
              <p:cNvGrpSpPr/>
              <p:nvPr/>
            </p:nvGrpSpPr>
            <p:grpSpPr>
              <a:xfrm>
                <a:off x="1371600" y="3571220"/>
                <a:ext cx="1219200" cy="162580"/>
                <a:chOff x="4572000" y="2895600"/>
                <a:chExt cx="1219200" cy="162580"/>
              </a:xfrm>
            </p:grpSpPr>
            <p:cxnSp>
              <p:nvCxnSpPr>
                <p:cNvPr id="125" name="Straight Connector 124"/>
                <p:cNvCxnSpPr/>
                <p:nvPr/>
              </p:nvCxnSpPr>
              <p:spPr bwMode="auto">
                <a:xfrm flipV="1">
                  <a:off x="4572000" y="2895600"/>
                  <a:ext cx="6096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bwMode="auto">
                <a:xfrm flipH="1" flipV="1">
                  <a:off x="5181600" y="2900649"/>
                  <a:ext cx="6096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sp>
          <p:nvSpPr>
            <p:cNvPr id="121" name="TextBox 120"/>
            <p:cNvSpPr txBox="1"/>
            <p:nvPr/>
          </p:nvSpPr>
          <p:spPr>
            <a:xfrm>
              <a:off x="3211605" y="3581400"/>
              <a:ext cx="1425390" cy="276999"/>
            </a:xfrm>
            <a:prstGeom prst="rect">
              <a:avLst/>
            </a:prstGeom>
            <a:noFill/>
          </p:spPr>
          <p:txBody>
            <a:bodyPr wrap="none" rtlCol="0">
              <a:spAutoFit/>
            </a:bodyPr>
            <a:lstStyle/>
            <a:p>
              <a:r>
                <a:rPr lang="en-US" sz="1200" dirty="0" smtClean="0">
                  <a:solidFill>
                    <a:schemeClr val="tx2"/>
                  </a:solidFill>
                  <a:latin typeface="Lucida Console" pitchFamily="49" charset="0"/>
                </a:rPr>
                <a:t>64</a:t>
              </a:r>
              <a:r>
                <a:rPr lang="en-US" sz="1200" baseline="30000" dirty="0" smtClean="0">
                  <a:solidFill>
                    <a:schemeClr val="tx2"/>
                  </a:solidFill>
                  <a:latin typeface="Lucida Console" pitchFamily="49" charset="0"/>
                </a:rPr>
                <a:t>3 </a:t>
              </a:r>
              <a:r>
                <a:rPr lang="en-US" sz="1200" dirty="0" smtClean="0">
                  <a:solidFill>
                    <a:schemeClr val="tx2"/>
                  </a:solidFill>
                  <a:latin typeface="Lucida Console" pitchFamily="49" charset="0"/>
                </a:rPr>
                <a:t>=   262144</a:t>
              </a:r>
              <a:endParaRPr lang="en-US" sz="1200" dirty="0">
                <a:solidFill>
                  <a:schemeClr val="tx2"/>
                </a:solidFill>
                <a:latin typeface="Lucida Console" pitchFamily="49" charset="0"/>
              </a:endParaRPr>
            </a:p>
          </p:txBody>
        </p:sp>
      </p:grpSp>
      <p:grpSp>
        <p:nvGrpSpPr>
          <p:cNvPr id="319" name="Group 189"/>
          <p:cNvGrpSpPr/>
          <p:nvPr/>
        </p:nvGrpSpPr>
        <p:grpSpPr>
          <a:xfrm>
            <a:off x="304800" y="4223266"/>
            <a:ext cx="7162800" cy="642774"/>
            <a:chOff x="304800" y="4191000"/>
            <a:chExt cx="7162800" cy="642774"/>
          </a:xfrm>
        </p:grpSpPr>
        <p:grpSp>
          <p:nvGrpSpPr>
            <p:cNvPr id="64" name="Group 619"/>
            <p:cNvGrpSpPr/>
            <p:nvPr/>
          </p:nvGrpSpPr>
          <p:grpSpPr>
            <a:xfrm>
              <a:off x="304800" y="4191000"/>
              <a:ext cx="7162800" cy="642774"/>
              <a:chOff x="304800" y="4191000"/>
              <a:chExt cx="7162800" cy="642774"/>
            </a:xfrm>
          </p:grpSpPr>
          <p:grpSp>
            <p:nvGrpSpPr>
              <p:cNvPr id="65" name="Group 588"/>
              <p:cNvGrpSpPr/>
              <p:nvPr/>
            </p:nvGrpSpPr>
            <p:grpSpPr>
              <a:xfrm>
                <a:off x="304800" y="4343564"/>
                <a:ext cx="7162800" cy="490210"/>
                <a:chOff x="762000" y="4343564"/>
                <a:chExt cx="7162800" cy="490210"/>
              </a:xfrm>
            </p:grpSpPr>
            <p:grpSp>
              <p:nvGrpSpPr>
                <p:cNvPr id="70" name="Group 329"/>
                <p:cNvGrpSpPr/>
                <p:nvPr/>
              </p:nvGrpSpPr>
              <p:grpSpPr>
                <a:xfrm>
                  <a:off x="762000" y="4343564"/>
                  <a:ext cx="914400" cy="490210"/>
                  <a:chOff x="2286000" y="3014990"/>
                  <a:chExt cx="914400" cy="490210"/>
                </a:xfrm>
              </p:grpSpPr>
              <p:grpSp>
                <p:nvGrpSpPr>
                  <p:cNvPr id="71" name="Group 276"/>
                  <p:cNvGrpSpPr/>
                  <p:nvPr/>
                </p:nvGrpSpPr>
                <p:grpSpPr>
                  <a:xfrm>
                    <a:off x="2514600" y="3048000"/>
                    <a:ext cx="457200" cy="457200"/>
                    <a:chOff x="5105400" y="1828800"/>
                    <a:chExt cx="457200" cy="457200"/>
                  </a:xfrm>
                </p:grpSpPr>
                <p:sp>
                  <p:nvSpPr>
                    <p:cNvPr id="273" name="Rectangle 272"/>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274" name="Rectangle 273"/>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72" name="Group 279"/>
                  <p:cNvGrpSpPr/>
                  <p:nvPr/>
                </p:nvGrpSpPr>
                <p:grpSpPr>
                  <a:xfrm>
                    <a:off x="2286000" y="3014990"/>
                    <a:ext cx="914400" cy="490210"/>
                    <a:chOff x="4876800" y="1795790"/>
                    <a:chExt cx="914400" cy="490210"/>
                  </a:xfrm>
                </p:grpSpPr>
                <p:sp>
                  <p:nvSpPr>
                    <p:cNvPr id="271"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272"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73" name="Group 325"/>
                <p:cNvGrpSpPr/>
                <p:nvPr/>
              </p:nvGrpSpPr>
              <p:grpSpPr>
                <a:xfrm>
                  <a:off x="1981200" y="4343564"/>
                  <a:ext cx="914400" cy="490210"/>
                  <a:chOff x="5791200" y="2971800"/>
                  <a:chExt cx="914400" cy="490210"/>
                </a:xfrm>
              </p:grpSpPr>
              <p:grpSp>
                <p:nvGrpSpPr>
                  <p:cNvPr id="74" name="Group 300"/>
                  <p:cNvGrpSpPr/>
                  <p:nvPr/>
                </p:nvGrpSpPr>
                <p:grpSpPr>
                  <a:xfrm>
                    <a:off x="6019800" y="3004810"/>
                    <a:ext cx="457200" cy="457200"/>
                    <a:chOff x="5105400" y="1828800"/>
                    <a:chExt cx="457200" cy="457200"/>
                  </a:xfrm>
                </p:grpSpPr>
                <p:sp>
                  <p:nvSpPr>
                    <p:cNvPr id="267" name="Rectangle 266"/>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268" name="Rectangle 267"/>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75" name="Group 303"/>
                  <p:cNvGrpSpPr/>
                  <p:nvPr/>
                </p:nvGrpSpPr>
                <p:grpSpPr>
                  <a:xfrm>
                    <a:off x="5791200" y="2971800"/>
                    <a:ext cx="914400" cy="490210"/>
                    <a:chOff x="4876800" y="1795790"/>
                    <a:chExt cx="914400" cy="490210"/>
                  </a:xfrm>
                </p:grpSpPr>
                <p:sp>
                  <p:nvSpPr>
                    <p:cNvPr id="265"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266"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76" name="Group 318"/>
                <p:cNvGrpSpPr/>
                <p:nvPr/>
              </p:nvGrpSpPr>
              <p:grpSpPr>
                <a:xfrm>
                  <a:off x="1524000" y="4486275"/>
                  <a:ext cx="609600" cy="204788"/>
                  <a:chOff x="4343400" y="2667000"/>
                  <a:chExt cx="609600" cy="204788"/>
                </a:xfrm>
              </p:grpSpPr>
              <p:sp>
                <p:nvSpPr>
                  <p:cNvPr id="257"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58"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59"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60"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61"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62"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83" name="Group 445"/>
                <p:cNvGrpSpPr/>
                <p:nvPr/>
              </p:nvGrpSpPr>
              <p:grpSpPr>
                <a:xfrm>
                  <a:off x="5791200" y="4343564"/>
                  <a:ext cx="914400" cy="490210"/>
                  <a:chOff x="2286000" y="3014990"/>
                  <a:chExt cx="914400" cy="490210"/>
                </a:xfrm>
              </p:grpSpPr>
              <p:grpSp>
                <p:nvGrpSpPr>
                  <p:cNvPr id="84" name="Group 460"/>
                  <p:cNvGrpSpPr/>
                  <p:nvPr/>
                </p:nvGrpSpPr>
                <p:grpSpPr>
                  <a:xfrm>
                    <a:off x="2514600" y="3048000"/>
                    <a:ext cx="457200" cy="457200"/>
                    <a:chOff x="5105400" y="1828800"/>
                    <a:chExt cx="457200" cy="457200"/>
                  </a:xfrm>
                </p:grpSpPr>
                <p:sp>
                  <p:nvSpPr>
                    <p:cNvPr id="255" name="Rectangle 254"/>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256" name="Rectangle 255"/>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89" name="Group 461"/>
                  <p:cNvGrpSpPr/>
                  <p:nvPr/>
                </p:nvGrpSpPr>
                <p:grpSpPr>
                  <a:xfrm>
                    <a:off x="2286000" y="3014990"/>
                    <a:ext cx="914400" cy="490210"/>
                    <a:chOff x="4876800" y="1795790"/>
                    <a:chExt cx="914400" cy="490210"/>
                  </a:xfrm>
                </p:grpSpPr>
                <p:sp>
                  <p:nvSpPr>
                    <p:cNvPr id="253"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254"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90" name="Group 446"/>
                <p:cNvGrpSpPr/>
                <p:nvPr/>
              </p:nvGrpSpPr>
              <p:grpSpPr>
                <a:xfrm>
                  <a:off x="7010400" y="4343564"/>
                  <a:ext cx="914400" cy="490210"/>
                  <a:chOff x="5791200" y="2971800"/>
                  <a:chExt cx="914400" cy="490210"/>
                </a:xfrm>
              </p:grpSpPr>
              <p:grpSp>
                <p:nvGrpSpPr>
                  <p:cNvPr id="101" name="Group 454"/>
                  <p:cNvGrpSpPr/>
                  <p:nvPr/>
                </p:nvGrpSpPr>
                <p:grpSpPr>
                  <a:xfrm>
                    <a:off x="6019800" y="3004810"/>
                    <a:ext cx="457200" cy="457200"/>
                    <a:chOff x="5105400" y="1828800"/>
                    <a:chExt cx="457200" cy="457200"/>
                  </a:xfrm>
                </p:grpSpPr>
                <p:sp>
                  <p:nvSpPr>
                    <p:cNvPr id="249" name="Rectangle 248"/>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250" name="Rectangle 249"/>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102" name="Group 455"/>
                  <p:cNvGrpSpPr/>
                  <p:nvPr/>
                </p:nvGrpSpPr>
                <p:grpSpPr>
                  <a:xfrm>
                    <a:off x="5791200" y="2971800"/>
                    <a:ext cx="914400" cy="490210"/>
                    <a:chOff x="4876800" y="1795790"/>
                    <a:chExt cx="914400" cy="490210"/>
                  </a:xfrm>
                </p:grpSpPr>
                <p:sp>
                  <p:nvSpPr>
                    <p:cNvPr id="247"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248"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107" name="Group 447"/>
                <p:cNvGrpSpPr/>
                <p:nvPr/>
              </p:nvGrpSpPr>
              <p:grpSpPr>
                <a:xfrm>
                  <a:off x="6553200" y="4486275"/>
                  <a:ext cx="609600" cy="204788"/>
                  <a:chOff x="4343400" y="2667000"/>
                  <a:chExt cx="609600" cy="204788"/>
                </a:xfrm>
              </p:grpSpPr>
              <p:sp>
                <p:nvSpPr>
                  <p:cNvPr id="239"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40"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41"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42"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43"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44"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108" name="Group 553"/>
                <p:cNvGrpSpPr/>
                <p:nvPr/>
              </p:nvGrpSpPr>
              <p:grpSpPr>
                <a:xfrm>
                  <a:off x="2743200" y="4486275"/>
                  <a:ext cx="3124200" cy="204788"/>
                  <a:chOff x="2743200" y="4486275"/>
                  <a:chExt cx="3124200" cy="204788"/>
                </a:xfrm>
              </p:grpSpPr>
              <p:grpSp>
                <p:nvGrpSpPr>
                  <p:cNvPr id="119" name="Group 466"/>
                  <p:cNvGrpSpPr/>
                  <p:nvPr/>
                </p:nvGrpSpPr>
                <p:grpSpPr>
                  <a:xfrm>
                    <a:off x="2743200" y="4486275"/>
                    <a:ext cx="609600" cy="204788"/>
                    <a:chOff x="4343400" y="2667000"/>
                    <a:chExt cx="609600" cy="204788"/>
                  </a:xfrm>
                </p:grpSpPr>
                <p:sp>
                  <p:nvSpPr>
                    <p:cNvPr id="233"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34"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35"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36"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37"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38"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120" name="Group 473"/>
                  <p:cNvGrpSpPr/>
                  <p:nvPr/>
                </p:nvGrpSpPr>
                <p:grpSpPr>
                  <a:xfrm>
                    <a:off x="3429000" y="4486275"/>
                    <a:ext cx="609600" cy="204788"/>
                    <a:chOff x="4343400" y="2667000"/>
                    <a:chExt cx="609600" cy="204788"/>
                  </a:xfrm>
                </p:grpSpPr>
                <p:sp>
                  <p:nvSpPr>
                    <p:cNvPr id="227"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28"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29"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30"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31"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32"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122" name="Group 480"/>
                  <p:cNvGrpSpPr/>
                  <p:nvPr/>
                </p:nvGrpSpPr>
                <p:grpSpPr>
                  <a:xfrm>
                    <a:off x="4114800" y="4486275"/>
                    <a:ext cx="609600" cy="204788"/>
                    <a:chOff x="4343400" y="2667000"/>
                    <a:chExt cx="609600" cy="204788"/>
                  </a:xfrm>
                </p:grpSpPr>
                <p:sp>
                  <p:nvSpPr>
                    <p:cNvPr id="221"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22"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23"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24"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25"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26"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123" name="Group 487"/>
                  <p:cNvGrpSpPr/>
                  <p:nvPr/>
                </p:nvGrpSpPr>
                <p:grpSpPr>
                  <a:xfrm>
                    <a:off x="4800600" y="4486275"/>
                    <a:ext cx="609600" cy="204788"/>
                    <a:chOff x="4343400" y="2667000"/>
                    <a:chExt cx="609600" cy="204788"/>
                  </a:xfrm>
                </p:grpSpPr>
                <p:sp>
                  <p:nvSpPr>
                    <p:cNvPr id="215"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16"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17"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18"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19"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20"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sp>
                <p:nvSpPr>
                  <p:cNvPr id="211" name="AutoShape 122"/>
                  <p:cNvSpPr>
                    <a:spLocks noChangeArrowheads="1"/>
                  </p:cNvSpPr>
                  <p:nvPr/>
                </p:nvSpPr>
                <p:spPr bwMode="auto">
                  <a:xfrm>
                    <a:off x="5486400" y="4562475"/>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12" name="AutoShape 121"/>
                  <p:cNvSpPr>
                    <a:spLocks noChangeArrowheads="1"/>
                  </p:cNvSpPr>
                  <p:nvPr/>
                </p:nvSpPr>
                <p:spPr bwMode="auto">
                  <a:xfrm>
                    <a:off x="5486400" y="4486275"/>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13" name="AutoShape 125"/>
                  <p:cNvSpPr>
                    <a:spLocks noChangeArrowheads="1"/>
                  </p:cNvSpPr>
                  <p:nvPr/>
                </p:nvSpPr>
                <p:spPr bwMode="auto">
                  <a:xfrm>
                    <a:off x="5715000" y="4562475"/>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14" name="AutoShape 126"/>
                  <p:cNvSpPr>
                    <a:spLocks noChangeArrowheads="1"/>
                  </p:cNvSpPr>
                  <p:nvPr/>
                </p:nvSpPr>
                <p:spPr bwMode="auto">
                  <a:xfrm>
                    <a:off x="5715000" y="4486275"/>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grpSp>
            <p:nvGrpSpPr>
              <p:cNvPr id="124" name="Group 601"/>
              <p:cNvGrpSpPr/>
              <p:nvPr/>
            </p:nvGrpSpPr>
            <p:grpSpPr>
              <a:xfrm>
                <a:off x="5791200" y="4191000"/>
                <a:ext cx="1219200" cy="162580"/>
                <a:chOff x="4572000" y="2895600"/>
                <a:chExt cx="1219200" cy="162580"/>
              </a:xfrm>
            </p:grpSpPr>
            <p:cxnSp>
              <p:nvCxnSpPr>
                <p:cNvPr id="198" name="Straight Connector 197"/>
                <p:cNvCxnSpPr/>
                <p:nvPr/>
              </p:nvCxnSpPr>
              <p:spPr bwMode="auto">
                <a:xfrm flipV="1">
                  <a:off x="4572000" y="2895600"/>
                  <a:ext cx="6096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9" name="Straight Connector 198"/>
                <p:cNvCxnSpPr/>
                <p:nvPr/>
              </p:nvCxnSpPr>
              <p:spPr bwMode="auto">
                <a:xfrm flipH="1" flipV="1">
                  <a:off x="5181600" y="2900649"/>
                  <a:ext cx="6096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29" name="Group 607"/>
              <p:cNvGrpSpPr/>
              <p:nvPr/>
            </p:nvGrpSpPr>
            <p:grpSpPr>
              <a:xfrm>
                <a:off x="762000" y="4191000"/>
                <a:ext cx="1219200" cy="162580"/>
                <a:chOff x="4572000" y="2895600"/>
                <a:chExt cx="1219200" cy="162580"/>
              </a:xfrm>
            </p:grpSpPr>
            <p:cxnSp>
              <p:nvCxnSpPr>
                <p:cNvPr id="196" name="Straight Connector 195"/>
                <p:cNvCxnSpPr/>
                <p:nvPr/>
              </p:nvCxnSpPr>
              <p:spPr bwMode="auto">
                <a:xfrm flipV="1">
                  <a:off x="4572000" y="2895600"/>
                  <a:ext cx="6096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7" name="Straight Connector 196"/>
                <p:cNvCxnSpPr/>
                <p:nvPr/>
              </p:nvCxnSpPr>
              <p:spPr bwMode="auto">
                <a:xfrm flipH="1" flipV="1">
                  <a:off x="5181600" y="2900649"/>
                  <a:ext cx="609600" cy="157531"/>
                </a:xfrm>
                <a:prstGeom prst="line">
                  <a:avLst/>
                </a:prstGeom>
                <a:solidFill>
                  <a:srgbClr val="EBEBEB"/>
                </a:solidFill>
                <a:ln w="1905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sp>
          <p:nvSpPr>
            <p:cNvPr id="192" name="TextBox 191"/>
            <p:cNvSpPr txBox="1"/>
            <p:nvPr/>
          </p:nvSpPr>
          <p:spPr>
            <a:xfrm>
              <a:off x="3243665" y="4191000"/>
              <a:ext cx="1361270" cy="276999"/>
            </a:xfrm>
            <a:prstGeom prst="rect">
              <a:avLst/>
            </a:prstGeom>
            <a:noFill/>
          </p:spPr>
          <p:txBody>
            <a:bodyPr wrap="none" rtlCol="0">
              <a:spAutoFit/>
            </a:bodyPr>
            <a:lstStyle/>
            <a:p>
              <a:r>
                <a:rPr lang="en-US" sz="1200" dirty="0" smtClean="0">
                  <a:solidFill>
                    <a:schemeClr val="tx2"/>
                  </a:solidFill>
                  <a:latin typeface="Lucida Console" pitchFamily="49" charset="0"/>
                </a:rPr>
                <a:t>64</a:t>
              </a:r>
              <a:r>
                <a:rPr lang="en-US" sz="1200" baseline="30000" dirty="0" smtClean="0">
                  <a:solidFill>
                    <a:schemeClr val="tx2"/>
                  </a:solidFill>
                  <a:latin typeface="Lucida Console" pitchFamily="49" charset="0"/>
                </a:rPr>
                <a:t>4 </a:t>
              </a:r>
              <a:r>
                <a:rPr lang="en-US" sz="1200" dirty="0" smtClean="0">
                  <a:solidFill>
                    <a:schemeClr val="tx2"/>
                  </a:solidFill>
                  <a:latin typeface="Lucida Console" pitchFamily="49" charset="0"/>
                </a:rPr>
                <a:t>= </a:t>
              </a:r>
              <a:r>
                <a:rPr lang="en-US" sz="1200" dirty="0" smtClean="0">
                  <a:solidFill>
                    <a:schemeClr val="tx2"/>
                  </a:solidFill>
                </a:rPr>
                <a:t>16777216</a:t>
              </a:r>
              <a:endParaRPr lang="en-US" sz="1200" dirty="0">
                <a:solidFill>
                  <a:schemeClr val="tx2"/>
                </a:solidFill>
                <a:latin typeface="Lucida Console" pitchFamily="49" charset="0"/>
              </a:endParaRPr>
            </a:p>
          </p:txBody>
        </p:sp>
      </p:grpSp>
      <p:sp>
        <p:nvSpPr>
          <p:cNvPr id="275" name="Text Box 34"/>
          <p:cNvSpPr txBox="1">
            <a:spLocks noChangeArrowheads="1"/>
          </p:cNvSpPr>
          <p:nvPr/>
        </p:nvSpPr>
        <p:spPr bwMode="auto">
          <a:xfrm>
            <a:off x="7295445" y="1708666"/>
            <a:ext cx="1301959" cy="584775"/>
          </a:xfrm>
          <a:prstGeom prst="rect">
            <a:avLst/>
          </a:prstGeom>
          <a:noFill/>
          <a:ln w="12700">
            <a:noFill/>
            <a:miter lim="800000"/>
            <a:headEnd/>
            <a:tailEnd/>
          </a:ln>
          <a:effectLst/>
        </p:spPr>
        <p:txBody>
          <a:bodyPr wrap="none">
            <a:spAutoFit/>
            <a:flatTx/>
          </a:bodyPr>
          <a:lstStyle/>
          <a:p>
            <a:pPr algn="ctr"/>
            <a:r>
              <a:rPr lang="en-US" sz="1600" dirty="0">
                <a:solidFill>
                  <a:schemeClr val="tx2"/>
                </a:solidFill>
              </a:rPr>
              <a:t>Manager</a:t>
            </a:r>
          </a:p>
          <a:p>
            <a:pPr algn="ctr"/>
            <a:r>
              <a:rPr lang="en-US" sz="1600" dirty="0">
                <a:solidFill>
                  <a:schemeClr val="tx2"/>
                </a:solidFill>
              </a:rPr>
              <a:t>(Root </a:t>
            </a:r>
            <a:r>
              <a:rPr lang="en-US" sz="1600" dirty="0" smtClean="0">
                <a:solidFill>
                  <a:schemeClr val="tx2"/>
                </a:solidFill>
              </a:rPr>
              <a:t>Node)</a:t>
            </a:r>
          </a:p>
        </p:txBody>
      </p:sp>
      <p:sp>
        <p:nvSpPr>
          <p:cNvPr id="276" name="Text Box 36"/>
          <p:cNvSpPr txBox="1">
            <a:spLocks noChangeArrowheads="1"/>
          </p:cNvSpPr>
          <p:nvPr/>
        </p:nvSpPr>
        <p:spPr bwMode="auto">
          <a:xfrm>
            <a:off x="7260980" y="4299466"/>
            <a:ext cx="1370888" cy="584775"/>
          </a:xfrm>
          <a:prstGeom prst="rect">
            <a:avLst/>
          </a:prstGeom>
          <a:noFill/>
          <a:ln w="12700">
            <a:noFill/>
            <a:miter lim="800000"/>
            <a:headEnd/>
            <a:tailEnd/>
          </a:ln>
          <a:effectLst/>
        </p:spPr>
        <p:txBody>
          <a:bodyPr wrap="none">
            <a:spAutoFit/>
            <a:flatTx/>
          </a:bodyPr>
          <a:lstStyle/>
          <a:p>
            <a:pPr algn="ctr"/>
            <a:r>
              <a:rPr lang="en-US" sz="1600" dirty="0">
                <a:solidFill>
                  <a:schemeClr val="tx2"/>
                </a:solidFill>
              </a:rPr>
              <a:t>Data Server</a:t>
            </a:r>
          </a:p>
          <a:p>
            <a:pPr algn="ctr"/>
            <a:r>
              <a:rPr lang="en-US" sz="1600" dirty="0">
                <a:solidFill>
                  <a:schemeClr val="tx2"/>
                </a:solidFill>
              </a:rPr>
              <a:t>(Leaf Nodes)</a:t>
            </a:r>
          </a:p>
        </p:txBody>
      </p:sp>
      <p:sp>
        <p:nvSpPr>
          <p:cNvPr id="277" name="Text Box 36"/>
          <p:cNvSpPr txBox="1">
            <a:spLocks noChangeArrowheads="1"/>
          </p:cNvSpPr>
          <p:nvPr/>
        </p:nvSpPr>
        <p:spPr bwMode="auto">
          <a:xfrm>
            <a:off x="7140755" y="3080266"/>
            <a:ext cx="1611339" cy="584775"/>
          </a:xfrm>
          <a:prstGeom prst="rect">
            <a:avLst/>
          </a:prstGeom>
          <a:noFill/>
          <a:ln w="12700">
            <a:noFill/>
            <a:miter lim="800000"/>
            <a:headEnd/>
            <a:tailEnd/>
          </a:ln>
          <a:effectLst/>
        </p:spPr>
        <p:txBody>
          <a:bodyPr wrap="none">
            <a:spAutoFit/>
            <a:flatTx/>
          </a:bodyPr>
          <a:lstStyle/>
          <a:p>
            <a:pPr algn="ctr"/>
            <a:r>
              <a:rPr lang="en-US" sz="1600" dirty="0" smtClean="0">
                <a:solidFill>
                  <a:schemeClr val="tx2"/>
                </a:solidFill>
              </a:rPr>
              <a:t>Supervisors</a:t>
            </a:r>
            <a:endParaRPr lang="en-US" sz="1600" dirty="0">
              <a:solidFill>
                <a:schemeClr val="tx2"/>
              </a:solidFill>
            </a:endParaRPr>
          </a:p>
          <a:p>
            <a:pPr algn="ctr"/>
            <a:r>
              <a:rPr lang="en-US" sz="1600" dirty="0" smtClean="0">
                <a:solidFill>
                  <a:schemeClr val="tx2"/>
                </a:solidFill>
              </a:rPr>
              <a:t>(Interior Nodes)</a:t>
            </a:r>
          </a:p>
        </p:txBody>
      </p:sp>
      <p:sp>
        <p:nvSpPr>
          <p:cNvPr id="281" name="TextBox 280"/>
          <p:cNvSpPr txBox="1"/>
          <p:nvPr/>
        </p:nvSpPr>
        <p:spPr>
          <a:xfrm>
            <a:off x="2891513" y="5147846"/>
            <a:ext cx="3047630" cy="338554"/>
          </a:xfrm>
          <a:prstGeom prst="rect">
            <a:avLst/>
          </a:prstGeom>
          <a:noFill/>
        </p:spPr>
        <p:txBody>
          <a:bodyPr wrap="none" rtlCol="0">
            <a:spAutoFit/>
          </a:bodyPr>
          <a:lstStyle/>
          <a:p>
            <a:pPr algn="ctr"/>
            <a:r>
              <a:rPr lang="en-US" sz="1600" dirty="0" smtClean="0">
                <a:solidFill>
                  <a:schemeClr val="tx2"/>
                </a:solidFill>
              </a:rPr>
              <a:t>How does a client get to a leaf?</a:t>
            </a:r>
            <a:endParaRPr lang="en-US" sz="1200" dirty="0">
              <a:solidFill>
                <a:schemeClr val="tx2"/>
              </a:solidFill>
            </a:endParaRPr>
          </a:p>
        </p:txBody>
      </p:sp>
      <p:grpSp>
        <p:nvGrpSpPr>
          <p:cNvPr id="130" name="Group 281"/>
          <p:cNvGrpSpPr/>
          <p:nvPr/>
        </p:nvGrpSpPr>
        <p:grpSpPr>
          <a:xfrm>
            <a:off x="3962400" y="1523256"/>
            <a:ext cx="914400" cy="490210"/>
            <a:chOff x="3657600" y="1795790"/>
            <a:chExt cx="914400" cy="490210"/>
          </a:xfrm>
        </p:grpSpPr>
        <p:grpSp>
          <p:nvGrpSpPr>
            <p:cNvPr id="131" name="Group 268"/>
            <p:cNvGrpSpPr/>
            <p:nvPr/>
          </p:nvGrpSpPr>
          <p:grpSpPr>
            <a:xfrm>
              <a:off x="3886200" y="1828800"/>
              <a:ext cx="457200" cy="457200"/>
              <a:chOff x="5105400" y="1828800"/>
              <a:chExt cx="457200" cy="457200"/>
            </a:xfrm>
          </p:grpSpPr>
          <p:sp>
            <p:nvSpPr>
              <p:cNvPr id="287" name="Rectangle 286"/>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288" name="Rectangle 287"/>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132" name="Group 267"/>
            <p:cNvGrpSpPr/>
            <p:nvPr/>
          </p:nvGrpSpPr>
          <p:grpSpPr>
            <a:xfrm>
              <a:off x="3657600" y="1795790"/>
              <a:ext cx="914400" cy="490210"/>
              <a:chOff x="4876800" y="1795790"/>
              <a:chExt cx="914400" cy="490210"/>
            </a:xfrm>
          </p:grpSpPr>
          <p:sp>
            <p:nvSpPr>
              <p:cNvPr id="285"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286"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133" name="Group 288"/>
          <p:cNvGrpSpPr/>
          <p:nvPr/>
        </p:nvGrpSpPr>
        <p:grpSpPr>
          <a:xfrm>
            <a:off x="4495800" y="1261646"/>
            <a:ext cx="914400" cy="490210"/>
            <a:chOff x="3657600" y="1795790"/>
            <a:chExt cx="914400" cy="490210"/>
          </a:xfrm>
        </p:grpSpPr>
        <p:grpSp>
          <p:nvGrpSpPr>
            <p:cNvPr id="134" name="Group 268"/>
            <p:cNvGrpSpPr/>
            <p:nvPr/>
          </p:nvGrpSpPr>
          <p:grpSpPr>
            <a:xfrm>
              <a:off x="3886200" y="1828800"/>
              <a:ext cx="457200" cy="457200"/>
              <a:chOff x="5105400" y="1828800"/>
              <a:chExt cx="457200" cy="457200"/>
            </a:xfrm>
          </p:grpSpPr>
          <p:sp>
            <p:nvSpPr>
              <p:cNvPr id="294" name="Rectangle 293"/>
              <p:cNvSpPr/>
              <p:nvPr/>
            </p:nvSpPr>
            <p:spPr bwMode="auto">
              <a:xfrm>
                <a:off x="5105400" y="1828800"/>
                <a:ext cx="457200" cy="228600"/>
              </a:xfrm>
              <a:prstGeom prst="rect">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295" name="Rectangle 294"/>
              <p:cNvSpPr/>
              <p:nvPr/>
            </p:nvSpPr>
            <p:spPr bwMode="auto">
              <a:xfrm>
                <a:off x="5105400" y="2057400"/>
                <a:ext cx="457200" cy="228600"/>
              </a:xfrm>
              <a:prstGeom prst="rect">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grpSp>
          <p:nvGrpSpPr>
            <p:cNvPr id="135" name="Group 267"/>
            <p:cNvGrpSpPr/>
            <p:nvPr/>
          </p:nvGrpSpPr>
          <p:grpSpPr>
            <a:xfrm>
              <a:off x="3657600" y="1795790"/>
              <a:ext cx="914400" cy="490210"/>
              <a:chOff x="4876800" y="1795790"/>
              <a:chExt cx="914400" cy="490210"/>
            </a:xfrm>
          </p:grpSpPr>
          <p:sp>
            <p:nvSpPr>
              <p:cNvPr id="292" name="Text Box 6"/>
              <p:cNvSpPr txBox="1">
                <a:spLocks noChangeArrowheads="1"/>
              </p:cNvSpPr>
              <p:nvPr/>
            </p:nvSpPr>
            <p:spPr bwMode="auto">
              <a:xfrm>
                <a:off x="4876800" y="1795790"/>
                <a:ext cx="9144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bg1"/>
                    </a:solidFill>
                    <a:effectLst>
                      <a:outerShdw blurRad="38100" dist="38100" dir="2700000" algn="tl">
                        <a:srgbClr val="000000"/>
                      </a:outerShdw>
                    </a:effectLst>
                    <a:latin typeface="+mj-lt"/>
                  </a:rPr>
                  <a:t>xrootd</a:t>
                </a:r>
                <a:endParaRPr lang="en-US" sz="1100" b="1" dirty="0">
                  <a:solidFill>
                    <a:schemeClr val="bg1"/>
                  </a:solidFill>
                  <a:effectLst>
                    <a:outerShdw blurRad="38100" dist="38100" dir="2700000" algn="tl">
                      <a:srgbClr val="000000"/>
                    </a:outerShdw>
                  </a:effectLst>
                  <a:latin typeface="+mj-lt"/>
                </a:endParaRPr>
              </a:p>
            </p:txBody>
          </p:sp>
          <p:sp>
            <p:nvSpPr>
              <p:cNvPr id="293" name="Text Box 4"/>
              <p:cNvSpPr txBox="1">
                <a:spLocks noChangeArrowheads="1"/>
              </p:cNvSpPr>
              <p:nvPr/>
            </p:nvSpPr>
            <p:spPr bwMode="auto">
              <a:xfrm>
                <a:off x="4991100" y="2024390"/>
                <a:ext cx="685800" cy="261610"/>
              </a:xfrm>
              <a:prstGeom prst="rect">
                <a:avLst/>
              </a:prstGeom>
              <a:noFill/>
              <a:ln w="12700">
                <a:noFill/>
                <a:miter lim="800000"/>
                <a:headEnd/>
                <a:tailEnd/>
              </a:ln>
              <a:effectLst/>
            </p:spPr>
            <p:txBody>
              <a:bodyPr wrap="square">
                <a:spAutoFit/>
                <a:flatTx/>
              </a:bodyPr>
              <a:lstStyle/>
              <a:p>
                <a:pPr algn="ctr"/>
                <a:r>
                  <a:rPr lang="en-US" sz="1100" b="1" dirty="0" smtClean="0">
                    <a:solidFill>
                      <a:schemeClr val="tx2"/>
                    </a:solidFill>
                    <a:effectLst>
                      <a:outerShdw blurRad="38100" dist="38100" dir="2700000" algn="tl">
                        <a:srgbClr val="000000"/>
                      </a:outerShdw>
                    </a:effectLst>
                    <a:latin typeface="+mj-lt"/>
                  </a:rPr>
                  <a:t>cmsd</a:t>
                </a:r>
                <a:endParaRPr lang="en-US" sz="1100" b="1" dirty="0">
                  <a:solidFill>
                    <a:schemeClr val="tx2"/>
                  </a:solidFill>
                  <a:effectLst>
                    <a:outerShdw blurRad="38100" dist="38100" dir="2700000" algn="tl">
                      <a:srgbClr val="000000"/>
                    </a:outerShdw>
                  </a:effectLst>
                  <a:latin typeface="+mj-lt"/>
                </a:endParaRPr>
              </a:p>
            </p:txBody>
          </p:sp>
        </p:grpSp>
      </p:grpSp>
      <p:grpSp>
        <p:nvGrpSpPr>
          <p:cNvPr id="160" name="Group 306"/>
          <p:cNvGrpSpPr/>
          <p:nvPr/>
        </p:nvGrpSpPr>
        <p:grpSpPr>
          <a:xfrm>
            <a:off x="7374924" y="381000"/>
            <a:ext cx="1143000" cy="1066800"/>
            <a:chOff x="7467600" y="381000"/>
            <a:chExt cx="1143000" cy="1066800"/>
          </a:xfrm>
        </p:grpSpPr>
        <p:sp>
          <p:nvSpPr>
            <p:cNvPr id="298" name="Cube 297"/>
            <p:cNvSpPr/>
            <p:nvPr/>
          </p:nvSpPr>
          <p:spPr bwMode="auto">
            <a:xfrm>
              <a:off x="7467600" y="838200"/>
              <a:ext cx="1143000" cy="609600"/>
            </a:xfrm>
            <a:prstGeom prst="cube">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000" b="1" dirty="0" smtClean="0">
                  <a:solidFill>
                    <a:schemeClr val="tx2"/>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cmsd</a:t>
              </a:r>
            </a:p>
          </p:txBody>
        </p:sp>
        <p:sp>
          <p:nvSpPr>
            <p:cNvPr id="299" name="Cube 298"/>
            <p:cNvSpPr/>
            <p:nvPr/>
          </p:nvSpPr>
          <p:spPr bwMode="auto">
            <a:xfrm>
              <a:off x="7467600" y="381000"/>
              <a:ext cx="1143000" cy="609600"/>
            </a:xfrm>
            <a:prstGeom prst="cube">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xrootd</a:t>
              </a:r>
              <a:endParaRPr kumimoji="0" lang="en-US"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1"/>
                                        </p:tgtEl>
                                        <p:attrNameLst>
                                          <p:attrName>style.visibility</p:attrName>
                                        </p:attrNameLst>
                                      </p:cBhvr>
                                      <p:to>
                                        <p:strVal val="visible"/>
                                      </p:to>
                                    </p:set>
                                    <p:animEffect transition="in" filter="fade">
                                      <p:cBhvr>
                                        <p:cTn id="17" dur="2000"/>
                                        <p:tgtEl>
                                          <p:spTgt spid="2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7"/>
                                        </p:tgtEl>
                                        <p:attrNameLst>
                                          <p:attrName>style.visibility</p:attrName>
                                        </p:attrNameLst>
                                      </p:cBhvr>
                                      <p:to>
                                        <p:strVal val="visible"/>
                                      </p:to>
                                    </p:set>
                                    <p:animEffect transition="in" filter="fade">
                                      <p:cBhvr>
                                        <p:cTn id="22" dur="2000"/>
                                        <p:tgtEl>
                                          <p:spTgt spid="29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9"/>
                                        </p:tgtEl>
                                        <p:attrNameLst>
                                          <p:attrName>style.visibility</p:attrName>
                                        </p:attrNameLst>
                                      </p:cBhvr>
                                      <p:to>
                                        <p:strVal val="visible"/>
                                      </p:to>
                                    </p:set>
                                    <p:animEffect transition="in" filter="fade">
                                      <p:cBhvr>
                                        <p:cTn id="27" dur="2000"/>
                                        <p:tgtEl>
                                          <p:spTgt spid="31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30"/>
                                        </p:tgtEl>
                                        <p:attrNameLst>
                                          <p:attrName>style.visibility</p:attrName>
                                        </p:attrNameLst>
                                      </p:cBhvr>
                                      <p:to>
                                        <p:strVal val="visible"/>
                                      </p:to>
                                    </p:set>
                                    <p:anim calcmode="lin" valueType="num">
                                      <p:cBhvr>
                                        <p:cTn id="32" dur="500" fill="hold"/>
                                        <p:tgtEl>
                                          <p:spTgt spid="130"/>
                                        </p:tgtEl>
                                        <p:attrNameLst>
                                          <p:attrName>ppt_w</p:attrName>
                                        </p:attrNameLst>
                                      </p:cBhvr>
                                      <p:tavLst>
                                        <p:tav tm="0">
                                          <p:val>
                                            <p:fltVal val="0"/>
                                          </p:val>
                                        </p:tav>
                                        <p:tav tm="100000">
                                          <p:val>
                                            <p:strVal val="#ppt_w"/>
                                          </p:val>
                                        </p:tav>
                                      </p:tavLst>
                                    </p:anim>
                                    <p:anim calcmode="lin" valueType="num">
                                      <p:cBhvr>
                                        <p:cTn id="33" dur="500" fill="hold"/>
                                        <p:tgtEl>
                                          <p:spTgt spid="130"/>
                                        </p:tgtEl>
                                        <p:attrNameLst>
                                          <p:attrName>ppt_h</p:attrName>
                                        </p:attrNameLst>
                                      </p:cBhvr>
                                      <p:tavLst>
                                        <p:tav tm="0">
                                          <p:val>
                                            <p:fltVal val="0"/>
                                          </p:val>
                                        </p:tav>
                                        <p:tav tm="100000">
                                          <p:val>
                                            <p:strVal val="#ppt_h"/>
                                          </p:val>
                                        </p:tav>
                                      </p:tavLst>
                                    </p:anim>
                                    <p:animEffect transition="in" filter="fade">
                                      <p:cBhvr>
                                        <p:cTn id="34" dur="500"/>
                                        <p:tgtEl>
                                          <p:spTgt spid="130"/>
                                        </p:tgtEl>
                                      </p:cBhvr>
                                    </p:animEffect>
                                  </p:childTnLst>
                                </p:cTn>
                              </p:par>
                            </p:childTnLst>
                          </p:cTn>
                        </p:par>
                        <p:par>
                          <p:cTn id="35" fill="hold">
                            <p:stCondLst>
                              <p:cond delay="500"/>
                            </p:stCondLst>
                            <p:childTnLst>
                              <p:par>
                                <p:cTn id="36" presetID="53" presetClass="entr" presetSubtype="0" fill="hold" nodeType="afterEffect">
                                  <p:stCondLst>
                                    <p:cond delay="0"/>
                                  </p:stCondLst>
                                  <p:childTnLst>
                                    <p:set>
                                      <p:cBhvr>
                                        <p:cTn id="37" dur="1" fill="hold">
                                          <p:stCondLst>
                                            <p:cond delay="0"/>
                                          </p:stCondLst>
                                        </p:cTn>
                                        <p:tgtEl>
                                          <p:spTgt spid="133"/>
                                        </p:tgtEl>
                                        <p:attrNameLst>
                                          <p:attrName>style.visibility</p:attrName>
                                        </p:attrNameLst>
                                      </p:cBhvr>
                                      <p:to>
                                        <p:strVal val="visible"/>
                                      </p:to>
                                    </p:set>
                                    <p:anim calcmode="lin" valueType="num">
                                      <p:cBhvr>
                                        <p:cTn id="38" dur="500" fill="hold"/>
                                        <p:tgtEl>
                                          <p:spTgt spid="133"/>
                                        </p:tgtEl>
                                        <p:attrNameLst>
                                          <p:attrName>ppt_w</p:attrName>
                                        </p:attrNameLst>
                                      </p:cBhvr>
                                      <p:tavLst>
                                        <p:tav tm="0">
                                          <p:val>
                                            <p:fltVal val="0"/>
                                          </p:val>
                                        </p:tav>
                                        <p:tav tm="100000">
                                          <p:val>
                                            <p:strVal val="#ppt_w"/>
                                          </p:val>
                                        </p:tav>
                                      </p:tavLst>
                                    </p:anim>
                                    <p:anim calcmode="lin" valueType="num">
                                      <p:cBhvr>
                                        <p:cTn id="39" dur="500" fill="hold"/>
                                        <p:tgtEl>
                                          <p:spTgt spid="133"/>
                                        </p:tgtEl>
                                        <p:attrNameLst>
                                          <p:attrName>ppt_h</p:attrName>
                                        </p:attrNameLst>
                                      </p:cBhvr>
                                      <p:tavLst>
                                        <p:tav tm="0">
                                          <p:val>
                                            <p:fltVal val="0"/>
                                          </p:val>
                                        </p:tav>
                                        <p:tav tm="100000">
                                          <p:val>
                                            <p:strVal val="#ppt_h"/>
                                          </p:val>
                                        </p:tav>
                                      </p:tavLst>
                                    </p:anim>
                                    <p:animEffect transition="in" filter="fade">
                                      <p:cBhvr>
                                        <p:cTn id="40" dur="500"/>
                                        <p:tgtEl>
                                          <p:spTgt spid="13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6"/>
                                        </p:tgtEl>
                                        <p:attrNameLst>
                                          <p:attrName>style.visibility</p:attrName>
                                        </p:attrNameLst>
                                      </p:cBhvr>
                                      <p:to>
                                        <p:strVal val="visible"/>
                                      </p:to>
                                    </p:set>
                                    <p:animEffect transition="in" filter="fade">
                                      <p:cBhvr>
                                        <p:cTn id="43" dur="1000"/>
                                        <p:tgtEl>
                                          <p:spTgt spid="29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5"/>
                                        </p:tgtEl>
                                        <p:attrNameLst>
                                          <p:attrName>style.visibility</p:attrName>
                                        </p:attrNameLst>
                                      </p:cBhvr>
                                      <p:to>
                                        <p:strVal val="visible"/>
                                      </p:to>
                                    </p:set>
                                    <p:animEffect transition="in" filter="fade">
                                      <p:cBhvr>
                                        <p:cTn id="48" dur="2000"/>
                                        <p:tgtEl>
                                          <p:spTgt spid="275"/>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7"/>
                                        </p:tgtEl>
                                        <p:attrNameLst>
                                          <p:attrName>style.visibility</p:attrName>
                                        </p:attrNameLst>
                                      </p:cBhvr>
                                      <p:to>
                                        <p:strVal val="visible"/>
                                      </p:to>
                                    </p:set>
                                    <p:animEffect transition="in" filter="fade">
                                      <p:cBhvr>
                                        <p:cTn id="55" dur="2000"/>
                                        <p:tgtEl>
                                          <p:spTgt spid="277"/>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276"/>
                                        </p:tgtEl>
                                        <p:attrNameLst>
                                          <p:attrName>style.visibility</p:attrName>
                                        </p:attrNameLst>
                                      </p:cBhvr>
                                      <p:to>
                                        <p:strVal val="visible"/>
                                      </p:to>
                                    </p:set>
                                    <p:animEffect transition="in" filter="fade">
                                      <p:cBhvr>
                                        <p:cTn id="59" dur="2000"/>
                                        <p:tgtEl>
                                          <p:spTgt spid="27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2000"/>
                                        <p:tgtEl>
                                          <p:spTgt spid="7"/>
                                        </p:tgtEl>
                                      </p:cBhvr>
                                    </p:animEffect>
                                  </p:childTnLst>
                                </p:cTn>
                              </p:par>
                              <p:par>
                                <p:cTn id="65" presetID="10" presetClass="exit" presetSubtype="0" fill="hold" grpId="1" nodeType="withEffect">
                                  <p:stCondLst>
                                    <p:cond delay="0"/>
                                  </p:stCondLst>
                                  <p:childTnLst>
                                    <p:animEffect transition="out" filter="fade">
                                      <p:cBhvr>
                                        <p:cTn id="66" dur="2000"/>
                                        <p:tgtEl>
                                          <p:spTgt spid="275"/>
                                        </p:tgtEl>
                                      </p:cBhvr>
                                    </p:animEffect>
                                    <p:set>
                                      <p:cBhvr>
                                        <p:cTn id="67" dur="1" fill="hold">
                                          <p:stCondLst>
                                            <p:cond delay="1999"/>
                                          </p:stCondLst>
                                        </p:cTn>
                                        <p:tgtEl>
                                          <p:spTgt spid="27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2000"/>
                                        <p:tgtEl>
                                          <p:spTgt spid="13"/>
                                        </p:tgtEl>
                                      </p:cBhvr>
                                    </p:animEffect>
                                    <p:set>
                                      <p:cBhvr>
                                        <p:cTn id="70" dur="1" fill="hold">
                                          <p:stCondLst>
                                            <p:cond delay="1999"/>
                                          </p:stCondLst>
                                        </p:cTn>
                                        <p:tgtEl>
                                          <p:spTgt spid="1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2000"/>
                                        <p:tgtEl>
                                          <p:spTgt spid="277"/>
                                        </p:tgtEl>
                                      </p:cBhvr>
                                    </p:animEffect>
                                    <p:set>
                                      <p:cBhvr>
                                        <p:cTn id="73" dur="1" fill="hold">
                                          <p:stCondLst>
                                            <p:cond delay="1999"/>
                                          </p:stCondLst>
                                        </p:cTn>
                                        <p:tgtEl>
                                          <p:spTgt spid="27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2000"/>
                                        <p:tgtEl>
                                          <p:spTgt spid="276"/>
                                        </p:tgtEl>
                                      </p:cBhvr>
                                    </p:animEffect>
                                    <p:set>
                                      <p:cBhvr>
                                        <p:cTn id="76" dur="1" fill="hold">
                                          <p:stCondLst>
                                            <p:cond delay="1999"/>
                                          </p:stCondLst>
                                        </p:cTn>
                                        <p:tgtEl>
                                          <p:spTgt spid="276"/>
                                        </p:tgtEl>
                                        <p:attrNameLst>
                                          <p:attrName>style.visibility</p:attrName>
                                        </p:attrNameLst>
                                      </p:cBhvr>
                                      <p:to>
                                        <p:strVal val="hidden"/>
                                      </p:to>
                                    </p:set>
                                  </p:child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2000"/>
                                        <p:tgtEl>
                                          <p:spTgt spid="10"/>
                                        </p:tgtEl>
                                      </p:cBhvr>
                                    </p:animEffect>
                                  </p:childTnLst>
                                </p:cTn>
                              </p:par>
                            </p:childTnLst>
                          </p:cTn>
                        </p:par>
                        <p:par>
                          <p:cTn id="81" fill="hold">
                            <p:stCondLst>
                              <p:cond delay="4000"/>
                            </p:stCondLst>
                            <p:childTnLst>
                              <p:par>
                                <p:cTn id="82" presetID="10" presetClass="entr" presetSubtype="0" fill="hold" nodeType="after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2000"/>
                                        <p:tgtEl>
                                          <p:spTgt spid="4"/>
                                        </p:tgtEl>
                                      </p:cBhvr>
                                    </p:animEffect>
                                  </p:childTnLst>
                                </p:cTn>
                              </p:par>
                            </p:childTnLst>
                          </p:cTn>
                        </p:par>
                      </p:childTnLst>
                    </p:cTn>
                  </p:par>
                  <p:par>
                    <p:cTn id="85" fill="hold">
                      <p:stCondLst>
                        <p:cond delay="indefinite"/>
                      </p:stCondLst>
                      <p:childTnLst>
                        <p:par>
                          <p:cTn id="86" fill="hold">
                            <p:stCondLst>
                              <p:cond delay="0"/>
                            </p:stCondLst>
                            <p:childTnLst>
                              <p:par>
                                <p:cTn id="87" presetID="51" presetClass="entr" presetSubtype="0" fill="hold" grpId="0" nodeType="clickEffect">
                                  <p:stCondLst>
                                    <p:cond delay="0"/>
                                  </p:stCondLst>
                                  <p:childTnLst>
                                    <p:set>
                                      <p:cBhvr>
                                        <p:cTn id="88" dur="1" fill="hold">
                                          <p:stCondLst>
                                            <p:cond delay="0"/>
                                          </p:stCondLst>
                                        </p:cTn>
                                        <p:tgtEl>
                                          <p:spTgt spid="281"/>
                                        </p:tgtEl>
                                        <p:attrNameLst>
                                          <p:attrName>style.visibility</p:attrName>
                                        </p:attrNameLst>
                                      </p:cBhvr>
                                      <p:to>
                                        <p:strVal val="visible"/>
                                      </p:to>
                                    </p:set>
                                    <p:animEffect transition="in" filter="fade">
                                      <p:cBhvr>
                                        <p:cTn id="89" dur="770" decel="100000"/>
                                        <p:tgtEl>
                                          <p:spTgt spid="281"/>
                                        </p:tgtEl>
                                      </p:cBhvr>
                                    </p:animEffect>
                                    <p:animScale>
                                      <p:cBhvr>
                                        <p:cTn id="90" dur="770" decel="100000"/>
                                        <p:tgtEl>
                                          <p:spTgt spid="281"/>
                                        </p:tgtEl>
                                      </p:cBhvr>
                                      <p:from x="10000" y="10000"/>
                                      <p:to x="200000" y="450000"/>
                                    </p:animScale>
                                    <p:animScale>
                                      <p:cBhvr>
                                        <p:cTn id="91" dur="1230" accel="100000" fill="hold">
                                          <p:stCondLst>
                                            <p:cond delay="770"/>
                                          </p:stCondLst>
                                        </p:cTn>
                                        <p:tgtEl>
                                          <p:spTgt spid="281"/>
                                        </p:tgtEl>
                                      </p:cBhvr>
                                      <p:from x="200000" y="450000"/>
                                      <p:to x="100000" y="100000"/>
                                    </p:animScale>
                                    <p:set>
                                      <p:cBhvr>
                                        <p:cTn id="92" dur="770" fill="hold"/>
                                        <p:tgtEl>
                                          <p:spTgt spid="281"/>
                                        </p:tgtEl>
                                        <p:attrNameLst>
                                          <p:attrName>ppt_x</p:attrName>
                                        </p:attrNameLst>
                                      </p:cBhvr>
                                      <p:to>
                                        <p:strVal val="(0.5)"/>
                                      </p:to>
                                    </p:set>
                                    <p:anim from="(0.5)" to="(#ppt_x)" calcmode="lin" valueType="num">
                                      <p:cBhvr>
                                        <p:cTn id="93" dur="1230" accel="100000" fill="hold">
                                          <p:stCondLst>
                                            <p:cond delay="770"/>
                                          </p:stCondLst>
                                        </p:cTn>
                                        <p:tgtEl>
                                          <p:spTgt spid="281"/>
                                        </p:tgtEl>
                                        <p:attrNameLst>
                                          <p:attrName>ppt_x</p:attrName>
                                        </p:attrNameLst>
                                      </p:cBhvr>
                                    </p:anim>
                                    <p:set>
                                      <p:cBhvr>
                                        <p:cTn id="94" dur="770" fill="hold"/>
                                        <p:tgtEl>
                                          <p:spTgt spid="281"/>
                                        </p:tgtEl>
                                        <p:attrNameLst>
                                          <p:attrName>ppt_y</p:attrName>
                                        </p:attrNameLst>
                                      </p:cBhvr>
                                      <p:to>
                                        <p:strVal val="(#ppt_y+0.4)"/>
                                      </p:to>
                                    </p:set>
                                    <p:anim from="(#ppt_y+0.4)" to="(#ppt_y)" calcmode="lin" valueType="num">
                                      <p:cBhvr>
                                        <p:cTn id="95" dur="1230" accel="100000" fill="hold">
                                          <p:stCondLst>
                                            <p:cond delay="770"/>
                                          </p:stCondLst>
                                        </p:cTn>
                                        <p:tgtEl>
                                          <p:spTgt spid="28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p:bldP spid="13" grpId="0" animBg="1"/>
      <p:bldP spid="13" grpId="1" animBg="1"/>
      <p:bldP spid="275" grpId="0"/>
      <p:bldP spid="275" grpId="1"/>
      <p:bldP spid="276" grpId="0"/>
      <p:bldP spid="276" grpId="1"/>
      <p:bldP spid="277" grpId="0"/>
      <p:bldP spid="277" grpId="1"/>
      <p:bldP spid="28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Isosceles Triangle 133"/>
          <p:cNvSpPr/>
          <p:nvPr/>
        </p:nvSpPr>
        <p:spPr bwMode="auto">
          <a:xfrm>
            <a:off x="914400" y="3276600"/>
            <a:ext cx="7467600" cy="2590800"/>
          </a:xfrm>
          <a:prstGeom prst="triangle">
            <a:avLst/>
          </a:prstGeom>
          <a:solidFill>
            <a:srgbClr val="FFFF00"/>
          </a:solidFill>
          <a:ln w="38100">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grpSp>
        <p:nvGrpSpPr>
          <p:cNvPr id="3" name="Group 213"/>
          <p:cNvGrpSpPr/>
          <p:nvPr/>
        </p:nvGrpSpPr>
        <p:grpSpPr>
          <a:xfrm>
            <a:off x="4572000" y="1524000"/>
            <a:ext cx="1756297" cy="841177"/>
            <a:chOff x="3505200" y="1597223"/>
            <a:chExt cx="1756297" cy="841177"/>
          </a:xfrm>
        </p:grpSpPr>
        <p:sp>
          <p:nvSpPr>
            <p:cNvPr id="164" name="TextBox 163"/>
            <p:cNvSpPr txBox="1"/>
            <p:nvPr/>
          </p:nvSpPr>
          <p:spPr>
            <a:xfrm>
              <a:off x="4419600" y="1597223"/>
              <a:ext cx="841897" cy="307777"/>
            </a:xfrm>
            <a:prstGeom prst="rect">
              <a:avLst/>
            </a:prstGeom>
            <a:noFill/>
          </p:spPr>
          <p:txBody>
            <a:bodyPr wrap="none" rtlCol="0">
              <a:spAutoFit/>
            </a:bodyPr>
            <a:lstStyle/>
            <a:p>
              <a:pPr>
                <a:spcAft>
                  <a:spcPts val="400"/>
                </a:spcAft>
              </a:pPr>
              <a:r>
                <a:rPr lang="en-US" sz="1400" b="1" i="1" dirty="0" smtClean="0">
                  <a:solidFill>
                    <a:srgbClr val="0033CC"/>
                  </a:solidFill>
                </a:rPr>
                <a:t>redirect</a:t>
              </a:r>
            </a:p>
          </p:txBody>
        </p:sp>
        <p:sp>
          <p:nvSpPr>
            <p:cNvPr id="166" name="Arc 165"/>
            <p:cNvSpPr/>
            <p:nvPr/>
          </p:nvSpPr>
          <p:spPr bwMode="auto">
            <a:xfrm rot="10800000" flipV="1">
              <a:off x="3505200" y="1752600"/>
              <a:ext cx="685800" cy="685800"/>
            </a:xfrm>
            <a:prstGeom prst="arc">
              <a:avLst/>
            </a:prstGeom>
            <a:noFill/>
            <a:ln w="28575">
              <a:solidFill>
                <a:srgbClr val="0033CC"/>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cxnSp>
          <p:nvCxnSpPr>
            <p:cNvPr id="167" name="Straight Arrow Connector 166"/>
            <p:cNvCxnSpPr>
              <a:stCxn id="166" idx="2"/>
            </p:cNvCxnSpPr>
            <p:nvPr/>
          </p:nvCxnSpPr>
          <p:spPr bwMode="auto">
            <a:xfrm>
              <a:off x="3505200" y="2095500"/>
              <a:ext cx="0" cy="190500"/>
            </a:xfrm>
            <a:prstGeom prst="straightConnector1">
              <a:avLst/>
            </a:prstGeom>
            <a:solidFill>
              <a:srgbClr val="EBEBEB"/>
            </a:solidFill>
            <a:ln w="28575">
              <a:solidFill>
                <a:srgbClr val="0033CC"/>
              </a:solidFill>
              <a:headEnd type="none" w="med" len="med"/>
              <a:tailEnd type="none" w="med" len="med"/>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8" name="Straight Arrow Connector 167"/>
            <p:cNvCxnSpPr>
              <a:stCxn id="166" idx="0"/>
            </p:cNvCxnSpPr>
            <p:nvPr/>
          </p:nvCxnSpPr>
          <p:spPr bwMode="auto">
            <a:xfrm>
              <a:off x="3848100" y="1752600"/>
              <a:ext cx="571500" cy="0"/>
            </a:xfrm>
            <a:prstGeom prst="straightConnector1">
              <a:avLst/>
            </a:prstGeom>
            <a:solidFill>
              <a:srgbClr val="EBEBEB"/>
            </a:solidFill>
            <a:ln w="28575">
              <a:solidFill>
                <a:srgbClr val="0033CC"/>
              </a:solidFill>
              <a:tailEnd type="arrow"/>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4" name="Group 211"/>
          <p:cNvGrpSpPr/>
          <p:nvPr/>
        </p:nvGrpSpPr>
        <p:grpSpPr>
          <a:xfrm>
            <a:off x="2743200" y="1143000"/>
            <a:ext cx="3810000" cy="2362200"/>
            <a:chOff x="2209800" y="1295400"/>
            <a:chExt cx="3051697" cy="1676400"/>
          </a:xfrm>
        </p:grpSpPr>
        <p:sp>
          <p:nvSpPr>
            <p:cNvPr id="184" name="Arc 183"/>
            <p:cNvSpPr/>
            <p:nvPr/>
          </p:nvSpPr>
          <p:spPr bwMode="auto">
            <a:xfrm rot="10800000" flipV="1">
              <a:off x="2209800" y="1447799"/>
              <a:ext cx="685800" cy="685800"/>
            </a:xfrm>
            <a:prstGeom prst="arc">
              <a:avLst/>
            </a:prstGeom>
            <a:noFill/>
            <a:ln w="28575">
              <a:solidFill>
                <a:srgbClr val="0033CC"/>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cxnSp>
          <p:nvCxnSpPr>
            <p:cNvPr id="185" name="Straight Arrow Connector 184"/>
            <p:cNvCxnSpPr>
              <a:stCxn id="184" idx="2"/>
            </p:cNvCxnSpPr>
            <p:nvPr/>
          </p:nvCxnSpPr>
          <p:spPr bwMode="auto">
            <a:xfrm>
              <a:off x="2209800" y="1790699"/>
              <a:ext cx="0" cy="1181101"/>
            </a:xfrm>
            <a:prstGeom prst="straightConnector1">
              <a:avLst/>
            </a:prstGeom>
            <a:solidFill>
              <a:srgbClr val="EBEBEB"/>
            </a:solidFill>
            <a:ln w="28575">
              <a:solidFill>
                <a:srgbClr val="0033CC"/>
              </a:solidFill>
              <a:headEnd type="none" w="med" len="med"/>
              <a:tailEnd type="none" w="med" len="med"/>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6" name="Straight Arrow Connector 185"/>
            <p:cNvCxnSpPr/>
            <p:nvPr/>
          </p:nvCxnSpPr>
          <p:spPr bwMode="auto">
            <a:xfrm>
              <a:off x="2514600" y="1447800"/>
              <a:ext cx="1905000" cy="0"/>
            </a:xfrm>
            <a:prstGeom prst="straightConnector1">
              <a:avLst/>
            </a:prstGeom>
            <a:solidFill>
              <a:srgbClr val="EBEBEB"/>
            </a:solidFill>
            <a:ln w="28575">
              <a:solidFill>
                <a:srgbClr val="0033CC"/>
              </a:solidFill>
              <a:tailEnd type="arrow"/>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2" name="TextBox 201"/>
            <p:cNvSpPr txBox="1"/>
            <p:nvPr/>
          </p:nvSpPr>
          <p:spPr>
            <a:xfrm>
              <a:off x="4419600" y="1295400"/>
              <a:ext cx="841897" cy="307777"/>
            </a:xfrm>
            <a:prstGeom prst="rect">
              <a:avLst/>
            </a:prstGeom>
            <a:noFill/>
          </p:spPr>
          <p:txBody>
            <a:bodyPr wrap="none" rtlCol="0">
              <a:spAutoFit/>
            </a:bodyPr>
            <a:lstStyle/>
            <a:p>
              <a:pPr>
                <a:spcAft>
                  <a:spcPts val="400"/>
                </a:spcAft>
              </a:pPr>
              <a:r>
                <a:rPr lang="en-US" sz="1400" b="1" i="1" dirty="0" smtClean="0">
                  <a:solidFill>
                    <a:srgbClr val="0033CC"/>
                  </a:solidFill>
                </a:rPr>
                <a:t>redirect</a:t>
              </a:r>
            </a:p>
          </p:txBody>
        </p:sp>
      </p:grpSp>
      <p:grpSp>
        <p:nvGrpSpPr>
          <p:cNvPr id="5" name="Group 210"/>
          <p:cNvGrpSpPr/>
          <p:nvPr/>
        </p:nvGrpSpPr>
        <p:grpSpPr>
          <a:xfrm>
            <a:off x="1676400" y="914400"/>
            <a:ext cx="4800600" cy="3733800"/>
            <a:chOff x="1524000" y="1143000"/>
            <a:chExt cx="3625287" cy="2476499"/>
          </a:xfrm>
        </p:grpSpPr>
        <p:sp>
          <p:nvSpPr>
            <p:cNvPr id="131" name="Arc 130"/>
            <p:cNvSpPr/>
            <p:nvPr/>
          </p:nvSpPr>
          <p:spPr bwMode="auto">
            <a:xfrm rot="16200000">
              <a:off x="1524000" y="1295401"/>
              <a:ext cx="685800" cy="685800"/>
            </a:xfrm>
            <a:prstGeom prst="arc">
              <a:avLst/>
            </a:prstGeom>
            <a:solidFill>
              <a:srgbClr val="EBEBEB"/>
            </a:solidFill>
            <a:ln w="28575">
              <a:solidFill>
                <a:srgbClr val="C00000"/>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cxnSp>
          <p:nvCxnSpPr>
            <p:cNvPr id="132" name="Straight Arrow Connector 131"/>
            <p:cNvCxnSpPr/>
            <p:nvPr/>
          </p:nvCxnSpPr>
          <p:spPr bwMode="auto">
            <a:xfrm>
              <a:off x="1866900" y="1295400"/>
              <a:ext cx="2552700" cy="0"/>
            </a:xfrm>
            <a:prstGeom prst="straightConnector1">
              <a:avLst/>
            </a:prstGeom>
            <a:solidFill>
              <a:srgbClr val="EBEBEB"/>
            </a:solidFill>
            <a:ln w="28575">
              <a:solidFill>
                <a:srgbClr val="C00000"/>
              </a:solidFill>
              <a:headEnd type="none" w="med" len="med"/>
              <a:tailEnd type="none" w="med" len="med"/>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33" name="Straight Arrow Connector 132"/>
            <p:cNvCxnSpPr>
              <a:stCxn id="131" idx="0"/>
            </p:cNvCxnSpPr>
            <p:nvPr/>
          </p:nvCxnSpPr>
          <p:spPr bwMode="auto">
            <a:xfrm>
              <a:off x="1524000" y="1638301"/>
              <a:ext cx="0" cy="1981198"/>
            </a:xfrm>
            <a:prstGeom prst="straightConnector1">
              <a:avLst/>
            </a:prstGeom>
            <a:solidFill>
              <a:srgbClr val="EBEBEB"/>
            </a:solidFill>
            <a:ln w="28575">
              <a:solidFill>
                <a:srgbClr val="C00000"/>
              </a:solidFill>
              <a:tailEnd type="arrow"/>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61" name="TextBox 160"/>
            <p:cNvSpPr txBox="1"/>
            <p:nvPr/>
          </p:nvSpPr>
          <p:spPr>
            <a:xfrm>
              <a:off x="4419600" y="1143000"/>
              <a:ext cx="729687" cy="307777"/>
            </a:xfrm>
            <a:prstGeom prst="rect">
              <a:avLst/>
            </a:prstGeom>
            <a:noFill/>
          </p:spPr>
          <p:txBody>
            <a:bodyPr wrap="none" rtlCol="0">
              <a:spAutoFit/>
            </a:bodyPr>
            <a:lstStyle/>
            <a:p>
              <a:r>
                <a:rPr lang="en-US" sz="1400" b="1" dirty="0" smtClean="0">
                  <a:solidFill>
                    <a:srgbClr val="C00000"/>
                  </a:solidFill>
                </a:rPr>
                <a:t>open()</a:t>
              </a:r>
              <a:endParaRPr lang="en-US" sz="1400" b="1" dirty="0">
                <a:solidFill>
                  <a:srgbClr val="C00000"/>
                </a:solidFill>
              </a:endParaRPr>
            </a:p>
          </p:txBody>
        </p:sp>
      </p:grpSp>
      <p:sp>
        <p:nvSpPr>
          <p:cNvPr id="2" name="Title 1"/>
          <p:cNvSpPr>
            <a:spLocks noGrp="1"/>
          </p:cNvSpPr>
          <p:nvPr>
            <p:ph type="title"/>
          </p:nvPr>
        </p:nvSpPr>
        <p:spPr/>
        <p:txBody>
          <a:bodyPr/>
          <a:lstStyle/>
          <a:p>
            <a:r>
              <a:rPr lang="en-US" b="1" dirty="0" smtClean="0"/>
              <a:t>Routing Clients To The Data</a:t>
            </a:r>
            <a:endParaRPr lang="en-US" b="1" dirty="0"/>
          </a:p>
        </p:txBody>
      </p:sp>
      <p:grpSp>
        <p:nvGrpSpPr>
          <p:cNvPr id="6" name="Group 557"/>
          <p:cNvGrpSpPr/>
          <p:nvPr/>
        </p:nvGrpSpPr>
        <p:grpSpPr>
          <a:xfrm>
            <a:off x="3581400" y="3962400"/>
            <a:ext cx="609600" cy="204788"/>
            <a:chOff x="4343400" y="2667000"/>
            <a:chExt cx="609600" cy="204788"/>
          </a:xfrm>
        </p:grpSpPr>
        <p:sp>
          <p:nvSpPr>
            <p:cNvPr id="33"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34"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35"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36"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37"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38"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7" name="Group 558"/>
          <p:cNvGrpSpPr/>
          <p:nvPr/>
        </p:nvGrpSpPr>
        <p:grpSpPr>
          <a:xfrm>
            <a:off x="4267200" y="3962400"/>
            <a:ext cx="609600" cy="204788"/>
            <a:chOff x="4343400" y="2667000"/>
            <a:chExt cx="609600" cy="204788"/>
          </a:xfrm>
        </p:grpSpPr>
        <p:sp>
          <p:nvSpPr>
            <p:cNvPr id="27"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28"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29"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30"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31"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32"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cxnSp>
        <p:nvCxnSpPr>
          <p:cNvPr id="18" name="Straight Connector 17"/>
          <p:cNvCxnSpPr/>
          <p:nvPr/>
        </p:nvCxnSpPr>
        <p:spPr bwMode="auto">
          <a:xfrm flipH="1" flipV="1">
            <a:off x="4876800" y="3276601"/>
            <a:ext cx="1295400" cy="228599"/>
          </a:xfrm>
          <a:prstGeom prst="line">
            <a:avLst/>
          </a:prstGeom>
          <a:solidFill>
            <a:srgbClr val="EBEBEB"/>
          </a:solidFill>
          <a:ln w="3810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V="1">
            <a:off x="3048000" y="3276601"/>
            <a:ext cx="1295400" cy="228599"/>
          </a:xfrm>
          <a:prstGeom prst="line">
            <a:avLst/>
          </a:prstGeom>
          <a:solidFill>
            <a:srgbClr val="EBEBEB"/>
          </a:solidFill>
          <a:ln w="3810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3581400" y="3348335"/>
            <a:ext cx="1919115" cy="461665"/>
          </a:xfrm>
          <a:prstGeom prst="rect">
            <a:avLst/>
          </a:prstGeom>
          <a:noFill/>
        </p:spPr>
        <p:txBody>
          <a:bodyPr wrap="none" rtlCol="0">
            <a:spAutoFit/>
          </a:bodyPr>
          <a:lstStyle/>
          <a:p>
            <a:r>
              <a:rPr lang="en-US" sz="2400" dirty="0" smtClean="0">
                <a:solidFill>
                  <a:schemeClr val="tx2"/>
                </a:solidFill>
                <a:latin typeface="Lucida Console" pitchFamily="49" charset="0"/>
              </a:rPr>
              <a:t>64</a:t>
            </a:r>
            <a:r>
              <a:rPr lang="en-US" sz="2400" baseline="30000" dirty="0" smtClean="0">
                <a:solidFill>
                  <a:schemeClr val="tx2"/>
                </a:solidFill>
                <a:latin typeface="Lucida Console" pitchFamily="49" charset="0"/>
              </a:rPr>
              <a:t>1 </a:t>
            </a:r>
            <a:r>
              <a:rPr lang="en-US" sz="2400" dirty="0" smtClean="0">
                <a:solidFill>
                  <a:schemeClr val="tx2"/>
                </a:solidFill>
                <a:latin typeface="Lucida Console" pitchFamily="49" charset="0"/>
              </a:rPr>
              <a:t>=   64</a:t>
            </a:r>
            <a:endParaRPr lang="en-US" sz="2400" dirty="0">
              <a:solidFill>
                <a:schemeClr val="tx2"/>
              </a:solidFill>
              <a:latin typeface="Lucida Console" pitchFamily="49" charset="0"/>
            </a:endParaRPr>
          </a:p>
        </p:txBody>
      </p:sp>
      <p:grpSp>
        <p:nvGrpSpPr>
          <p:cNvPr id="8" name="Group 334"/>
          <p:cNvGrpSpPr/>
          <p:nvPr/>
        </p:nvGrpSpPr>
        <p:grpSpPr>
          <a:xfrm>
            <a:off x="2514600" y="5181600"/>
            <a:ext cx="609600" cy="204788"/>
            <a:chOff x="4343400" y="2667000"/>
            <a:chExt cx="609600" cy="204788"/>
          </a:xfrm>
        </p:grpSpPr>
        <p:sp>
          <p:nvSpPr>
            <p:cNvPr id="106"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07"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08"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09"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110"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111"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9" name="Group 345"/>
          <p:cNvGrpSpPr/>
          <p:nvPr/>
        </p:nvGrpSpPr>
        <p:grpSpPr>
          <a:xfrm>
            <a:off x="4953000" y="3962400"/>
            <a:ext cx="609600" cy="204788"/>
            <a:chOff x="4343400" y="2667000"/>
            <a:chExt cx="609600" cy="204788"/>
          </a:xfrm>
        </p:grpSpPr>
        <p:sp>
          <p:nvSpPr>
            <p:cNvPr id="88"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89"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90"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91"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92"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93"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grpSp>
        <p:nvGrpSpPr>
          <p:cNvPr id="10" name="Group 411"/>
          <p:cNvGrpSpPr/>
          <p:nvPr/>
        </p:nvGrpSpPr>
        <p:grpSpPr>
          <a:xfrm>
            <a:off x="5867400" y="5257800"/>
            <a:ext cx="609600" cy="204788"/>
            <a:chOff x="4343400" y="2667000"/>
            <a:chExt cx="609600" cy="204788"/>
          </a:xfrm>
        </p:grpSpPr>
        <p:sp>
          <p:nvSpPr>
            <p:cNvPr id="70" name="AutoShape 122"/>
            <p:cNvSpPr>
              <a:spLocks noChangeArrowheads="1"/>
            </p:cNvSpPr>
            <p:nvPr/>
          </p:nvSpPr>
          <p:spPr bwMode="auto">
            <a:xfrm>
              <a:off x="43434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71" name="AutoShape 121"/>
            <p:cNvSpPr>
              <a:spLocks noChangeArrowheads="1"/>
            </p:cNvSpPr>
            <p:nvPr/>
          </p:nvSpPr>
          <p:spPr bwMode="auto">
            <a:xfrm>
              <a:off x="43434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72" name="AutoShape 125"/>
            <p:cNvSpPr>
              <a:spLocks noChangeArrowheads="1"/>
            </p:cNvSpPr>
            <p:nvPr/>
          </p:nvSpPr>
          <p:spPr bwMode="auto">
            <a:xfrm>
              <a:off x="45720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73" name="AutoShape 126"/>
            <p:cNvSpPr>
              <a:spLocks noChangeArrowheads="1"/>
            </p:cNvSpPr>
            <p:nvPr/>
          </p:nvSpPr>
          <p:spPr bwMode="auto">
            <a:xfrm>
              <a:off x="45720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sp>
          <p:nvSpPr>
            <p:cNvPr id="74" name="AutoShape 128"/>
            <p:cNvSpPr>
              <a:spLocks noChangeArrowheads="1"/>
            </p:cNvSpPr>
            <p:nvPr/>
          </p:nvSpPr>
          <p:spPr bwMode="auto">
            <a:xfrm>
              <a:off x="4800600" y="2743200"/>
              <a:ext cx="152400" cy="128588"/>
            </a:xfrm>
            <a:prstGeom prst="cube">
              <a:avLst>
                <a:gd name="adj" fmla="val 25000"/>
              </a:avLst>
            </a:prstGeom>
            <a:solidFill>
              <a:srgbClr val="00B050"/>
            </a:solidFill>
            <a:ln w="9525">
              <a:noFill/>
              <a:miter lim="800000"/>
              <a:headEnd/>
              <a:tailEnd/>
            </a:ln>
            <a:effectLst/>
          </p:spPr>
          <p:txBody>
            <a:bodyPr wrap="none" anchor="ctr"/>
            <a:lstStyle/>
            <a:p>
              <a:endParaRPr lang="en-US"/>
            </a:p>
          </p:txBody>
        </p:sp>
        <p:sp>
          <p:nvSpPr>
            <p:cNvPr id="75" name="AutoShape 129"/>
            <p:cNvSpPr>
              <a:spLocks noChangeArrowheads="1"/>
            </p:cNvSpPr>
            <p:nvPr/>
          </p:nvSpPr>
          <p:spPr bwMode="auto">
            <a:xfrm>
              <a:off x="4800600" y="2667000"/>
              <a:ext cx="152400" cy="109538"/>
            </a:xfrm>
            <a:prstGeom prst="cube">
              <a:avLst>
                <a:gd name="adj" fmla="val 25000"/>
              </a:avLst>
            </a:prstGeom>
            <a:solidFill>
              <a:srgbClr val="0033CC"/>
            </a:solidFill>
            <a:ln w="9525">
              <a:noFill/>
              <a:miter lim="800000"/>
              <a:headEnd/>
              <a:tailEnd/>
            </a:ln>
            <a:effectLst/>
          </p:spPr>
          <p:txBody>
            <a:bodyPr wrap="none" anchor="ctr"/>
            <a:lstStyle/>
            <a:p>
              <a:endParaRPr lang="en-US"/>
            </a:p>
          </p:txBody>
        </p:sp>
      </p:grpSp>
      <p:cxnSp>
        <p:nvCxnSpPr>
          <p:cNvPr id="61" name="Straight Connector 60"/>
          <p:cNvCxnSpPr/>
          <p:nvPr/>
        </p:nvCxnSpPr>
        <p:spPr bwMode="auto">
          <a:xfrm flipV="1">
            <a:off x="5257800" y="4572000"/>
            <a:ext cx="609600" cy="157531"/>
          </a:xfrm>
          <a:prstGeom prst="line">
            <a:avLst/>
          </a:prstGeom>
          <a:solidFill>
            <a:srgbClr val="EBEBEB"/>
          </a:solidFill>
          <a:ln w="3810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flipV="1">
            <a:off x="6477000" y="4572000"/>
            <a:ext cx="609600" cy="157531"/>
          </a:xfrm>
          <a:prstGeom prst="line">
            <a:avLst/>
          </a:prstGeom>
          <a:solidFill>
            <a:srgbClr val="EBEBEB"/>
          </a:solidFill>
          <a:ln w="3810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V="1">
            <a:off x="1905000" y="4572000"/>
            <a:ext cx="609600" cy="157531"/>
          </a:xfrm>
          <a:prstGeom prst="line">
            <a:avLst/>
          </a:prstGeom>
          <a:solidFill>
            <a:srgbClr val="EBEBEB"/>
          </a:solidFill>
          <a:ln w="3810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0" name="Straight Connector 59"/>
          <p:cNvCxnSpPr/>
          <p:nvPr/>
        </p:nvCxnSpPr>
        <p:spPr bwMode="auto">
          <a:xfrm flipH="1" flipV="1">
            <a:off x="3048000" y="4572000"/>
            <a:ext cx="609600" cy="157531"/>
          </a:xfrm>
          <a:prstGeom prst="line">
            <a:avLst/>
          </a:prstGeom>
          <a:solidFill>
            <a:srgbClr val="EBEBEB"/>
          </a:solidFill>
          <a:ln w="38100">
            <a:solidFill>
              <a:schemeClr val="tx2"/>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5" name="TextBox 54"/>
          <p:cNvSpPr txBox="1"/>
          <p:nvPr/>
        </p:nvSpPr>
        <p:spPr>
          <a:xfrm>
            <a:off x="3581400" y="4338935"/>
            <a:ext cx="1919115" cy="461665"/>
          </a:xfrm>
          <a:prstGeom prst="rect">
            <a:avLst/>
          </a:prstGeom>
          <a:noFill/>
        </p:spPr>
        <p:txBody>
          <a:bodyPr wrap="none" rtlCol="0">
            <a:spAutoFit/>
          </a:bodyPr>
          <a:lstStyle/>
          <a:p>
            <a:r>
              <a:rPr lang="en-US" sz="2400" dirty="0" smtClean="0">
                <a:solidFill>
                  <a:schemeClr val="tx2"/>
                </a:solidFill>
                <a:latin typeface="Lucida Console" pitchFamily="49" charset="0"/>
              </a:rPr>
              <a:t>64</a:t>
            </a:r>
            <a:r>
              <a:rPr lang="en-US" sz="2400" baseline="30000" dirty="0" smtClean="0">
                <a:solidFill>
                  <a:schemeClr val="tx2"/>
                </a:solidFill>
                <a:latin typeface="Lucida Console" pitchFamily="49" charset="0"/>
              </a:rPr>
              <a:t>2 </a:t>
            </a:r>
            <a:r>
              <a:rPr lang="en-US" sz="2400" dirty="0" smtClean="0">
                <a:solidFill>
                  <a:schemeClr val="tx2"/>
                </a:solidFill>
                <a:latin typeface="Lucida Console" pitchFamily="49" charset="0"/>
              </a:rPr>
              <a:t>= 4096</a:t>
            </a:r>
            <a:endParaRPr lang="en-US" sz="2400" dirty="0">
              <a:solidFill>
                <a:schemeClr val="tx2"/>
              </a:solidFill>
              <a:latin typeface="Lucida Console" pitchFamily="49" charset="0"/>
            </a:endParaRPr>
          </a:p>
        </p:txBody>
      </p:sp>
      <p:grpSp>
        <p:nvGrpSpPr>
          <p:cNvPr id="11" name="Group 216"/>
          <p:cNvGrpSpPr/>
          <p:nvPr/>
        </p:nvGrpSpPr>
        <p:grpSpPr>
          <a:xfrm>
            <a:off x="6248400" y="1066800"/>
            <a:ext cx="838200" cy="914400"/>
            <a:chOff x="5105400" y="1143000"/>
            <a:chExt cx="838200" cy="914400"/>
          </a:xfrm>
        </p:grpSpPr>
        <p:sp>
          <p:nvSpPr>
            <p:cNvPr id="156" name="Rounded Rectangle 155"/>
            <p:cNvSpPr/>
            <p:nvPr/>
          </p:nvSpPr>
          <p:spPr bwMode="auto">
            <a:xfrm>
              <a:off x="5181600" y="1143000"/>
              <a:ext cx="685800" cy="914400"/>
            </a:xfrm>
            <a:prstGeom prst="roundRect">
              <a:avLst/>
            </a:prstGeom>
            <a:solidFill>
              <a:srgbClr val="EBEBEB"/>
            </a:solidFill>
            <a:ln w="38100">
              <a:solidFill>
                <a:srgbClr val="C00000"/>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sp>
          <p:nvSpPr>
            <p:cNvPr id="157" name="TextBox 156"/>
            <p:cNvSpPr txBox="1"/>
            <p:nvPr/>
          </p:nvSpPr>
          <p:spPr>
            <a:xfrm>
              <a:off x="5105400" y="1415534"/>
              <a:ext cx="838200" cy="369332"/>
            </a:xfrm>
            <a:prstGeom prst="rect">
              <a:avLst/>
            </a:prstGeom>
            <a:noFill/>
          </p:spPr>
          <p:txBody>
            <a:bodyPr wrap="square" rtlCol="0">
              <a:spAutoFit/>
            </a:bodyPr>
            <a:lstStyle/>
            <a:p>
              <a:pPr algn="ctr"/>
              <a:r>
                <a:rPr lang="en-US" dirty="0" smtClean="0"/>
                <a:t>Client</a:t>
              </a:r>
              <a:endParaRPr lang="en-US" dirty="0"/>
            </a:p>
          </p:txBody>
        </p:sp>
      </p:grpSp>
      <p:grpSp>
        <p:nvGrpSpPr>
          <p:cNvPr id="12" name="Group 214"/>
          <p:cNvGrpSpPr/>
          <p:nvPr/>
        </p:nvGrpSpPr>
        <p:grpSpPr>
          <a:xfrm>
            <a:off x="4724400" y="1673423"/>
            <a:ext cx="1491687" cy="841177"/>
            <a:chOff x="3657600" y="1749623"/>
            <a:chExt cx="1491687" cy="841177"/>
          </a:xfrm>
        </p:grpSpPr>
        <p:sp>
          <p:nvSpPr>
            <p:cNvPr id="141" name="Arc 140"/>
            <p:cNvSpPr/>
            <p:nvPr/>
          </p:nvSpPr>
          <p:spPr bwMode="auto">
            <a:xfrm rot="16200000">
              <a:off x="3657600" y="1905000"/>
              <a:ext cx="685800" cy="685800"/>
            </a:xfrm>
            <a:prstGeom prst="arc">
              <a:avLst/>
            </a:prstGeom>
            <a:noFill/>
            <a:ln w="28575">
              <a:solidFill>
                <a:srgbClr val="C00000"/>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cxnSp>
          <p:nvCxnSpPr>
            <p:cNvPr id="142" name="Straight Arrow Connector 141"/>
            <p:cNvCxnSpPr>
              <a:stCxn id="141" idx="2"/>
            </p:cNvCxnSpPr>
            <p:nvPr/>
          </p:nvCxnSpPr>
          <p:spPr bwMode="auto">
            <a:xfrm>
              <a:off x="4000500" y="1905000"/>
              <a:ext cx="419100" cy="0"/>
            </a:xfrm>
            <a:prstGeom prst="straightConnector1">
              <a:avLst/>
            </a:prstGeom>
            <a:solidFill>
              <a:srgbClr val="EBEBEB"/>
            </a:solidFill>
            <a:ln w="28575">
              <a:solidFill>
                <a:srgbClr val="C00000"/>
              </a:solidFill>
              <a:headEnd type="none" w="med" len="med"/>
              <a:tailEnd type="none" w="med" len="med"/>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3" name="Straight Arrow Connector 142"/>
            <p:cNvCxnSpPr/>
            <p:nvPr/>
          </p:nvCxnSpPr>
          <p:spPr bwMode="auto">
            <a:xfrm>
              <a:off x="3657600" y="2209800"/>
              <a:ext cx="0" cy="114300"/>
            </a:xfrm>
            <a:prstGeom prst="straightConnector1">
              <a:avLst/>
            </a:prstGeom>
            <a:solidFill>
              <a:srgbClr val="EBEBEB"/>
            </a:solidFill>
            <a:ln w="28575">
              <a:solidFill>
                <a:srgbClr val="C00000"/>
              </a:solidFill>
              <a:tailEnd type="arrow"/>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9" name="TextBox 208"/>
            <p:cNvSpPr txBox="1"/>
            <p:nvPr/>
          </p:nvSpPr>
          <p:spPr>
            <a:xfrm>
              <a:off x="4419600" y="1749623"/>
              <a:ext cx="729687" cy="307777"/>
            </a:xfrm>
            <a:prstGeom prst="rect">
              <a:avLst/>
            </a:prstGeom>
            <a:noFill/>
          </p:spPr>
          <p:txBody>
            <a:bodyPr wrap="none" rtlCol="0">
              <a:spAutoFit/>
            </a:bodyPr>
            <a:lstStyle/>
            <a:p>
              <a:r>
                <a:rPr lang="en-US" sz="1400" b="1" dirty="0" smtClean="0">
                  <a:solidFill>
                    <a:srgbClr val="C00000"/>
                  </a:solidFill>
                </a:rPr>
                <a:t>open()</a:t>
              </a:r>
              <a:endParaRPr lang="en-US" sz="1400" b="1" dirty="0">
                <a:solidFill>
                  <a:srgbClr val="C00000"/>
                </a:solidFill>
              </a:endParaRPr>
            </a:p>
          </p:txBody>
        </p:sp>
      </p:grpSp>
      <p:grpSp>
        <p:nvGrpSpPr>
          <p:cNvPr id="13" name="Group 134"/>
          <p:cNvGrpSpPr/>
          <p:nvPr/>
        </p:nvGrpSpPr>
        <p:grpSpPr>
          <a:xfrm>
            <a:off x="4114800" y="2209800"/>
            <a:ext cx="1143000" cy="1066800"/>
            <a:chOff x="7467600" y="381000"/>
            <a:chExt cx="1143000" cy="1066800"/>
          </a:xfrm>
        </p:grpSpPr>
        <p:sp>
          <p:nvSpPr>
            <p:cNvPr id="136" name="Cube 135"/>
            <p:cNvSpPr/>
            <p:nvPr/>
          </p:nvSpPr>
          <p:spPr bwMode="auto">
            <a:xfrm>
              <a:off x="7467600" y="838200"/>
              <a:ext cx="1143000" cy="609600"/>
            </a:xfrm>
            <a:prstGeom prst="cube">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000" b="1" dirty="0" smtClean="0">
                  <a:solidFill>
                    <a:schemeClr val="tx2"/>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cmsd</a:t>
              </a:r>
            </a:p>
          </p:txBody>
        </p:sp>
        <p:sp>
          <p:nvSpPr>
            <p:cNvPr id="137" name="Cube 136"/>
            <p:cNvSpPr/>
            <p:nvPr/>
          </p:nvSpPr>
          <p:spPr bwMode="auto">
            <a:xfrm>
              <a:off x="7467600" y="381000"/>
              <a:ext cx="1143000" cy="609600"/>
            </a:xfrm>
            <a:prstGeom prst="cube">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xrootd</a:t>
              </a:r>
              <a:endParaRPr kumimoji="0" lang="en-US"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endParaRPr>
            </a:p>
          </p:txBody>
        </p:sp>
      </p:grpSp>
      <p:grpSp>
        <p:nvGrpSpPr>
          <p:cNvPr id="14" name="Group 134"/>
          <p:cNvGrpSpPr/>
          <p:nvPr/>
        </p:nvGrpSpPr>
        <p:grpSpPr>
          <a:xfrm>
            <a:off x="5715000" y="3505200"/>
            <a:ext cx="1143000" cy="1066800"/>
            <a:chOff x="7467600" y="381000"/>
            <a:chExt cx="1143000" cy="1066800"/>
          </a:xfrm>
        </p:grpSpPr>
        <p:sp>
          <p:nvSpPr>
            <p:cNvPr id="138" name="Cube 137"/>
            <p:cNvSpPr/>
            <p:nvPr/>
          </p:nvSpPr>
          <p:spPr bwMode="auto">
            <a:xfrm>
              <a:off x="7467600" y="838200"/>
              <a:ext cx="1143000" cy="609600"/>
            </a:xfrm>
            <a:prstGeom prst="cube">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000" b="1" dirty="0" smtClean="0">
                  <a:solidFill>
                    <a:schemeClr val="tx2"/>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cmsd</a:t>
              </a:r>
            </a:p>
          </p:txBody>
        </p:sp>
        <p:sp>
          <p:nvSpPr>
            <p:cNvPr id="139" name="Cube 138"/>
            <p:cNvSpPr/>
            <p:nvPr/>
          </p:nvSpPr>
          <p:spPr bwMode="auto">
            <a:xfrm>
              <a:off x="7467600" y="381000"/>
              <a:ext cx="1143000" cy="609600"/>
            </a:xfrm>
            <a:prstGeom prst="cube">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xrootd</a:t>
              </a:r>
              <a:endParaRPr kumimoji="0" lang="en-US"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endParaRPr>
            </a:p>
          </p:txBody>
        </p:sp>
      </p:grpSp>
      <p:grpSp>
        <p:nvGrpSpPr>
          <p:cNvPr id="15" name="Group 139"/>
          <p:cNvGrpSpPr/>
          <p:nvPr/>
        </p:nvGrpSpPr>
        <p:grpSpPr>
          <a:xfrm>
            <a:off x="6629400" y="4724400"/>
            <a:ext cx="1143000" cy="1066800"/>
            <a:chOff x="7467600" y="381000"/>
            <a:chExt cx="1143000" cy="1066800"/>
          </a:xfrm>
        </p:grpSpPr>
        <p:sp>
          <p:nvSpPr>
            <p:cNvPr id="144" name="Cube 143"/>
            <p:cNvSpPr/>
            <p:nvPr/>
          </p:nvSpPr>
          <p:spPr bwMode="auto">
            <a:xfrm>
              <a:off x="7467600" y="838200"/>
              <a:ext cx="1143000" cy="609600"/>
            </a:xfrm>
            <a:prstGeom prst="cube">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000" b="1" dirty="0" smtClean="0">
                  <a:solidFill>
                    <a:schemeClr val="tx2"/>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cmsd</a:t>
              </a:r>
            </a:p>
          </p:txBody>
        </p:sp>
        <p:sp>
          <p:nvSpPr>
            <p:cNvPr id="145" name="Cube 144"/>
            <p:cNvSpPr/>
            <p:nvPr/>
          </p:nvSpPr>
          <p:spPr bwMode="auto">
            <a:xfrm>
              <a:off x="7467600" y="381000"/>
              <a:ext cx="1143000" cy="609600"/>
            </a:xfrm>
            <a:prstGeom prst="cube">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xrootd</a:t>
              </a:r>
              <a:endParaRPr kumimoji="0" lang="en-US"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endParaRPr>
            </a:p>
          </p:txBody>
        </p:sp>
      </p:grpSp>
      <p:grpSp>
        <p:nvGrpSpPr>
          <p:cNvPr id="17" name="Group 145"/>
          <p:cNvGrpSpPr/>
          <p:nvPr/>
        </p:nvGrpSpPr>
        <p:grpSpPr>
          <a:xfrm>
            <a:off x="2362200" y="3505200"/>
            <a:ext cx="1143000" cy="1066800"/>
            <a:chOff x="7467600" y="381000"/>
            <a:chExt cx="1143000" cy="1066800"/>
          </a:xfrm>
        </p:grpSpPr>
        <p:sp>
          <p:nvSpPr>
            <p:cNvPr id="147" name="Cube 146"/>
            <p:cNvSpPr/>
            <p:nvPr/>
          </p:nvSpPr>
          <p:spPr bwMode="auto">
            <a:xfrm>
              <a:off x="7467600" y="838200"/>
              <a:ext cx="1143000" cy="609600"/>
            </a:xfrm>
            <a:prstGeom prst="cube">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000" b="1" dirty="0" smtClean="0">
                  <a:solidFill>
                    <a:schemeClr val="tx2"/>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cmsd</a:t>
              </a:r>
            </a:p>
          </p:txBody>
        </p:sp>
        <p:sp>
          <p:nvSpPr>
            <p:cNvPr id="148" name="Cube 147"/>
            <p:cNvSpPr/>
            <p:nvPr/>
          </p:nvSpPr>
          <p:spPr bwMode="auto">
            <a:xfrm>
              <a:off x="7467600" y="381000"/>
              <a:ext cx="1143000" cy="609600"/>
            </a:xfrm>
            <a:prstGeom prst="cube">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xrootd</a:t>
              </a:r>
              <a:endParaRPr kumimoji="0" lang="en-US"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endParaRPr>
            </a:p>
          </p:txBody>
        </p:sp>
      </p:grpSp>
      <p:grpSp>
        <p:nvGrpSpPr>
          <p:cNvPr id="20" name="Group 148"/>
          <p:cNvGrpSpPr/>
          <p:nvPr/>
        </p:nvGrpSpPr>
        <p:grpSpPr>
          <a:xfrm>
            <a:off x="1219200" y="4724400"/>
            <a:ext cx="1143000" cy="1066800"/>
            <a:chOff x="7467600" y="381000"/>
            <a:chExt cx="1143000" cy="1066800"/>
          </a:xfrm>
        </p:grpSpPr>
        <p:sp>
          <p:nvSpPr>
            <p:cNvPr id="150" name="Cube 149"/>
            <p:cNvSpPr/>
            <p:nvPr/>
          </p:nvSpPr>
          <p:spPr bwMode="auto">
            <a:xfrm>
              <a:off x="7467600" y="838200"/>
              <a:ext cx="1143000" cy="609600"/>
            </a:xfrm>
            <a:prstGeom prst="cube">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000" b="1" dirty="0" smtClean="0">
                  <a:solidFill>
                    <a:schemeClr val="tx2"/>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cmsd</a:t>
              </a:r>
            </a:p>
          </p:txBody>
        </p:sp>
        <p:sp>
          <p:nvSpPr>
            <p:cNvPr id="151" name="Cube 150"/>
            <p:cNvSpPr/>
            <p:nvPr/>
          </p:nvSpPr>
          <p:spPr bwMode="auto">
            <a:xfrm>
              <a:off x="7467600" y="381000"/>
              <a:ext cx="1143000" cy="609600"/>
            </a:xfrm>
            <a:prstGeom prst="cube">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xrootd</a:t>
              </a:r>
              <a:endParaRPr kumimoji="0" lang="en-US"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endParaRPr>
            </a:p>
          </p:txBody>
        </p:sp>
      </p:grpSp>
      <p:grpSp>
        <p:nvGrpSpPr>
          <p:cNvPr id="21" name="Group 151"/>
          <p:cNvGrpSpPr/>
          <p:nvPr/>
        </p:nvGrpSpPr>
        <p:grpSpPr>
          <a:xfrm>
            <a:off x="4572000" y="4724400"/>
            <a:ext cx="1143000" cy="1066800"/>
            <a:chOff x="7467600" y="381000"/>
            <a:chExt cx="1143000" cy="1066800"/>
          </a:xfrm>
        </p:grpSpPr>
        <p:sp>
          <p:nvSpPr>
            <p:cNvPr id="153" name="Cube 152"/>
            <p:cNvSpPr/>
            <p:nvPr/>
          </p:nvSpPr>
          <p:spPr bwMode="auto">
            <a:xfrm>
              <a:off x="7467600" y="838200"/>
              <a:ext cx="1143000" cy="609600"/>
            </a:xfrm>
            <a:prstGeom prst="cube">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000" b="1" dirty="0" smtClean="0">
                  <a:solidFill>
                    <a:schemeClr val="tx2"/>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cmsd</a:t>
              </a:r>
            </a:p>
          </p:txBody>
        </p:sp>
        <p:sp>
          <p:nvSpPr>
            <p:cNvPr id="154" name="Cube 153"/>
            <p:cNvSpPr/>
            <p:nvPr/>
          </p:nvSpPr>
          <p:spPr bwMode="auto">
            <a:xfrm>
              <a:off x="7467600" y="381000"/>
              <a:ext cx="1143000" cy="609600"/>
            </a:xfrm>
            <a:prstGeom prst="cube">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xrootd</a:t>
              </a:r>
              <a:endParaRPr kumimoji="0" lang="en-US"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endParaRPr>
            </a:p>
          </p:txBody>
        </p:sp>
      </p:grpSp>
      <p:grpSp>
        <p:nvGrpSpPr>
          <p:cNvPr id="22" name="Group 154"/>
          <p:cNvGrpSpPr/>
          <p:nvPr/>
        </p:nvGrpSpPr>
        <p:grpSpPr>
          <a:xfrm>
            <a:off x="3276600" y="4724400"/>
            <a:ext cx="1143000" cy="1066800"/>
            <a:chOff x="7467600" y="381000"/>
            <a:chExt cx="1143000" cy="1066800"/>
          </a:xfrm>
        </p:grpSpPr>
        <p:sp>
          <p:nvSpPr>
            <p:cNvPr id="158" name="Cube 157"/>
            <p:cNvSpPr/>
            <p:nvPr/>
          </p:nvSpPr>
          <p:spPr bwMode="auto">
            <a:xfrm>
              <a:off x="7467600" y="838200"/>
              <a:ext cx="1143000" cy="609600"/>
            </a:xfrm>
            <a:prstGeom prst="cube">
              <a:avLst/>
            </a:prstGeom>
            <a:solidFill>
              <a:srgbClr val="92D050"/>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000" b="1" dirty="0" smtClean="0">
                  <a:solidFill>
                    <a:schemeClr val="tx2"/>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cmsd</a:t>
              </a:r>
            </a:p>
          </p:txBody>
        </p:sp>
        <p:sp>
          <p:nvSpPr>
            <p:cNvPr id="159" name="Cube 158"/>
            <p:cNvSpPr/>
            <p:nvPr/>
          </p:nvSpPr>
          <p:spPr bwMode="auto">
            <a:xfrm>
              <a:off x="7467600" y="381000"/>
              <a:ext cx="1143000" cy="609600"/>
            </a:xfrm>
            <a:prstGeom prst="cube">
              <a:avLst/>
            </a:prstGeom>
            <a:solidFill>
              <a:srgbClr val="0033CC"/>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rPr>
                <a:t>xrootd</a:t>
              </a:r>
              <a:endParaRPr kumimoji="0" lang="en-US"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Open Sans" pitchFamily="34" charset="0"/>
                <a:ea typeface="ヒラギノ角ゴ ProN W3" charset="0"/>
                <a:cs typeface="ヒラギノ角ゴ ProN W3" charset="0"/>
                <a:sym typeface="Open Sans" pitchFamily="34" charset="0"/>
              </a:endParaRPr>
            </a:p>
          </p:txBody>
        </p:sp>
      </p:grpSp>
      <p:grpSp>
        <p:nvGrpSpPr>
          <p:cNvPr id="23" name="Group 212"/>
          <p:cNvGrpSpPr/>
          <p:nvPr/>
        </p:nvGrpSpPr>
        <p:grpSpPr>
          <a:xfrm>
            <a:off x="2971800" y="1295400"/>
            <a:ext cx="3429000" cy="2286000"/>
            <a:chOff x="2438400" y="1444823"/>
            <a:chExt cx="2710887" cy="1526977"/>
          </a:xfrm>
        </p:grpSpPr>
        <p:grpSp>
          <p:nvGrpSpPr>
            <p:cNvPr id="24" name="Group 206"/>
            <p:cNvGrpSpPr/>
            <p:nvPr/>
          </p:nvGrpSpPr>
          <p:grpSpPr>
            <a:xfrm>
              <a:off x="2438400" y="1600200"/>
              <a:ext cx="1981200" cy="1371600"/>
              <a:chOff x="2438400" y="1600200"/>
              <a:chExt cx="1981200" cy="1371600"/>
            </a:xfrm>
          </p:grpSpPr>
          <p:sp>
            <p:nvSpPr>
              <p:cNvPr id="112" name="Arc 111"/>
              <p:cNvSpPr/>
              <p:nvPr/>
            </p:nvSpPr>
            <p:spPr bwMode="auto">
              <a:xfrm rot="16200000">
                <a:off x="2438400" y="1600200"/>
                <a:ext cx="685800" cy="685800"/>
              </a:xfrm>
              <a:prstGeom prst="arc">
                <a:avLst/>
              </a:prstGeom>
              <a:solidFill>
                <a:srgbClr val="EBEBEB"/>
              </a:solidFill>
              <a:ln w="28575">
                <a:solidFill>
                  <a:srgbClr val="C00000"/>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endParaRPr>
              </a:p>
            </p:txBody>
          </p:sp>
          <p:cxnSp>
            <p:nvCxnSpPr>
              <p:cNvPr id="114" name="Straight Arrow Connector 113"/>
              <p:cNvCxnSpPr>
                <a:stCxn id="112" idx="2"/>
              </p:cNvCxnSpPr>
              <p:nvPr/>
            </p:nvCxnSpPr>
            <p:spPr bwMode="auto">
              <a:xfrm>
                <a:off x="2781300" y="1600200"/>
                <a:ext cx="1638300" cy="0"/>
              </a:xfrm>
              <a:prstGeom prst="straightConnector1">
                <a:avLst/>
              </a:prstGeom>
              <a:solidFill>
                <a:srgbClr val="EBEBEB"/>
              </a:solidFill>
              <a:ln w="28575">
                <a:solidFill>
                  <a:srgbClr val="C00000"/>
                </a:solidFill>
                <a:headEnd type="none" w="med" len="med"/>
                <a:tailEnd type="none" w="med" len="med"/>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9" name="Straight Arrow Connector 118"/>
              <p:cNvCxnSpPr/>
              <p:nvPr/>
            </p:nvCxnSpPr>
            <p:spPr bwMode="auto">
              <a:xfrm>
                <a:off x="2438400" y="1943101"/>
                <a:ext cx="0" cy="1028699"/>
              </a:xfrm>
              <a:prstGeom prst="straightConnector1">
                <a:avLst/>
              </a:prstGeom>
              <a:solidFill>
                <a:srgbClr val="EBEBEB"/>
              </a:solidFill>
              <a:ln w="28575">
                <a:solidFill>
                  <a:srgbClr val="C00000"/>
                </a:solidFill>
                <a:tailEnd type="arrow"/>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1" name="TextBox 200"/>
            <p:cNvSpPr txBox="1"/>
            <p:nvPr/>
          </p:nvSpPr>
          <p:spPr>
            <a:xfrm>
              <a:off x="4419600" y="1444823"/>
              <a:ext cx="729687" cy="307777"/>
            </a:xfrm>
            <a:prstGeom prst="rect">
              <a:avLst/>
            </a:prstGeom>
            <a:noFill/>
          </p:spPr>
          <p:txBody>
            <a:bodyPr wrap="none" rtlCol="0">
              <a:spAutoFit/>
            </a:bodyPr>
            <a:lstStyle/>
            <a:p>
              <a:r>
                <a:rPr lang="en-US" sz="1400" b="1" dirty="0" smtClean="0">
                  <a:solidFill>
                    <a:srgbClr val="C00000"/>
                  </a:solidFill>
                </a:rPr>
                <a:t>open()</a:t>
              </a:r>
              <a:endParaRPr lang="en-US" sz="1400" b="1" dirty="0">
                <a:solidFill>
                  <a:srgbClr val="C0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mph" presetSubtype="2" fill="hold" nodeType="clickEffect">
                                  <p:stCondLst>
                                    <p:cond delay="0"/>
                                  </p:stCondLst>
                                  <p:childTnLst>
                                    <p:animClr clrSpc="rgb">
                                      <p:cBhvr>
                                        <p:cTn id="11" dur="1000" fill="hold"/>
                                        <p:tgtEl>
                                          <p:spTgt spid="18"/>
                                        </p:tgtEl>
                                        <p:attrNameLst>
                                          <p:attrName>stroke.color</p:attrName>
                                        </p:attrNameLst>
                                      </p:cBhvr>
                                      <p:to>
                                        <a:schemeClr val="folHlink"/>
                                      </p:to>
                                    </p:animClr>
                                    <p:set>
                                      <p:cBhvr>
                                        <p:cTn id="12" dur="1000" fill="hold"/>
                                        <p:tgtEl>
                                          <p:spTgt spid="18"/>
                                        </p:tgtEl>
                                        <p:attrNameLst>
                                          <p:attrName>stroke.on</p:attrName>
                                        </p:attrNameLst>
                                      </p:cBhvr>
                                      <p:to>
                                        <p:strVal val="true"/>
                                      </p:to>
                                    </p:set>
                                  </p:childTnLst>
                                </p:cTn>
                              </p:par>
                              <p:par>
                                <p:cTn id="13" presetID="7" presetClass="emph" presetSubtype="2" fill="hold" nodeType="withEffect">
                                  <p:stCondLst>
                                    <p:cond delay="0"/>
                                  </p:stCondLst>
                                  <p:childTnLst>
                                    <p:animClr clrSpc="rgb">
                                      <p:cBhvr>
                                        <p:cTn id="14" dur="1000" fill="hold"/>
                                        <p:tgtEl>
                                          <p:spTgt spid="19"/>
                                        </p:tgtEl>
                                        <p:attrNameLst>
                                          <p:attrName>stroke.color</p:attrName>
                                        </p:attrNameLst>
                                      </p:cBhvr>
                                      <p:to>
                                        <a:schemeClr val="folHlink"/>
                                      </p:to>
                                    </p:animClr>
                                    <p:set>
                                      <p:cBhvr>
                                        <p:cTn id="15" dur="1000" fill="hold"/>
                                        <p:tgtEl>
                                          <p:spTgt spid="19"/>
                                        </p:tgtEl>
                                        <p:attrNameLst>
                                          <p:attrName>stroke.on</p:attrName>
                                        </p:attrNameLst>
                                      </p:cBhvr>
                                      <p:to>
                                        <p:strVal val="true"/>
                                      </p:to>
                                    </p:set>
                                  </p:childTnLst>
                                </p:cTn>
                              </p:par>
                              <p:par>
                                <p:cTn id="16" presetID="22" presetClass="entr" presetSubtype="1" fill="hold" grpId="0" nodeType="withEffect">
                                  <p:stCondLst>
                                    <p:cond delay="0"/>
                                  </p:stCondLst>
                                  <p:childTnLst>
                                    <p:set>
                                      <p:cBhvr>
                                        <p:cTn id="17" dur="1" fill="hold">
                                          <p:stCondLst>
                                            <p:cond delay="0"/>
                                          </p:stCondLst>
                                        </p:cTn>
                                        <p:tgtEl>
                                          <p:spTgt spid="134"/>
                                        </p:tgtEl>
                                        <p:attrNameLst>
                                          <p:attrName>style.visibility</p:attrName>
                                        </p:attrNameLst>
                                      </p:cBhvr>
                                      <p:to>
                                        <p:strVal val="visible"/>
                                      </p:to>
                                    </p:set>
                                    <p:animEffect transition="in" filter="wipe(up)">
                                      <p:cBhvr>
                                        <p:cTn id="18" dur="2000"/>
                                        <p:tgtEl>
                                          <p:spTgt spid="134"/>
                                        </p:tgtEl>
                                      </p:cBhvr>
                                    </p:animEffect>
                                  </p:childTnLst>
                                </p:cTn>
                              </p:par>
                              <p:par>
                                <p:cTn id="19" presetID="7" presetClass="emph" presetSubtype="2" fill="hold" nodeType="withEffect">
                                  <p:stCondLst>
                                    <p:cond delay="0"/>
                                  </p:stCondLst>
                                  <p:childTnLst>
                                    <p:animClr clrSpc="rgb">
                                      <p:cBhvr>
                                        <p:cTn id="20" dur="1000" fill="hold"/>
                                        <p:tgtEl>
                                          <p:spTgt spid="61"/>
                                        </p:tgtEl>
                                        <p:attrNameLst>
                                          <p:attrName>stroke.color</p:attrName>
                                        </p:attrNameLst>
                                      </p:cBhvr>
                                      <p:to>
                                        <a:schemeClr val="folHlink"/>
                                      </p:to>
                                    </p:animClr>
                                    <p:set>
                                      <p:cBhvr>
                                        <p:cTn id="21" dur="1000" fill="hold"/>
                                        <p:tgtEl>
                                          <p:spTgt spid="61"/>
                                        </p:tgtEl>
                                        <p:attrNameLst>
                                          <p:attrName>stroke.on</p:attrName>
                                        </p:attrNameLst>
                                      </p:cBhvr>
                                      <p:to>
                                        <p:strVal val="true"/>
                                      </p:to>
                                    </p:set>
                                  </p:childTnLst>
                                </p:cTn>
                              </p:par>
                              <p:par>
                                <p:cTn id="22" presetID="7" presetClass="emph" presetSubtype="2" fill="hold" nodeType="withEffect">
                                  <p:stCondLst>
                                    <p:cond delay="0"/>
                                  </p:stCondLst>
                                  <p:childTnLst>
                                    <p:animClr clrSpc="rgb">
                                      <p:cBhvr>
                                        <p:cTn id="23" dur="1000" fill="hold"/>
                                        <p:tgtEl>
                                          <p:spTgt spid="62"/>
                                        </p:tgtEl>
                                        <p:attrNameLst>
                                          <p:attrName>stroke.color</p:attrName>
                                        </p:attrNameLst>
                                      </p:cBhvr>
                                      <p:to>
                                        <a:schemeClr val="folHlink"/>
                                      </p:to>
                                    </p:animClr>
                                    <p:set>
                                      <p:cBhvr>
                                        <p:cTn id="24" dur="1000" fill="hold"/>
                                        <p:tgtEl>
                                          <p:spTgt spid="62"/>
                                        </p:tgtEl>
                                        <p:attrNameLst>
                                          <p:attrName>stroke.on</p:attrName>
                                        </p:attrNameLst>
                                      </p:cBhvr>
                                      <p:to>
                                        <p:strVal val="true"/>
                                      </p:to>
                                    </p:set>
                                  </p:childTnLst>
                                </p:cTn>
                              </p:par>
                              <p:par>
                                <p:cTn id="25" presetID="7" presetClass="emph" presetSubtype="2" fill="hold" nodeType="withEffect">
                                  <p:stCondLst>
                                    <p:cond delay="0"/>
                                  </p:stCondLst>
                                  <p:childTnLst>
                                    <p:animClr clrSpc="rgb">
                                      <p:cBhvr>
                                        <p:cTn id="26" dur="1000" fill="hold"/>
                                        <p:tgtEl>
                                          <p:spTgt spid="59"/>
                                        </p:tgtEl>
                                        <p:attrNameLst>
                                          <p:attrName>stroke.color</p:attrName>
                                        </p:attrNameLst>
                                      </p:cBhvr>
                                      <p:to>
                                        <a:schemeClr val="folHlink"/>
                                      </p:to>
                                    </p:animClr>
                                    <p:set>
                                      <p:cBhvr>
                                        <p:cTn id="27" dur="1000" fill="hold"/>
                                        <p:tgtEl>
                                          <p:spTgt spid="59"/>
                                        </p:tgtEl>
                                        <p:attrNameLst>
                                          <p:attrName>stroke.on</p:attrName>
                                        </p:attrNameLst>
                                      </p:cBhvr>
                                      <p:to>
                                        <p:strVal val="true"/>
                                      </p:to>
                                    </p:set>
                                  </p:childTnLst>
                                </p:cTn>
                              </p:par>
                              <p:par>
                                <p:cTn id="28" presetID="7" presetClass="emph" presetSubtype="2" fill="hold" nodeType="withEffect">
                                  <p:stCondLst>
                                    <p:cond delay="0"/>
                                  </p:stCondLst>
                                  <p:childTnLst>
                                    <p:animClr clrSpc="rgb">
                                      <p:cBhvr>
                                        <p:cTn id="29" dur="1000" fill="hold"/>
                                        <p:tgtEl>
                                          <p:spTgt spid="60"/>
                                        </p:tgtEl>
                                        <p:attrNameLst>
                                          <p:attrName>stroke.color</p:attrName>
                                        </p:attrNameLst>
                                      </p:cBhvr>
                                      <p:to>
                                        <a:schemeClr val="folHlink"/>
                                      </p:to>
                                    </p:animClr>
                                    <p:set>
                                      <p:cBhvr>
                                        <p:cTn id="30" dur="1000" fill="hold"/>
                                        <p:tgtEl>
                                          <p:spTgt spid="60"/>
                                        </p:tgtEl>
                                        <p:attrNameLst>
                                          <p:attrName>stroke.on</p:attrName>
                                        </p:attrNameLst>
                                      </p:cBhvr>
                                      <p:to>
                                        <p:strVal val="true"/>
                                      </p:to>
                                    </p:set>
                                  </p:childTnLst>
                                </p:cTn>
                              </p:par>
                            </p:childTnLst>
                          </p:cTn>
                        </p:par>
                        <p:par>
                          <p:cTn id="31" fill="hold">
                            <p:stCondLst>
                              <p:cond delay="2000"/>
                            </p:stCondLst>
                            <p:childTnLst>
                              <p:par>
                                <p:cTn id="32" presetID="7" presetClass="emph" presetSubtype="2" fill="hold" nodeType="afterEffect">
                                  <p:stCondLst>
                                    <p:cond delay="0"/>
                                  </p:stCondLst>
                                  <p:childTnLst>
                                    <p:animClr clrSpc="rgb">
                                      <p:cBhvr>
                                        <p:cTn id="33" dur="1000" fill="hold"/>
                                        <p:tgtEl>
                                          <p:spTgt spid="61"/>
                                        </p:tgtEl>
                                        <p:attrNameLst>
                                          <p:attrName>stroke.color</p:attrName>
                                        </p:attrNameLst>
                                      </p:cBhvr>
                                      <p:to>
                                        <a:schemeClr val="tx2"/>
                                      </p:to>
                                    </p:animClr>
                                    <p:set>
                                      <p:cBhvr>
                                        <p:cTn id="34" dur="1000" fill="hold"/>
                                        <p:tgtEl>
                                          <p:spTgt spid="61"/>
                                        </p:tgtEl>
                                        <p:attrNameLst>
                                          <p:attrName>stroke.on</p:attrName>
                                        </p:attrNameLst>
                                      </p:cBhvr>
                                      <p:to>
                                        <p:strVal val="true"/>
                                      </p:to>
                                    </p:set>
                                  </p:childTnLst>
                                </p:cTn>
                              </p:par>
                              <p:par>
                                <p:cTn id="35" presetID="7" presetClass="emph" presetSubtype="2" fill="hold" nodeType="withEffect">
                                  <p:stCondLst>
                                    <p:cond delay="0"/>
                                  </p:stCondLst>
                                  <p:childTnLst>
                                    <p:animClr clrSpc="rgb">
                                      <p:cBhvr>
                                        <p:cTn id="36" dur="1000" fill="hold"/>
                                        <p:tgtEl>
                                          <p:spTgt spid="62"/>
                                        </p:tgtEl>
                                        <p:attrNameLst>
                                          <p:attrName>stroke.color</p:attrName>
                                        </p:attrNameLst>
                                      </p:cBhvr>
                                      <p:to>
                                        <a:schemeClr val="tx2"/>
                                      </p:to>
                                    </p:animClr>
                                    <p:set>
                                      <p:cBhvr>
                                        <p:cTn id="37" dur="1000" fill="hold"/>
                                        <p:tgtEl>
                                          <p:spTgt spid="62"/>
                                        </p:tgtEl>
                                        <p:attrNameLst>
                                          <p:attrName>stroke.on</p:attrName>
                                        </p:attrNameLst>
                                      </p:cBhvr>
                                      <p:to>
                                        <p:strVal val="true"/>
                                      </p:to>
                                    </p:set>
                                  </p:childTnLst>
                                </p:cTn>
                              </p:par>
                              <p:par>
                                <p:cTn id="38" presetID="7" presetClass="emph" presetSubtype="2" fill="hold" nodeType="withEffect">
                                  <p:stCondLst>
                                    <p:cond delay="0"/>
                                  </p:stCondLst>
                                  <p:childTnLst>
                                    <p:animClr clrSpc="rgb">
                                      <p:cBhvr>
                                        <p:cTn id="39" dur="1000" fill="hold"/>
                                        <p:tgtEl>
                                          <p:spTgt spid="59"/>
                                        </p:tgtEl>
                                        <p:attrNameLst>
                                          <p:attrName>stroke.color</p:attrName>
                                        </p:attrNameLst>
                                      </p:cBhvr>
                                      <p:to>
                                        <a:schemeClr val="tx2"/>
                                      </p:to>
                                    </p:animClr>
                                    <p:set>
                                      <p:cBhvr>
                                        <p:cTn id="40" dur="1000" fill="hold"/>
                                        <p:tgtEl>
                                          <p:spTgt spid="59"/>
                                        </p:tgtEl>
                                        <p:attrNameLst>
                                          <p:attrName>stroke.on</p:attrName>
                                        </p:attrNameLst>
                                      </p:cBhvr>
                                      <p:to>
                                        <p:strVal val="true"/>
                                      </p:to>
                                    </p:set>
                                  </p:childTnLst>
                                </p:cTn>
                              </p:par>
                              <p:par>
                                <p:cTn id="41" presetID="7" presetClass="emph" presetSubtype="2" fill="hold" nodeType="withEffect">
                                  <p:stCondLst>
                                    <p:cond delay="0"/>
                                  </p:stCondLst>
                                  <p:childTnLst>
                                    <p:animClr clrSpc="rgb">
                                      <p:cBhvr>
                                        <p:cTn id="42" dur="1000" fill="hold"/>
                                        <p:tgtEl>
                                          <p:spTgt spid="60"/>
                                        </p:tgtEl>
                                        <p:attrNameLst>
                                          <p:attrName>stroke.color</p:attrName>
                                        </p:attrNameLst>
                                      </p:cBhvr>
                                      <p:to>
                                        <a:schemeClr val="tx2"/>
                                      </p:to>
                                    </p:animClr>
                                    <p:set>
                                      <p:cBhvr>
                                        <p:cTn id="43" dur="1000" fill="hold"/>
                                        <p:tgtEl>
                                          <p:spTgt spid="60"/>
                                        </p:tgtEl>
                                        <p:attrNameLst>
                                          <p:attrName>stroke.on</p:attrName>
                                        </p:attrNameLst>
                                      </p:cBhvr>
                                      <p:to>
                                        <p:strVal val="true"/>
                                      </p:to>
                                    </p:set>
                                  </p:childTnLst>
                                </p:cTn>
                              </p:par>
                            </p:childTnLst>
                          </p:cTn>
                        </p:par>
                        <p:par>
                          <p:cTn id="44" fill="hold">
                            <p:stCondLst>
                              <p:cond delay="3000"/>
                            </p:stCondLst>
                            <p:childTnLst>
                              <p:par>
                                <p:cTn id="45" presetID="7" presetClass="emph" presetSubtype="2" fill="hold" nodeType="afterEffect">
                                  <p:stCondLst>
                                    <p:cond delay="0"/>
                                  </p:stCondLst>
                                  <p:childTnLst>
                                    <p:animClr clrSpc="rgb">
                                      <p:cBhvr>
                                        <p:cTn id="46" dur="1000" fill="hold"/>
                                        <p:tgtEl>
                                          <p:spTgt spid="18"/>
                                        </p:tgtEl>
                                        <p:attrNameLst>
                                          <p:attrName>stroke.color</p:attrName>
                                        </p:attrNameLst>
                                      </p:cBhvr>
                                      <p:to>
                                        <a:schemeClr val="tx2"/>
                                      </p:to>
                                    </p:animClr>
                                    <p:set>
                                      <p:cBhvr>
                                        <p:cTn id="47" dur="1000" fill="hold"/>
                                        <p:tgtEl>
                                          <p:spTgt spid="18"/>
                                        </p:tgtEl>
                                        <p:attrNameLst>
                                          <p:attrName>stroke.on</p:attrName>
                                        </p:attrNameLst>
                                      </p:cBhvr>
                                      <p:to>
                                        <p:strVal val="true"/>
                                      </p:to>
                                    </p:set>
                                  </p:childTnLst>
                                </p:cTn>
                              </p:par>
                              <p:par>
                                <p:cTn id="48" presetID="7" presetClass="emph" presetSubtype="2" fill="hold" nodeType="withEffect">
                                  <p:stCondLst>
                                    <p:cond delay="0"/>
                                  </p:stCondLst>
                                  <p:childTnLst>
                                    <p:animClr clrSpc="rgb">
                                      <p:cBhvr>
                                        <p:cTn id="49" dur="1000" fill="hold"/>
                                        <p:tgtEl>
                                          <p:spTgt spid="19"/>
                                        </p:tgtEl>
                                        <p:attrNameLst>
                                          <p:attrName>stroke.color</p:attrName>
                                        </p:attrNameLst>
                                      </p:cBhvr>
                                      <p:to>
                                        <a:schemeClr val="tx2"/>
                                      </p:to>
                                    </p:animClr>
                                    <p:set>
                                      <p:cBhvr>
                                        <p:cTn id="50" dur="1000" fill="hold"/>
                                        <p:tgtEl>
                                          <p:spTgt spid="19"/>
                                        </p:tgtEl>
                                        <p:attrNameLst>
                                          <p:attrName>stroke.on</p:attrName>
                                        </p:attrNameLst>
                                      </p:cBhvr>
                                      <p:to>
                                        <p:strVal val="true"/>
                                      </p:to>
                                    </p:set>
                                  </p:childTnLst>
                                </p:cTn>
                              </p:par>
                              <p:par>
                                <p:cTn id="51" presetID="9" presetClass="exit" presetSubtype="0" fill="hold" grpId="1" nodeType="withEffect">
                                  <p:stCondLst>
                                    <p:cond delay="0"/>
                                  </p:stCondLst>
                                  <p:childTnLst>
                                    <p:animEffect transition="out" filter="dissolve">
                                      <p:cBhvr>
                                        <p:cTn id="52" dur="500"/>
                                        <p:tgtEl>
                                          <p:spTgt spid="134"/>
                                        </p:tgtEl>
                                      </p:cBhvr>
                                    </p:animEffect>
                                    <p:set>
                                      <p:cBhvr>
                                        <p:cTn id="53" dur="1" fill="hold">
                                          <p:stCondLst>
                                            <p:cond delay="499"/>
                                          </p:stCondLst>
                                        </p:cTn>
                                        <p:tgtEl>
                                          <p:spTgt spid="13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down)">
                                      <p:cBhvr>
                                        <p:cTn id="58" dur="2000"/>
                                        <p:tgtEl>
                                          <p:spTgt spid="3"/>
                                        </p:tgtEl>
                                      </p:cBhvr>
                                    </p:animEffect>
                                  </p:childTnLst>
                                </p:cTn>
                              </p:par>
                            </p:childTnLst>
                          </p:cTn>
                        </p:par>
                        <p:par>
                          <p:cTn id="59" fill="hold">
                            <p:stCondLst>
                              <p:cond delay="2000"/>
                            </p:stCondLst>
                            <p:childTnLst>
                              <p:par>
                                <p:cTn id="60" presetID="22" presetClass="entr" presetSubtype="2"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right)">
                                      <p:cBhvr>
                                        <p:cTn id="62" dur="2000"/>
                                        <p:tgtEl>
                                          <p:spTgt spid="23"/>
                                        </p:tgtEl>
                                      </p:cBhvr>
                                    </p:animEffect>
                                  </p:childTnLst>
                                </p:cTn>
                              </p:par>
                            </p:childTnLst>
                          </p:cTn>
                        </p:par>
                        <p:par>
                          <p:cTn id="63" fill="hold">
                            <p:stCondLst>
                              <p:cond delay="4000"/>
                            </p:stCondLst>
                            <p:childTnLst>
                              <p:par>
                                <p:cTn id="64" presetID="22" presetClass="entr" presetSubtype="4"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wipe(down)">
                                      <p:cBhvr>
                                        <p:cTn id="66" dur="2000"/>
                                        <p:tgtEl>
                                          <p:spTgt spid="4"/>
                                        </p:tgtEl>
                                      </p:cBhvr>
                                    </p:animEffect>
                                  </p:childTnLst>
                                </p:cTn>
                              </p:par>
                            </p:childTnLst>
                          </p:cTn>
                        </p:par>
                        <p:par>
                          <p:cTn id="67" fill="hold">
                            <p:stCondLst>
                              <p:cond delay="6000"/>
                            </p:stCondLst>
                            <p:childTnLst>
                              <p:par>
                                <p:cTn id="68" presetID="22" presetClass="entr" presetSubtype="2"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wipe(right)">
                                      <p:cBhvr>
                                        <p:cTn id="7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SLAC logo"/>
          <p:cNvPicPr>
            <a:picLocks noChangeAspect="1" noChangeArrowheads="1"/>
          </p:cNvPicPr>
          <p:nvPr/>
        </p:nvPicPr>
        <p:blipFill>
          <a:blip r:embed="rId2" cstate="print"/>
          <a:srcRect/>
          <a:stretch>
            <a:fillRect/>
          </a:stretch>
        </p:blipFill>
        <p:spPr bwMode="auto">
          <a:xfrm>
            <a:off x="914400" y="4343400"/>
            <a:ext cx="1197430" cy="762001"/>
          </a:xfrm>
          <a:prstGeom prst="rect">
            <a:avLst/>
          </a:prstGeom>
          <a:noFill/>
        </p:spPr>
      </p:pic>
      <p:sp>
        <p:nvSpPr>
          <p:cNvPr id="2" name="Title 1"/>
          <p:cNvSpPr>
            <a:spLocks noGrp="1"/>
          </p:cNvSpPr>
          <p:nvPr>
            <p:ph type="title"/>
          </p:nvPr>
        </p:nvSpPr>
        <p:spPr/>
        <p:txBody>
          <a:bodyPr/>
          <a:lstStyle/>
          <a:p>
            <a:r>
              <a:rPr lang="en-US" b="1" dirty="0" err="1" smtClean="0">
                <a:solidFill>
                  <a:srgbClr val="0033CC"/>
                </a:solidFill>
                <a:effectLst>
                  <a:outerShdw blurRad="38100" dist="38100" dir="2700000" algn="tl">
                    <a:srgbClr val="000000">
                      <a:alpha val="43137"/>
                    </a:srgbClr>
                  </a:outerShdw>
                </a:effectLst>
              </a:rPr>
              <a:t>XRootD</a:t>
            </a:r>
            <a:r>
              <a:rPr lang="en-US" b="1" dirty="0" smtClean="0"/>
              <a:t> Bottom Line</a:t>
            </a:r>
            <a:endParaRPr lang="en-US" b="1" dirty="0"/>
          </a:p>
        </p:txBody>
      </p:sp>
      <p:sp>
        <p:nvSpPr>
          <p:cNvPr id="3" name="Content Placeholder 2"/>
          <p:cNvSpPr>
            <a:spLocks noGrp="1"/>
          </p:cNvSpPr>
          <p:nvPr>
            <p:ph idx="1"/>
          </p:nvPr>
        </p:nvSpPr>
        <p:spPr>
          <a:xfrm>
            <a:off x="528637" y="1162050"/>
            <a:ext cx="8072438" cy="4705350"/>
          </a:xfrm>
        </p:spPr>
        <p:txBody>
          <a:bodyPr/>
          <a:lstStyle/>
          <a:p>
            <a:pPr>
              <a:spcBef>
                <a:spcPts val="400"/>
              </a:spcBef>
            </a:pPr>
            <a:r>
              <a:rPr lang="en-US" sz="3200" dirty="0" smtClean="0"/>
              <a:t>A simple, flexible, and </a:t>
            </a:r>
            <a:r>
              <a:rPr lang="en-US" sz="3200" dirty="0" smtClean="0"/>
              <a:t>effective </a:t>
            </a:r>
            <a:r>
              <a:rPr lang="en-US" sz="3200" dirty="0" smtClean="0"/>
              <a:t>system </a:t>
            </a:r>
          </a:p>
          <a:p>
            <a:pPr lvl="1">
              <a:spcBef>
                <a:spcPts val="400"/>
              </a:spcBef>
            </a:pPr>
            <a:r>
              <a:rPr lang="en-US" sz="3100" dirty="0" smtClean="0"/>
              <a:t>But the devil is in the details</a:t>
            </a:r>
          </a:p>
          <a:p>
            <a:pPr lvl="2">
              <a:spcBef>
                <a:spcPts val="400"/>
              </a:spcBef>
            </a:pPr>
            <a:r>
              <a:rPr lang="en-US" sz="1800" dirty="0" smtClean="0"/>
              <a:t>See “Scalla: Structured Cluster Architecture for Low Latency Access”, IEEE IPDPSW 2012, Page(s): 1168 – 1175</a:t>
            </a:r>
          </a:p>
          <a:p>
            <a:pPr>
              <a:spcBef>
                <a:spcPts val="500"/>
              </a:spcBef>
            </a:pPr>
            <a:r>
              <a:rPr lang="en-US" sz="3200" dirty="0" smtClean="0"/>
              <a:t>LGPL open-source</a:t>
            </a:r>
          </a:p>
          <a:p>
            <a:pPr>
              <a:spcBef>
                <a:spcPts val="500"/>
              </a:spcBef>
            </a:pPr>
            <a:r>
              <a:rPr lang="en-US" sz="3200" dirty="0" smtClean="0"/>
              <a:t>Managed by the </a:t>
            </a:r>
            <a:r>
              <a:rPr lang="en-US" sz="3200" b="1" dirty="0" err="1" smtClean="0">
                <a:solidFill>
                  <a:srgbClr val="0033CC"/>
                </a:solidFill>
                <a:effectLst>
                  <a:outerShdw blurRad="38100" dist="38100" dir="2700000" algn="tl">
                    <a:srgbClr val="000000">
                      <a:alpha val="43137"/>
                    </a:srgbClr>
                  </a:outerShdw>
                </a:effectLst>
              </a:rPr>
              <a:t>XRootD</a:t>
            </a:r>
            <a:r>
              <a:rPr lang="en-US" sz="3200" b="1" dirty="0" smtClean="0">
                <a:solidFill>
                  <a:schemeClr val="accent5">
                    <a:lumMod val="10000"/>
                  </a:schemeClr>
                </a:solidFill>
                <a:effectLst>
                  <a:outerShdw blurRad="38100" dist="38100" dir="2700000" algn="tl">
                    <a:srgbClr val="000000">
                      <a:alpha val="43137"/>
                    </a:srgbClr>
                  </a:outerShdw>
                </a:effectLst>
              </a:rPr>
              <a:t> </a:t>
            </a:r>
            <a:r>
              <a:rPr lang="en-US" sz="3200" dirty="0" smtClean="0"/>
              <a:t>collaboration</a:t>
            </a:r>
          </a:p>
          <a:p>
            <a:pPr lvl="1">
              <a:spcBef>
                <a:spcPts val="500"/>
              </a:spcBef>
            </a:pPr>
            <a:r>
              <a:rPr lang="en-US" sz="2400" dirty="0" smtClean="0"/>
              <a:t>SLAC, CERN, Duke, JINR, UCSD, &amp; UNL (spring)</a:t>
            </a:r>
          </a:p>
          <a:p>
            <a:pPr lvl="2">
              <a:spcBef>
                <a:spcPts val="500"/>
              </a:spcBef>
              <a:buNone/>
            </a:pPr>
            <a:endParaRPr lang="en-US" dirty="0" smtClean="0"/>
          </a:p>
          <a:p>
            <a:pPr>
              <a:spcBef>
                <a:spcPts val="500"/>
              </a:spcBef>
            </a:pPr>
            <a:r>
              <a:rPr lang="en-US" sz="3200" dirty="0" smtClean="0"/>
              <a:t>Check out http://xrootd.org/</a:t>
            </a:r>
            <a:endParaRPr lang="en-US" dirty="0" smtClean="0"/>
          </a:p>
          <a:p>
            <a:endParaRPr lang="en-US" dirty="0"/>
          </a:p>
        </p:txBody>
      </p:sp>
      <p:sp>
        <p:nvSpPr>
          <p:cNvPr id="4" name="Slide Number Placeholder 3"/>
          <p:cNvSpPr>
            <a:spLocks noGrp="1"/>
          </p:cNvSpPr>
          <p:nvPr>
            <p:ph type="sldNum" sz="quarter" idx="10"/>
          </p:nvPr>
        </p:nvSpPr>
        <p:spPr/>
        <p:txBody>
          <a:bodyPr/>
          <a:lstStyle/>
          <a:p>
            <a:fld id="{EE624ECC-9C76-462F-80B5-F15B6762A6BE}" type="slidenum">
              <a:rPr lang="en-US" smtClean="0"/>
              <a:pPr/>
              <a:t>37</a:t>
            </a:fld>
            <a:endParaRPr lang="en-US"/>
          </a:p>
        </p:txBody>
      </p:sp>
      <p:pic>
        <p:nvPicPr>
          <p:cNvPr id="6" name="Picture 2" descr="CERN logo"/>
          <p:cNvPicPr>
            <a:picLocks noChangeAspect="1" noChangeArrowheads="1"/>
          </p:cNvPicPr>
          <p:nvPr/>
        </p:nvPicPr>
        <p:blipFill>
          <a:blip r:embed="rId3" cstate="print"/>
          <a:srcRect/>
          <a:stretch>
            <a:fillRect/>
          </a:stretch>
        </p:blipFill>
        <p:spPr bwMode="auto">
          <a:xfrm>
            <a:off x="2286000" y="4495800"/>
            <a:ext cx="457200" cy="457200"/>
          </a:xfrm>
          <a:prstGeom prst="rect">
            <a:avLst/>
          </a:prstGeom>
          <a:noFill/>
        </p:spPr>
      </p:pic>
      <p:pic>
        <p:nvPicPr>
          <p:cNvPr id="7" name="Picture 3" descr="Duke logo"/>
          <p:cNvPicPr>
            <a:picLocks noChangeAspect="1" noChangeArrowheads="1"/>
          </p:cNvPicPr>
          <p:nvPr/>
        </p:nvPicPr>
        <p:blipFill>
          <a:blip r:embed="rId4" cstate="print"/>
          <a:srcRect/>
          <a:stretch>
            <a:fillRect/>
          </a:stretch>
        </p:blipFill>
        <p:spPr bwMode="auto">
          <a:xfrm>
            <a:off x="3200400" y="4495800"/>
            <a:ext cx="457200" cy="457200"/>
          </a:xfrm>
          <a:prstGeom prst="rect">
            <a:avLst/>
          </a:prstGeom>
          <a:noFill/>
        </p:spPr>
      </p:pic>
      <p:pic>
        <p:nvPicPr>
          <p:cNvPr id="8" name="Picture 4" descr="JINR logo"/>
          <p:cNvPicPr>
            <a:picLocks noChangeAspect="1" noChangeArrowheads="1"/>
          </p:cNvPicPr>
          <p:nvPr/>
        </p:nvPicPr>
        <p:blipFill>
          <a:blip r:embed="rId5" cstate="print"/>
          <a:srcRect/>
          <a:stretch>
            <a:fillRect/>
          </a:stretch>
        </p:blipFill>
        <p:spPr bwMode="auto">
          <a:xfrm>
            <a:off x="4114800" y="4495800"/>
            <a:ext cx="457200" cy="457200"/>
          </a:xfrm>
          <a:prstGeom prst="rect">
            <a:avLst/>
          </a:prstGeom>
          <a:noFill/>
        </p:spPr>
      </p:pic>
      <p:pic>
        <p:nvPicPr>
          <p:cNvPr id="9" name="Picture 5" descr="UCSD logo"/>
          <p:cNvPicPr>
            <a:picLocks noChangeAspect="1" noChangeArrowheads="1"/>
          </p:cNvPicPr>
          <p:nvPr/>
        </p:nvPicPr>
        <p:blipFill>
          <a:blip r:embed="rId6" cstate="print"/>
          <a:srcRect/>
          <a:stretch>
            <a:fillRect/>
          </a:stretch>
        </p:blipFill>
        <p:spPr bwMode="auto">
          <a:xfrm>
            <a:off x="5029200" y="4495800"/>
            <a:ext cx="457200" cy="457200"/>
          </a:xfrm>
          <a:prstGeom prst="rect">
            <a:avLst/>
          </a:prstGeom>
          <a:noFill/>
        </p:spPr>
      </p:pic>
      <p:pic>
        <p:nvPicPr>
          <p:cNvPr id="10" name="Picture 2" descr="https://upload.wikimedia.org/wikipedia/en/3/38/UNL_Logo.png"/>
          <p:cNvPicPr>
            <a:picLocks noChangeAspect="1" noChangeArrowheads="1"/>
          </p:cNvPicPr>
          <p:nvPr/>
        </p:nvPicPr>
        <p:blipFill>
          <a:blip r:embed="rId7" cstate="print"/>
          <a:srcRect/>
          <a:stretch>
            <a:fillRect/>
          </a:stretch>
        </p:blipFill>
        <p:spPr bwMode="auto">
          <a:xfrm>
            <a:off x="6263640" y="4511040"/>
            <a:ext cx="365760" cy="365760"/>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buFont typeface="Wingdings" charset="2"/>
              <a:buChar char="u"/>
            </a:pPr>
            <a:r>
              <a:rPr lang="en-US" dirty="0" smtClean="0"/>
              <a:t>Great experience with Google Compute Engine</a:t>
            </a:r>
          </a:p>
          <a:p>
            <a:pPr>
              <a:buFont typeface="Wingdings" charset="2"/>
              <a:buChar char="u"/>
            </a:pPr>
            <a:r>
              <a:rPr lang="en-US" dirty="0" smtClean="0"/>
              <a:t>Tested several computational scenarios on GCE</a:t>
            </a:r>
          </a:p>
          <a:p>
            <a:pPr lvl="1">
              <a:buFont typeface="Wingdings" charset="2"/>
              <a:buChar char="u"/>
            </a:pPr>
            <a:r>
              <a:rPr lang="en-US" dirty="0" smtClean="0"/>
              <a:t>PROOF clusters for data analysis</a:t>
            </a:r>
          </a:p>
          <a:p>
            <a:pPr lvl="1">
              <a:buFont typeface="Wingdings" charset="2"/>
              <a:buChar char="u"/>
            </a:pPr>
            <a:r>
              <a:rPr lang="en-US" dirty="0" smtClean="0"/>
              <a:t>Xroot for cloud storage and federation</a:t>
            </a:r>
          </a:p>
          <a:p>
            <a:pPr lvl="1">
              <a:buFont typeface="Wingdings" charset="2"/>
              <a:buChar char="u"/>
            </a:pPr>
            <a:r>
              <a:rPr lang="en-US" dirty="0" err="1" smtClean="0"/>
              <a:t>PanDA</a:t>
            </a:r>
            <a:r>
              <a:rPr lang="en-US" dirty="0" smtClean="0"/>
              <a:t> </a:t>
            </a:r>
            <a:r>
              <a:rPr lang="en-US" dirty="0"/>
              <a:t>batch cluster for Monte Carlo </a:t>
            </a:r>
            <a:r>
              <a:rPr lang="en-US" dirty="0" smtClean="0"/>
              <a:t>Simulations</a:t>
            </a:r>
          </a:p>
          <a:p>
            <a:pPr>
              <a:buFont typeface="Wingdings" charset="2"/>
              <a:buChar char="u"/>
            </a:pPr>
            <a:r>
              <a:rPr lang="en-US" dirty="0" smtClean="0"/>
              <a:t> Ran large scale Monte Carlo production on GCE</a:t>
            </a:r>
          </a:p>
          <a:p>
            <a:pPr>
              <a:buFont typeface="Wingdings" charset="2"/>
              <a:buChar char="u"/>
            </a:pPr>
            <a:r>
              <a:rPr lang="en-US" dirty="0" smtClean="0"/>
              <a:t>We think that GCE is modern cloud infrastructure that can serve as a stable, high performance platform for scientific computing</a:t>
            </a:r>
          </a:p>
          <a:p>
            <a:pPr>
              <a:buFont typeface="Wingdings" charset="2"/>
              <a:buChar char="u"/>
            </a:pPr>
            <a:r>
              <a:rPr lang="en-US" dirty="0"/>
              <a:t>T</a:t>
            </a:r>
            <a:r>
              <a:rPr lang="en-US" dirty="0" smtClean="0"/>
              <a:t>ools developed by LHC community may be of interest for a broader community of developers working on  GCE and other cloud platforms</a:t>
            </a:r>
          </a:p>
          <a:p>
            <a:pPr lvl="1">
              <a:buFont typeface="Wingdings" charset="2"/>
              <a:buChar char="u"/>
            </a:pPr>
            <a:r>
              <a:rPr lang="en-US" dirty="0" err="1" smtClean="0"/>
              <a:t>Xroot</a:t>
            </a:r>
            <a:r>
              <a:rPr lang="en-US" dirty="0" smtClean="0"/>
              <a:t>, PROOF, ROOT, </a:t>
            </a:r>
            <a:r>
              <a:rPr lang="en-US" dirty="0" err="1" smtClean="0"/>
              <a:t>etc</a:t>
            </a:r>
            <a:endParaRPr lang="en-US" dirty="0" smtClean="0"/>
          </a:p>
          <a:p>
            <a:pPr marL="0" indent="0">
              <a:buNone/>
            </a:pPr>
            <a:endParaRPr lang="en-US" dirty="0" smtClean="0"/>
          </a:p>
        </p:txBody>
      </p:sp>
      <p:sp>
        <p:nvSpPr>
          <p:cNvPr id="6" name="Slide Number Placeholder 5"/>
          <p:cNvSpPr>
            <a:spLocks noGrp="1"/>
          </p:cNvSpPr>
          <p:nvPr>
            <p:ph type="sldNum" sz="quarter" idx="10"/>
          </p:nvPr>
        </p:nvSpPr>
        <p:spPr/>
        <p:txBody>
          <a:bodyPr/>
          <a:lstStyle/>
          <a:p>
            <a:fld id="{EE624ECC-9C76-462F-80B5-F15B6762A6BE}" type="slidenum">
              <a:rPr lang="en-US" smtClean="0"/>
              <a:pPr/>
              <a:t>38</a:t>
            </a:fld>
            <a:endParaRPr lang="en-US"/>
          </a:p>
        </p:txBody>
      </p:sp>
    </p:spTree>
    <p:extLst>
      <p:ext uri="{BB962C8B-B14F-4D97-AF65-F5344CB8AC3E}">
        <p14:creationId xmlns:p14="http://schemas.microsoft.com/office/powerpoint/2010/main" xmlns="" val="276423804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6" y="123825"/>
            <a:ext cx="8386763" cy="740664"/>
          </a:xfrm>
        </p:spPr>
        <p:txBody>
          <a:bodyPr/>
          <a:lstStyle/>
          <a:p>
            <a:r>
              <a:rPr lang="en-US" sz="3600" dirty="0" smtClean="0"/>
              <a:t>Large Hadron Collider. View from below</a:t>
            </a:r>
            <a:endParaRPr lang="en-US" sz="3600" dirty="0"/>
          </a:p>
        </p:txBody>
      </p:sp>
      <p:sp>
        <p:nvSpPr>
          <p:cNvPr id="6" name="object 4"/>
          <p:cNvSpPr>
            <a:spLocks noChangeAspect="1"/>
          </p:cNvSpPr>
          <p:nvPr/>
        </p:nvSpPr>
        <p:spPr>
          <a:xfrm>
            <a:off x="130835" y="1066800"/>
            <a:ext cx="8901774" cy="3718867"/>
          </a:xfrm>
          <a:prstGeom prst="rect">
            <a:avLst/>
          </a:prstGeom>
          <a:blipFill>
            <a:blip r:embed="rId2" cstate="print"/>
            <a:stretch>
              <a:fillRect/>
            </a:stretch>
          </a:blipFill>
        </p:spPr>
        <p:txBody>
          <a:bodyPr wrap="square" lIns="0" tIns="0" rIns="0" bIns="0" rtlCol="0">
            <a:noAutofit/>
          </a:bodyPr>
          <a:lstStyle/>
          <a:p>
            <a:endParaRPr/>
          </a:p>
        </p:txBody>
      </p:sp>
      <p:sp>
        <p:nvSpPr>
          <p:cNvPr id="7" name="Rectangle 6"/>
          <p:cNvSpPr/>
          <p:nvPr/>
        </p:nvSpPr>
        <p:spPr>
          <a:xfrm>
            <a:off x="130831" y="5105400"/>
            <a:ext cx="8901773" cy="1191725"/>
          </a:xfrm>
          <a:prstGeom prst="rect">
            <a:avLst/>
          </a:prstGeom>
          <a:solidFill>
            <a:schemeClr val="accent1">
              <a:lumMod val="20000"/>
              <a:lumOff val="80000"/>
            </a:schemeClr>
          </a:solidFill>
        </p:spPr>
        <p:txBody>
          <a:bodyPr wrap="square" lIns="82918" tIns="41460" rIns="82918" bIns="41460">
            <a:spAutoFit/>
          </a:bodyPr>
          <a:lstStyle/>
          <a:p>
            <a:pPr marL="259124" indent="-259124">
              <a:buFont typeface="Wingdings" charset="2"/>
              <a:buChar char="u"/>
            </a:pPr>
            <a:r>
              <a:rPr lang="en-US" dirty="0" smtClean="0"/>
              <a:t>The LHC tunnel is </a:t>
            </a:r>
            <a:r>
              <a:rPr lang="en-US" dirty="0"/>
              <a:t>26,659 meters long, with </a:t>
            </a:r>
            <a:r>
              <a:rPr lang="en-US" dirty="0" smtClean="0"/>
              <a:t>~9600 </a:t>
            </a:r>
            <a:r>
              <a:rPr lang="en-US" dirty="0"/>
              <a:t>superconducting magnets needed to accelerate </a:t>
            </a:r>
            <a:r>
              <a:rPr lang="en-US" dirty="0" smtClean="0"/>
              <a:t>and </a:t>
            </a:r>
            <a:r>
              <a:rPr lang="en-US" dirty="0"/>
              <a:t>collide protons </a:t>
            </a:r>
            <a:r>
              <a:rPr lang="en-US" dirty="0" smtClean="0"/>
              <a:t>and </a:t>
            </a:r>
            <a:r>
              <a:rPr lang="en-US" dirty="0"/>
              <a:t>heavy ions at the highest energy ever achieved in </a:t>
            </a:r>
            <a:r>
              <a:rPr lang="en-US" dirty="0" smtClean="0"/>
              <a:t>laboratory  - 14 </a:t>
            </a:r>
            <a:r>
              <a:rPr lang="en-US" dirty="0" err="1" smtClean="0"/>
              <a:t>TeV</a:t>
            </a:r>
            <a:endParaRPr lang="en-US" dirty="0" smtClean="0"/>
          </a:p>
          <a:p>
            <a:pPr marL="259124" indent="-259124">
              <a:buFont typeface="Wingdings" charset="2"/>
              <a:buChar char="u"/>
            </a:pPr>
            <a:r>
              <a:rPr lang="en-US" dirty="0"/>
              <a:t>L</a:t>
            </a:r>
            <a:r>
              <a:rPr lang="en-US" dirty="0" smtClean="0"/>
              <a:t>argest cryogenic installation in the world</a:t>
            </a:r>
            <a:endParaRPr lang="en-US" dirty="0"/>
          </a:p>
        </p:txBody>
      </p:sp>
      <p:sp>
        <p:nvSpPr>
          <p:cNvPr id="3" name="Slide Number Placeholder 2"/>
          <p:cNvSpPr>
            <a:spLocks noGrp="1"/>
          </p:cNvSpPr>
          <p:nvPr>
            <p:ph type="sldNum" sz="quarter" idx="10"/>
          </p:nvPr>
        </p:nvSpPr>
        <p:spPr/>
        <p:txBody>
          <a:bodyPr/>
          <a:lstStyle/>
          <a:p>
            <a:fld id="{EE624ECC-9C76-462F-80B5-F15B6762A6BE}" type="slidenum">
              <a:rPr lang="en-US" smtClean="0"/>
              <a:pPr/>
              <a:t>4</a:t>
            </a:fld>
            <a:endParaRPr lang="en-US"/>
          </a:p>
        </p:txBody>
      </p:sp>
    </p:spTree>
    <p:extLst>
      <p:ext uri="{BB962C8B-B14F-4D97-AF65-F5344CB8AC3E}">
        <p14:creationId xmlns:p14="http://schemas.microsoft.com/office/powerpoint/2010/main" xmlns="" val="195930139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a:spLocks noChangeAspect="1"/>
          </p:cNvSpPr>
          <p:nvPr/>
        </p:nvSpPr>
        <p:spPr>
          <a:xfrm>
            <a:off x="376471" y="1027598"/>
            <a:ext cx="6862529" cy="5297002"/>
          </a:xfrm>
          <a:prstGeom prst="rect">
            <a:avLst/>
          </a:prstGeom>
          <a:blipFill>
            <a:blip r:embed="rId2" cstate="print"/>
            <a:stretch>
              <a:fillRect/>
            </a:stretch>
          </a:blipFill>
        </p:spPr>
        <p:txBody>
          <a:bodyPr wrap="square" lIns="0" tIns="0" rIns="0" bIns="0" rtlCol="0">
            <a:noAutofit/>
          </a:bodyPr>
          <a:lstStyle/>
          <a:p>
            <a:endParaRPr dirty="0"/>
          </a:p>
        </p:txBody>
      </p:sp>
      <p:sp>
        <p:nvSpPr>
          <p:cNvPr id="2" name="Title 1"/>
          <p:cNvSpPr>
            <a:spLocks noGrp="1"/>
          </p:cNvSpPr>
          <p:nvPr>
            <p:ph type="title"/>
          </p:nvPr>
        </p:nvSpPr>
        <p:spPr>
          <a:xfrm>
            <a:off x="528637" y="123825"/>
            <a:ext cx="8072438" cy="740664"/>
          </a:xfrm>
        </p:spPr>
        <p:txBody>
          <a:bodyPr/>
          <a:lstStyle/>
          <a:p>
            <a:r>
              <a:rPr lang="en-US" dirty="0" smtClean="0"/>
              <a:t>ATLAS Detector</a:t>
            </a:r>
            <a:endParaRPr lang="en-US" dirty="0"/>
          </a:p>
        </p:txBody>
      </p:sp>
      <p:sp>
        <p:nvSpPr>
          <p:cNvPr id="8" name="Oval 7"/>
          <p:cNvSpPr/>
          <p:nvPr/>
        </p:nvSpPr>
        <p:spPr bwMode="auto">
          <a:xfrm>
            <a:off x="3257333" y="5366931"/>
            <a:ext cx="400267" cy="424269"/>
          </a:xfrm>
          <a:prstGeom prst="ellipse">
            <a:avLst/>
          </a:prstGeom>
          <a:noFill/>
          <a:ln w="9525" cap="flat" cmpd="sng" algn="ctr">
            <a:solidFill>
              <a:schemeClr val="tx1"/>
            </a:solidFill>
            <a:prstDash val="solid"/>
            <a:round/>
            <a:headEnd type="none" w="med" len="med"/>
            <a:tailEnd type="none" w="med" len="med"/>
          </a:ln>
          <a:effectLst/>
        </p:spPr>
        <p:txBody>
          <a:bodyPr vert="horz" wrap="square" lIns="82918" tIns="41460" rIns="82918" bIns="41460" numCol="1" rtlCol="0" anchor="t" anchorCtr="0" compatLnSpc="1">
            <a:prstTxWarp prst="textNoShape">
              <a:avLst/>
            </a:prstTxWarp>
          </a:bodyPr>
          <a:lstStyle/>
          <a:p>
            <a:endParaRPr lang="en-US"/>
          </a:p>
        </p:txBody>
      </p:sp>
      <p:cxnSp>
        <p:nvCxnSpPr>
          <p:cNvPr id="10" name="Straight Arrow Connector 9"/>
          <p:cNvCxnSpPr/>
          <p:nvPr/>
        </p:nvCxnSpPr>
        <p:spPr bwMode="auto">
          <a:xfrm flipV="1">
            <a:off x="2902623" y="5642493"/>
            <a:ext cx="373977" cy="377307"/>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2" name="TextBox 11"/>
          <p:cNvSpPr txBox="1"/>
          <p:nvPr/>
        </p:nvSpPr>
        <p:spPr>
          <a:xfrm>
            <a:off x="2453962" y="6040071"/>
            <a:ext cx="898838" cy="360729"/>
          </a:xfrm>
          <a:prstGeom prst="rect">
            <a:avLst/>
          </a:prstGeom>
          <a:solidFill>
            <a:schemeClr val="accent1">
              <a:lumMod val="20000"/>
              <a:lumOff val="80000"/>
            </a:schemeClr>
          </a:solidFill>
        </p:spPr>
        <p:txBody>
          <a:bodyPr wrap="none" lIns="82918" tIns="41460" rIns="82918" bIns="41460" rtlCol="0">
            <a:spAutoFit/>
          </a:bodyPr>
          <a:lstStyle/>
          <a:p>
            <a:r>
              <a:rPr lang="en-US" dirty="0" smtClean="0"/>
              <a:t>Person</a:t>
            </a:r>
            <a:endParaRPr lang="en-US" dirty="0"/>
          </a:p>
        </p:txBody>
      </p:sp>
      <p:sp>
        <p:nvSpPr>
          <p:cNvPr id="13" name="TextBox 12"/>
          <p:cNvSpPr txBox="1"/>
          <p:nvPr/>
        </p:nvSpPr>
        <p:spPr>
          <a:xfrm>
            <a:off x="6248400" y="0"/>
            <a:ext cx="2783556" cy="2022722"/>
          </a:xfrm>
          <a:prstGeom prst="rect">
            <a:avLst/>
          </a:prstGeom>
          <a:solidFill>
            <a:schemeClr val="accent1">
              <a:lumMod val="20000"/>
              <a:lumOff val="80000"/>
            </a:schemeClr>
          </a:solidFill>
        </p:spPr>
        <p:txBody>
          <a:bodyPr wrap="none" lIns="82918" tIns="41460" rIns="82918" bIns="41460" rtlCol="0">
            <a:spAutoFit/>
          </a:bodyPr>
          <a:lstStyle/>
          <a:p>
            <a:r>
              <a:rPr lang="en-US" dirty="0" smtClean="0"/>
              <a:t>Length : ~46 m (150 </a:t>
            </a:r>
            <a:r>
              <a:rPr lang="en-US" dirty="0" err="1" smtClean="0"/>
              <a:t>ft</a:t>
            </a:r>
            <a:r>
              <a:rPr lang="en-US" dirty="0" smtClean="0"/>
              <a:t>)</a:t>
            </a:r>
          </a:p>
          <a:p>
            <a:r>
              <a:rPr lang="en-US" dirty="0" smtClean="0"/>
              <a:t>Radius : ~12 m (40 </a:t>
            </a:r>
            <a:r>
              <a:rPr lang="en-US" dirty="0" err="1" smtClean="0"/>
              <a:t>ft</a:t>
            </a:r>
            <a:r>
              <a:rPr lang="en-US" dirty="0" smtClean="0"/>
              <a:t>)</a:t>
            </a:r>
          </a:p>
          <a:p>
            <a:r>
              <a:rPr lang="en-US" dirty="0" smtClean="0"/>
              <a:t>Weight : ~7000 tons</a:t>
            </a:r>
          </a:p>
          <a:p>
            <a:r>
              <a:rPr lang="en-US" dirty="0" smtClean="0"/>
              <a:t>~10</a:t>
            </a:r>
            <a:r>
              <a:rPr lang="en-US" baseline="30000" dirty="0" smtClean="0"/>
              <a:t>8</a:t>
            </a:r>
            <a:r>
              <a:rPr lang="en-US" dirty="0" smtClean="0"/>
              <a:t> electronic channels</a:t>
            </a:r>
          </a:p>
          <a:p>
            <a:r>
              <a:rPr lang="en-US" dirty="0" smtClean="0"/>
              <a:t>~ 1800 miles of cables</a:t>
            </a:r>
          </a:p>
          <a:p>
            <a:r>
              <a:rPr lang="en-US" dirty="0" smtClean="0"/>
              <a:t>~10 MW of electric power</a:t>
            </a:r>
          </a:p>
          <a:p>
            <a:r>
              <a:rPr lang="en-US" dirty="0" smtClean="0"/>
              <a:t>2 to 4 Tesla mag. field</a:t>
            </a:r>
            <a:endParaRPr lang="en-US" dirty="0"/>
          </a:p>
        </p:txBody>
      </p:sp>
      <p:sp>
        <p:nvSpPr>
          <p:cNvPr id="3" name="Slide Number Placeholder 2"/>
          <p:cNvSpPr>
            <a:spLocks noGrp="1"/>
          </p:cNvSpPr>
          <p:nvPr>
            <p:ph type="sldNum" sz="quarter" idx="10"/>
          </p:nvPr>
        </p:nvSpPr>
        <p:spPr/>
        <p:txBody>
          <a:bodyPr/>
          <a:lstStyle/>
          <a:p>
            <a:fld id="{EE624ECC-9C76-462F-80B5-F15B6762A6BE}" type="slidenum">
              <a:rPr lang="en-US" smtClean="0"/>
              <a:pPr/>
              <a:t>5</a:t>
            </a:fld>
            <a:endParaRPr lang="en-US"/>
          </a:p>
        </p:txBody>
      </p:sp>
    </p:spTree>
    <p:extLst>
      <p:ext uri="{BB962C8B-B14F-4D97-AF65-F5344CB8AC3E}">
        <p14:creationId xmlns:p14="http://schemas.microsoft.com/office/powerpoint/2010/main" xmlns="" val="308539430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2"/>
          <p:cNvSpPr>
            <a:spLocks noGrp="1" noChangeArrowheads="1"/>
          </p:cNvSpPr>
          <p:nvPr>
            <p:ph type="title"/>
          </p:nvPr>
        </p:nvSpPr>
        <p:spPr>
          <a:xfrm>
            <a:off x="1752600" y="90487"/>
            <a:ext cx="5695950" cy="519113"/>
          </a:xfrm>
        </p:spPr>
        <p:txBody>
          <a:bodyPr/>
          <a:lstStyle/>
          <a:p>
            <a:pPr algn="ctr" eaLnBrk="1" hangingPunct="1"/>
            <a:r>
              <a:rPr lang="en-GB" sz="4000" dirty="0"/>
              <a:t>Mr Big and Mr Heavy</a:t>
            </a:r>
          </a:p>
        </p:txBody>
      </p:sp>
      <p:pic>
        <p:nvPicPr>
          <p:cNvPr id="32774" name="Picture 3"/>
          <p:cNvPicPr>
            <a:picLocks noChangeAspect="1" noChangeArrowheads="1"/>
          </p:cNvPicPr>
          <p:nvPr/>
        </p:nvPicPr>
        <p:blipFill>
          <a:blip r:embed="rId3" cstate="print"/>
          <a:srcRect l="3592" r="3416"/>
          <a:stretch>
            <a:fillRect/>
          </a:stretch>
        </p:blipFill>
        <p:spPr bwMode="auto">
          <a:xfrm>
            <a:off x="384176" y="609601"/>
            <a:ext cx="8394182" cy="5266817"/>
          </a:xfrm>
          <a:prstGeom prst="rect">
            <a:avLst/>
          </a:prstGeom>
          <a:noFill/>
          <a:ln w="9525">
            <a:noFill/>
            <a:miter lim="800000"/>
            <a:headEnd/>
            <a:tailEnd/>
          </a:ln>
        </p:spPr>
      </p:pic>
      <p:sp>
        <p:nvSpPr>
          <p:cNvPr id="32775" name="Text Box 4"/>
          <p:cNvSpPr txBox="1">
            <a:spLocks noChangeArrowheads="1"/>
          </p:cNvSpPr>
          <p:nvPr/>
        </p:nvSpPr>
        <p:spPr bwMode="auto">
          <a:xfrm>
            <a:off x="609600" y="1884711"/>
            <a:ext cx="465138" cy="3373089"/>
          </a:xfrm>
          <a:prstGeom prst="rect">
            <a:avLst/>
          </a:prstGeom>
          <a:noFill/>
          <a:ln w="9525">
            <a:noFill/>
            <a:miter lim="800000"/>
            <a:headEnd/>
            <a:tailEnd/>
          </a:ln>
        </p:spPr>
        <p:txBody>
          <a:bodyPr lIns="85288" tIns="42643" rIns="85288" bIns="42643">
            <a:spAutoFit/>
          </a:bodyPr>
          <a:lstStyle/>
          <a:p>
            <a:pPr defTabSz="853547" eaLnBrk="0"/>
            <a:r>
              <a:rPr lang="en-GB" sz="1900" b="1" dirty="0">
                <a:solidFill>
                  <a:srgbClr val="FF0000"/>
                </a:solidFill>
                <a:latin typeface="Helvetica" pitchFamily="34" charset="0"/>
              </a:rPr>
              <a:t>5</a:t>
            </a:r>
          </a:p>
          <a:p>
            <a:pPr defTabSz="853547" eaLnBrk="0"/>
            <a:endParaRPr lang="en-GB" sz="1900" b="1" dirty="0">
              <a:solidFill>
                <a:srgbClr val="FF0000"/>
              </a:solidFill>
              <a:latin typeface="Helvetica" pitchFamily="34" charset="0"/>
            </a:endParaRPr>
          </a:p>
          <a:p>
            <a:pPr defTabSz="853547" eaLnBrk="0">
              <a:spcBef>
                <a:spcPts val="463"/>
              </a:spcBef>
            </a:pPr>
            <a:r>
              <a:rPr lang="en-GB" sz="1900" b="1" dirty="0">
                <a:solidFill>
                  <a:srgbClr val="FF0000"/>
                </a:solidFill>
                <a:latin typeface="Helvetica" pitchFamily="34" charset="0"/>
              </a:rPr>
              <a:t>4</a:t>
            </a:r>
          </a:p>
          <a:p>
            <a:pPr defTabSz="853547" eaLnBrk="0"/>
            <a:endParaRPr lang="en-GB" sz="1900" b="1" dirty="0">
              <a:solidFill>
                <a:srgbClr val="FF0000"/>
              </a:solidFill>
              <a:latin typeface="Helvetica" pitchFamily="34" charset="0"/>
            </a:endParaRPr>
          </a:p>
          <a:p>
            <a:pPr defTabSz="853547" eaLnBrk="0">
              <a:spcBef>
                <a:spcPts val="88"/>
              </a:spcBef>
            </a:pPr>
            <a:r>
              <a:rPr lang="en-GB" sz="1900" b="1" dirty="0">
                <a:solidFill>
                  <a:srgbClr val="FF0000"/>
                </a:solidFill>
                <a:latin typeface="Helvetica" pitchFamily="34" charset="0"/>
              </a:rPr>
              <a:t>3</a:t>
            </a:r>
          </a:p>
          <a:p>
            <a:pPr defTabSz="853547" eaLnBrk="0"/>
            <a:endParaRPr lang="en-GB" sz="1900" b="1" dirty="0">
              <a:solidFill>
                <a:srgbClr val="FF0000"/>
              </a:solidFill>
              <a:latin typeface="Helvetica" pitchFamily="34" charset="0"/>
            </a:endParaRPr>
          </a:p>
          <a:p>
            <a:pPr defTabSz="853547" eaLnBrk="0"/>
            <a:r>
              <a:rPr lang="en-GB" sz="1900" b="1" dirty="0">
                <a:solidFill>
                  <a:srgbClr val="FF0000"/>
                </a:solidFill>
                <a:latin typeface="Helvetica" pitchFamily="34" charset="0"/>
              </a:rPr>
              <a:t>2</a:t>
            </a:r>
          </a:p>
          <a:p>
            <a:pPr defTabSz="853547" eaLnBrk="0"/>
            <a:endParaRPr lang="en-GB" sz="1900" b="1" dirty="0">
              <a:solidFill>
                <a:srgbClr val="FF0000"/>
              </a:solidFill>
              <a:latin typeface="Helvetica" pitchFamily="34" charset="0"/>
            </a:endParaRPr>
          </a:p>
          <a:p>
            <a:pPr defTabSz="853547" eaLnBrk="0"/>
            <a:r>
              <a:rPr lang="en-GB" sz="1900" b="1" dirty="0">
                <a:solidFill>
                  <a:srgbClr val="FF0000"/>
                </a:solidFill>
                <a:latin typeface="Helvetica" pitchFamily="34" charset="0"/>
              </a:rPr>
              <a:t>1</a:t>
            </a:r>
          </a:p>
          <a:p>
            <a:pPr defTabSz="853547" eaLnBrk="0"/>
            <a:endParaRPr lang="en-GB" sz="1900" b="1" dirty="0">
              <a:solidFill>
                <a:srgbClr val="FF0000"/>
              </a:solidFill>
              <a:latin typeface="Helvetica" pitchFamily="34" charset="0"/>
            </a:endParaRPr>
          </a:p>
          <a:p>
            <a:pPr defTabSz="853547" eaLnBrk="0"/>
            <a:r>
              <a:rPr lang="en-GB" sz="1900" b="1" dirty="0">
                <a:solidFill>
                  <a:srgbClr val="FF0000"/>
                </a:solidFill>
                <a:latin typeface="Helvetica" pitchFamily="34" charset="0"/>
              </a:rPr>
              <a:t>0</a:t>
            </a:r>
          </a:p>
        </p:txBody>
      </p:sp>
      <p:sp>
        <p:nvSpPr>
          <p:cNvPr id="32776" name="Text Box 5"/>
          <p:cNvSpPr txBox="1">
            <a:spLocks noChangeArrowheads="1"/>
          </p:cNvSpPr>
          <p:nvPr/>
        </p:nvSpPr>
        <p:spPr bwMode="auto">
          <a:xfrm>
            <a:off x="990600" y="1295400"/>
            <a:ext cx="1130300" cy="376237"/>
          </a:xfrm>
          <a:prstGeom prst="rect">
            <a:avLst/>
          </a:prstGeom>
          <a:noFill/>
          <a:ln w="9525">
            <a:noFill/>
            <a:miter lim="800000"/>
            <a:headEnd/>
            <a:tailEnd/>
          </a:ln>
        </p:spPr>
        <p:txBody>
          <a:bodyPr lIns="85288" tIns="42643" rIns="85288" bIns="42643">
            <a:spAutoFit/>
          </a:bodyPr>
          <a:lstStyle/>
          <a:p>
            <a:pPr defTabSz="853547" eaLnBrk="0">
              <a:spcBef>
                <a:spcPct val="50000"/>
              </a:spcBef>
            </a:pPr>
            <a:r>
              <a:rPr lang="en-GB" sz="1900" b="1" dirty="0">
                <a:solidFill>
                  <a:srgbClr val="FF0000"/>
                </a:solidFill>
                <a:latin typeface="Helvetica" pitchFamily="34" charset="0"/>
              </a:rPr>
              <a:t>6 Floors</a:t>
            </a:r>
          </a:p>
        </p:txBody>
      </p:sp>
      <p:sp>
        <p:nvSpPr>
          <p:cNvPr id="2" name="Slide Number Placeholder 1"/>
          <p:cNvSpPr>
            <a:spLocks noGrp="1"/>
          </p:cNvSpPr>
          <p:nvPr>
            <p:ph type="sldNum" sz="quarter" idx="10"/>
          </p:nvPr>
        </p:nvSpPr>
        <p:spPr/>
        <p:txBody>
          <a:bodyPr/>
          <a:lstStyle/>
          <a:p>
            <a:fld id="{EE624ECC-9C76-462F-80B5-F15B6762A6BE}" type="slidenum">
              <a:rPr lang="en-US" smtClean="0"/>
              <a:pPr/>
              <a:t>6</a:t>
            </a:fld>
            <a:endParaRPr lang="en-US"/>
          </a:p>
        </p:txBody>
      </p:sp>
    </p:spTree>
    <p:extLst>
      <p:ext uri="{BB962C8B-B14F-4D97-AF65-F5344CB8AC3E}">
        <p14:creationId xmlns:p14="http://schemas.microsoft.com/office/powerpoint/2010/main" xmlns="" val="195511781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Underground</a:t>
            </a:r>
            <a:endParaRPr lang="en-US" dirty="0"/>
          </a:p>
        </p:txBody>
      </p:sp>
      <p:pic>
        <p:nvPicPr>
          <p:cNvPr id="5" name="Content Placeholder 4" descr="CE0152M_ATLAS_Underground.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11141" b="11141"/>
          <a:stretch>
            <a:fillRect/>
          </a:stretch>
        </p:blipFill>
        <p:spPr>
          <a:xfrm>
            <a:off x="528637" y="1219200"/>
            <a:ext cx="8072438" cy="4705350"/>
          </a:xfrm>
        </p:spPr>
      </p:pic>
      <p:sp>
        <p:nvSpPr>
          <p:cNvPr id="4" name="Slide Number Placeholder 3"/>
          <p:cNvSpPr>
            <a:spLocks noGrp="1"/>
          </p:cNvSpPr>
          <p:nvPr>
            <p:ph type="sldNum" sz="quarter" idx="10"/>
          </p:nvPr>
        </p:nvSpPr>
        <p:spPr/>
        <p:txBody>
          <a:bodyPr/>
          <a:lstStyle/>
          <a:p>
            <a:fld id="{EE624ECC-9C76-462F-80B5-F15B6762A6BE}" type="slidenum">
              <a:rPr lang="en-US" smtClean="0"/>
              <a:pPr/>
              <a:t>7</a:t>
            </a:fld>
            <a:endParaRPr lang="en-US"/>
          </a:p>
        </p:txBody>
      </p:sp>
    </p:spTree>
    <p:extLst>
      <p:ext uri="{BB962C8B-B14F-4D97-AF65-F5344CB8AC3E}">
        <p14:creationId xmlns:p14="http://schemas.microsoft.com/office/powerpoint/2010/main" xmlns="" val="42910274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Detector</a:t>
            </a:r>
            <a:endParaRPr lang="en-US" dirty="0"/>
          </a:p>
        </p:txBody>
      </p:sp>
      <p:pic>
        <p:nvPicPr>
          <p:cNvPr id="5" name="Content Placeholder 4" descr="ATLAS_Detector_0806011_01-A4-at-144-dpi.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6215" b="6215"/>
          <a:stretch>
            <a:fillRect/>
          </a:stretch>
        </p:blipFill>
        <p:spPr>
          <a:xfrm>
            <a:off x="538162" y="1162050"/>
            <a:ext cx="8072438" cy="4705350"/>
          </a:xfrm>
        </p:spPr>
      </p:pic>
      <p:sp>
        <p:nvSpPr>
          <p:cNvPr id="4" name="Slide Number Placeholder 3"/>
          <p:cNvSpPr>
            <a:spLocks noGrp="1"/>
          </p:cNvSpPr>
          <p:nvPr>
            <p:ph type="sldNum" sz="quarter" idx="10"/>
          </p:nvPr>
        </p:nvSpPr>
        <p:spPr/>
        <p:txBody>
          <a:bodyPr/>
          <a:lstStyle/>
          <a:p>
            <a:fld id="{EE624ECC-9C76-462F-80B5-F15B6762A6BE}" type="slidenum">
              <a:rPr lang="en-US" smtClean="0"/>
              <a:pPr/>
              <a:t>8</a:t>
            </a:fld>
            <a:endParaRPr lang="en-US"/>
          </a:p>
        </p:txBody>
      </p:sp>
    </p:spTree>
    <p:extLst>
      <p:ext uri="{BB962C8B-B14F-4D97-AF65-F5344CB8AC3E}">
        <p14:creationId xmlns:p14="http://schemas.microsoft.com/office/powerpoint/2010/main" xmlns="" val="172878302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7" y="123825"/>
            <a:ext cx="8072438" cy="740664"/>
          </a:xfrm>
        </p:spPr>
        <p:txBody>
          <a:bodyPr/>
          <a:lstStyle/>
          <a:p>
            <a:pPr algn="ctr"/>
            <a:r>
              <a:rPr lang="en-US" dirty="0" smtClean="0"/>
              <a:t>ATLAS Physics Goals</a:t>
            </a:r>
            <a:endParaRPr lang="en-US" dirty="0"/>
          </a:p>
        </p:txBody>
      </p:sp>
      <p:sp>
        <p:nvSpPr>
          <p:cNvPr id="3" name="Content Placeholder 2"/>
          <p:cNvSpPr>
            <a:spLocks noGrp="1"/>
          </p:cNvSpPr>
          <p:nvPr>
            <p:ph idx="1"/>
          </p:nvPr>
        </p:nvSpPr>
        <p:spPr>
          <a:xfrm>
            <a:off x="528637" y="838200"/>
            <a:ext cx="8072438" cy="4705350"/>
          </a:xfrm>
        </p:spPr>
        <p:txBody>
          <a:bodyPr/>
          <a:lstStyle/>
          <a:p>
            <a:r>
              <a:rPr lang="en-US" dirty="0">
                <a:solidFill>
                  <a:schemeClr val="accent2"/>
                </a:solidFill>
              </a:rPr>
              <a:t>Search for:</a:t>
            </a:r>
          </a:p>
          <a:p>
            <a:pPr marL="0" indent="0">
              <a:buNone/>
            </a:pPr>
            <a:r>
              <a:rPr lang="en-US" sz="1400" dirty="0">
                <a:solidFill>
                  <a:schemeClr val="hlink"/>
                </a:solidFill>
              </a:rPr>
              <a:t>	</a:t>
            </a:r>
            <a:r>
              <a:rPr lang="en-US" sz="1400" dirty="0">
                <a:solidFill>
                  <a:schemeClr val="tx1"/>
                </a:solidFill>
              </a:rPr>
              <a:t>Standard Model Higgs boson over  ~ 115 &lt; </a:t>
            </a:r>
            <a:r>
              <a:rPr lang="en-US" sz="1400" dirty="0" err="1">
                <a:solidFill>
                  <a:schemeClr val="tx1"/>
                </a:solidFill>
              </a:rPr>
              <a:t>m</a:t>
            </a:r>
            <a:r>
              <a:rPr lang="en-US" sz="1400" baseline="-25000" dirty="0" err="1">
                <a:solidFill>
                  <a:schemeClr val="tx1"/>
                </a:solidFill>
              </a:rPr>
              <a:t>H</a:t>
            </a:r>
            <a:r>
              <a:rPr lang="en-US" sz="1400" dirty="0">
                <a:solidFill>
                  <a:schemeClr val="tx1"/>
                </a:solidFill>
              </a:rPr>
              <a:t> &lt; 1000 </a:t>
            </a:r>
            <a:r>
              <a:rPr lang="en-US" sz="1400" dirty="0" err="1">
                <a:solidFill>
                  <a:schemeClr val="tx1"/>
                </a:solidFill>
              </a:rPr>
              <a:t>GeV</a:t>
            </a:r>
            <a:r>
              <a:rPr lang="en-US" sz="1400" dirty="0">
                <a:solidFill>
                  <a:schemeClr val="tx1"/>
                </a:solidFill>
              </a:rPr>
              <a:t>  range</a:t>
            </a:r>
          </a:p>
          <a:p>
            <a:pPr marL="0" indent="0">
              <a:buNone/>
            </a:pPr>
            <a:r>
              <a:rPr lang="en-US" sz="1400" dirty="0">
                <a:solidFill>
                  <a:schemeClr val="tx1"/>
                </a:solidFill>
              </a:rPr>
              <a:t>	Physics beyond the SM </a:t>
            </a:r>
            <a:r>
              <a:rPr lang="en-US" sz="1400" dirty="0">
                <a:solidFill>
                  <a:schemeClr val="tx1"/>
                </a:solidFill>
                <a:sym typeface="MT Extra" charset="0"/>
              </a:rPr>
              <a:t>up to the  </a:t>
            </a:r>
            <a:r>
              <a:rPr lang="en-US" sz="1400" dirty="0" err="1">
                <a:solidFill>
                  <a:schemeClr val="tx1"/>
                </a:solidFill>
                <a:sym typeface="MT Extra" charset="0"/>
              </a:rPr>
              <a:t>TeV</a:t>
            </a:r>
            <a:r>
              <a:rPr lang="en-US" sz="1400" dirty="0">
                <a:solidFill>
                  <a:schemeClr val="tx1"/>
                </a:solidFill>
                <a:sym typeface="MT Extra" charset="0"/>
              </a:rPr>
              <a:t>-range</a:t>
            </a:r>
            <a:endParaRPr lang="en-US" sz="1400" dirty="0">
              <a:solidFill>
                <a:schemeClr val="tx1"/>
              </a:solidFill>
            </a:endParaRPr>
          </a:p>
          <a:p>
            <a:pPr marL="0" indent="0">
              <a:buNone/>
            </a:pPr>
            <a:r>
              <a:rPr lang="en-US" sz="1400" dirty="0">
                <a:solidFill>
                  <a:schemeClr val="tx1"/>
                </a:solidFill>
              </a:rPr>
              <a:t>	</a:t>
            </a:r>
            <a:r>
              <a:rPr lang="en-US" sz="1400" dirty="0" err="1">
                <a:solidFill>
                  <a:schemeClr val="tx1"/>
                </a:solidFill>
              </a:rPr>
              <a:t>Supersymmetry</a:t>
            </a:r>
            <a:r>
              <a:rPr lang="en-US" sz="1400" dirty="0">
                <a:solidFill>
                  <a:schemeClr val="tx1"/>
                </a:solidFill>
              </a:rPr>
              <a:t> , Dark Matter</a:t>
            </a:r>
          </a:p>
          <a:p>
            <a:pPr marL="0" indent="0">
              <a:buNone/>
            </a:pPr>
            <a:r>
              <a:rPr lang="en-US" sz="1400" dirty="0">
                <a:solidFill>
                  <a:schemeClr val="tx1"/>
                </a:solidFill>
              </a:rPr>
              <a:t>	</a:t>
            </a:r>
            <a:r>
              <a:rPr lang="en-US" sz="1400" dirty="0">
                <a:solidFill>
                  <a:schemeClr val="tx1"/>
                </a:solidFill>
                <a:cs typeface="Arial" charset="0"/>
              </a:rPr>
              <a:t>q</a:t>
            </a:r>
            <a:r>
              <a:rPr lang="en-US" sz="1400" dirty="0">
                <a:solidFill>
                  <a:schemeClr val="tx1"/>
                </a:solidFill>
              </a:rPr>
              <a:t>/</a:t>
            </a:r>
            <a:r>
              <a:rPr lang="en-US" sz="1400" dirty="0">
                <a:solidFill>
                  <a:schemeClr val="tx1"/>
                </a:solidFill>
                <a:sym typeface="MT Extra" charset="0"/>
              </a:rPr>
              <a:t></a:t>
            </a:r>
            <a:r>
              <a:rPr lang="en-US" sz="1400" dirty="0">
                <a:solidFill>
                  <a:schemeClr val="tx1"/>
                </a:solidFill>
              </a:rPr>
              <a:t>  compositeness            </a:t>
            </a:r>
          </a:p>
          <a:p>
            <a:pPr marL="0" indent="0">
              <a:buNone/>
            </a:pPr>
            <a:r>
              <a:rPr lang="en-US" sz="1400" dirty="0">
                <a:solidFill>
                  <a:schemeClr val="tx1"/>
                </a:solidFill>
              </a:rPr>
              <a:t>	</a:t>
            </a:r>
            <a:r>
              <a:rPr lang="en-US" sz="1400" dirty="0" err="1">
                <a:solidFill>
                  <a:schemeClr val="tx1"/>
                </a:solidFill>
              </a:rPr>
              <a:t>leptoquarks</a:t>
            </a:r>
            <a:r>
              <a:rPr lang="en-US" sz="1400" dirty="0">
                <a:solidFill>
                  <a:schemeClr val="tx1"/>
                </a:solidFill>
              </a:rPr>
              <a:t>, W’/Z’</a:t>
            </a:r>
          </a:p>
          <a:p>
            <a:pPr marL="0" indent="0">
              <a:buNone/>
            </a:pPr>
            <a:r>
              <a:rPr lang="en-US" sz="1400" dirty="0">
                <a:solidFill>
                  <a:schemeClr val="tx1"/>
                </a:solidFill>
              </a:rPr>
              <a:t>	Quark Gluon Plasma</a:t>
            </a:r>
          </a:p>
          <a:p>
            <a:pPr marL="0" indent="0">
              <a:buNone/>
            </a:pPr>
            <a:r>
              <a:rPr lang="en-US" sz="1400" dirty="0">
                <a:solidFill>
                  <a:schemeClr val="tx1"/>
                </a:solidFill>
              </a:rPr>
              <a:t>	</a:t>
            </a:r>
            <a:r>
              <a:rPr lang="en-US" sz="1400" dirty="0">
                <a:solidFill>
                  <a:schemeClr val="tx1"/>
                </a:solidFill>
                <a:sym typeface="MT Extra" charset="0"/>
              </a:rPr>
              <a:t>Extra-dimensions, mini black holes, Dark Energy, …….</a:t>
            </a:r>
          </a:p>
          <a:p>
            <a:r>
              <a:rPr lang="en-US" dirty="0">
                <a:solidFill>
                  <a:schemeClr val="accent2"/>
                </a:solidFill>
                <a:sym typeface="MT Extra" charset="0"/>
              </a:rPr>
              <a:t>Precise measurements :</a:t>
            </a:r>
            <a:r>
              <a:rPr lang="en-US" dirty="0">
                <a:sym typeface="MT Extra" charset="0"/>
              </a:rPr>
              <a:t> </a:t>
            </a:r>
            <a:r>
              <a:rPr lang="en-US" dirty="0"/>
              <a:t> </a:t>
            </a:r>
          </a:p>
          <a:p>
            <a:pPr marL="0" indent="0">
              <a:buNone/>
            </a:pPr>
            <a:r>
              <a:rPr lang="en-US" sz="1400" dirty="0"/>
              <a:t>     	W mass	</a:t>
            </a:r>
          </a:p>
          <a:p>
            <a:pPr marL="0" indent="0">
              <a:buNone/>
            </a:pPr>
            <a:r>
              <a:rPr lang="en-US" sz="1400" dirty="0"/>
              <a:t>	top quark mass, couplings and decay properties</a:t>
            </a:r>
          </a:p>
          <a:p>
            <a:pPr marL="0" indent="0">
              <a:buNone/>
            </a:pPr>
            <a:r>
              <a:rPr lang="en-US" sz="1400" dirty="0"/>
              <a:t>      	Higgs mass, spin, couplings </a:t>
            </a:r>
          </a:p>
          <a:p>
            <a:pPr marL="0" indent="0">
              <a:buNone/>
            </a:pPr>
            <a:r>
              <a:rPr lang="en-US" sz="1400" dirty="0"/>
              <a:t>     	B-physics: CP violation, rare decays, B</a:t>
            </a:r>
            <a:r>
              <a:rPr lang="en-US" sz="1400" baseline="30000" dirty="0"/>
              <a:t>0</a:t>
            </a:r>
            <a:r>
              <a:rPr lang="en-US" sz="1400" dirty="0"/>
              <a:t> oscillations </a:t>
            </a:r>
          </a:p>
          <a:p>
            <a:pPr marL="0" indent="0">
              <a:buNone/>
            </a:pPr>
            <a:r>
              <a:rPr lang="en-US" sz="1400" dirty="0"/>
              <a:t>      	QCD jet cross-section and </a:t>
            </a:r>
            <a:r>
              <a:rPr lang="en-US" sz="1400" dirty="0">
                <a:latin typeface="Symbol" charset="0"/>
              </a:rPr>
              <a:t>a</a:t>
            </a:r>
            <a:r>
              <a:rPr lang="en-US" sz="1400" baseline="-25000" dirty="0"/>
              <a:t>s</a:t>
            </a:r>
          </a:p>
          <a:p>
            <a:endParaRPr lang="en-US" dirty="0"/>
          </a:p>
        </p:txBody>
      </p:sp>
      <p:sp>
        <p:nvSpPr>
          <p:cNvPr id="4" name="Slide Number Placeholder 3"/>
          <p:cNvSpPr>
            <a:spLocks noGrp="1"/>
          </p:cNvSpPr>
          <p:nvPr>
            <p:ph type="sldNum" sz="quarter" idx="10"/>
          </p:nvPr>
        </p:nvSpPr>
        <p:spPr/>
        <p:txBody>
          <a:bodyPr/>
          <a:lstStyle/>
          <a:p>
            <a:fld id="{EE624ECC-9C76-462F-80B5-F15B6762A6BE}" type="slidenum">
              <a:rPr lang="en-US" smtClean="0"/>
              <a:pPr/>
              <a:t>9</a:t>
            </a:fld>
            <a:endParaRPr lang="en-US"/>
          </a:p>
        </p:txBody>
      </p:sp>
    </p:spTree>
    <p:extLst>
      <p:ext uri="{BB962C8B-B14F-4D97-AF65-F5344CB8AC3E}">
        <p14:creationId xmlns:p14="http://schemas.microsoft.com/office/powerpoint/2010/main" xmlns="" val="3041860208"/>
      </p:ext>
    </p:extLst>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GoogleIO">
  <a:themeElements>
    <a:clrScheme name="Google 4/23/13 v2">
      <a:dk1>
        <a:srgbClr val="666666"/>
      </a:dk1>
      <a:lt1>
        <a:srgbClr val="FFFFFF"/>
      </a:lt1>
      <a:dk2>
        <a:srgbClr val="000000"/>
      </a:dk2>
      <a:lt2>
        <a:srgbClr val="404040"/>
      </a:lt2>
      <a:accent1>
        <a:srgbClr val="4387FD"/>
      </a:accent1>
      <a:accent2>
        <a:srgbClr val="F44A3F"/>
      </a:accent2>
      <a:accent3>
        <a:srgbClr val="FFD14D"/>
      </a:accent3>
      <a:accent4>
        <a:srgbClr val="0DA861"/>
      </a:accent4>
      <a:accent5>
        <a:srgbClr val="666666"/>
      </a:accent5>
      <a:accent6>
        <a:srgbClr val="E0E0E0"/>
      </a:accent6>
      <a:hlink>
        <a:srgbClr val="404040"/>
      </a:hlink>
      <a:folHlink>
        <a:srgbClr val="99CC00"/>
      </a:folHlink>
    </a:clrScheme>
    <a:fontScheme name="Title &amp; Bullets">
      <a:majorFont>
        <a:latin typeface="Open Sans Bold"/>
        <a:ea typeface="ヒラギノ角ゴ ProN W6"/>
        <a:cs typeface="ヒラギノ角ゴ ProN W6"/>
      </a:majorFont>
      <a:minorFont>
        <a:latin typeface="Open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BEBEB"/>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defRPr>
        </a:defPPr>
      </a:lstStyle>
    </a:spDef>
    <a:lnDef>
      <a:spPr bwMode="auto">
        <a:xfrm>
          <a:off x="0" y="0"/>
          <a:ext cx="1" cy="1"/>
        </a:xfrm>
        <a:custGeom>
          <a:avLst/>
          <a:gdLst/>
          <a:ahLst/>
          <a:cxnLst/>
          <a:rect l="0" t="0" r="0" b="0"/>
          <a:pathLst/>
        </a:custGeom>
        <a:solidFill>
          <a:srgbClr val="EBEBEB"/>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666666"/>
            </a:solidFill>
            <a:effectLst/>
            <a:latin typeface="Open Sans" pitchFamily="34" charset="0"/>
            <a:ea typeface="ヒラギノ角ゴ ProN W3" charset="0"/>
            <a:cs typeface="ヒラギノ角ゴ ProN W3" charset="0"/>
            <a:sym typeface="Open Sans" pitchFamily="34"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GoogleIO</Template>
  <TotalTime>23174</TotalTime>
  <Words>2426</Words>
  <Application>Microsoft Office PowerPoint</Application>
  <PresentationFormat>On-screen Show (4:3)</PresentationFormat>
  <Paragraphs>431</Paragraphs>
  <Slides>38</Slides>
  <Notes>9</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GoogleIO</vt:lpstr>
      <vt:lpstr>ATLAS Experiment and GCE</vt:lpstr>
      <vt:lpstr>ATLAS Experiment</vt:lpstr>
      <vt:lpstr>Large Hadron Collider. View from above</vt:lpstr>
      <vt:lpstr>Large Hadron Collider. View from below</vt:lpstr>
      <vt:lpstr>ATLAS Detector</vt:lpstr>
      <vt:lpstr>Mr Big and Mr Heavy</vt:lpstr>
      <vt:lpstr>ATLAS Underground</vt:lpstr>
      <vt:lpstr>ATLAS Detector</vt:lpstr>
      <vt:lpstr>ATLAS Physics Goals</vt:lpstr>
      <vt:lpstr>Higgs Boson Discovery</vt:lpstr>
      <vt:lpstr>Higgs Boson Discovery </vt:lpstr>
      <vt:lpstr>Slide 12</vt:lpstr>
      <vt:lpstr>ATLAS – The Big Data Experiment</vt:lpstr>
      <vt:lpstr>ATLAS Computing </vt:lpstr>
      <vt:lpstr>LHC Computing Grid</vt:lpstr>
      <vt:lpstr>ATLAS Distributed Computing</vt:lpstr>
      <vt:lpstr>ATLAS Distributed Computing II</vt:lpstr>
      <vt:lpstr>Cloud Computing and ATLAS</vt:lpstr>
      <vt:lpstr>ATLAS and Google Compute Engine</vt:lpstr>
      <vt:lpstr>ATLAS and Google Compute Engine</vt:lpstr>
      <vt:lpstr>PanDA  batch queue on GCE</vt:lpstr>
      <vt:lpstr>PanDA  batch queue on GCE II</vt:lpstr>
      <vt:lpstr>PanDA queue on GCE.  Failure Rate</vt:lpstr>
      <vt:lpstr>Failed and Finished Jobs</vt:lpstr>
      <vt:lpstr>PROOF/Xroot Clusters on GCE</vt:lpstr>
      <vt:lpstr>PROOF Architecture  </vt:lpstr>
      <vt:lpstr>PROOF/Xrootd Cluster</vt:lpstr>
      <vt:lpstr>PROOF Tests on GCE</vt:lpstr>
      <vt:lpstr>GCE storage performance comparison</vt:lpstr>
      <vt:lpstr>Data transfers from FAX to GCE</vt:lpstr>
      <vt:lpstr>What Is XRootD</vt:lpstr>
      <vt:lpstr>XRootD Plug-in Architecture</vt:lpstr>
      <vt:lpstr>Data Access Problem</vt:lpstr>
      <vt:lpstr>Synergistic Solution</vt:lpstr>
      <vt:lpstr>Scaling Using B64 Trees</vt:lpstr>
      <vt:lpstr>Routing Clients To The Data</vt:lpstr>
      <vt:lpstr>XRootD Bottom Line</vt:lpstr>
      <vt:lpstr>Summary</vt:lpstr>
    </vt:vector>
  </TitlesOfParts>
  <Company>SLAC National Accelerator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Andrew Hanushevsky</dc:creator>
  <cp:lastModifiedBy>abh</cp:lastModifiedBy>
  <cp:revision>904</cp:revision>
  <dcterms:created xsi:type="dcterms:W3CDTF">2010-08-24T03:26:13Z</dcterms:created>
  <dcterms:modified xsi:type="dcterms:W3CDTF">2013-05-14T05:08:30Z</dcterms:modified>
</cp:coreProperties>
</file>