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297" r:id="rId4"/>
    <p:sldId id="291" r:id="rId5"/>
    <p:sldId id="295" r:id="rId6"/>
    <p:sldId id="292" r:id="rId7"/>
    <p:sldId id="296" r:id="rId8"/>
    <p:sldId id="293" r:id="rId9"/>
    <p:sldId id="298" r:id="rId10"/>
    <p:sldId id="283" r:id="rId11"/>
    <p:sldId id="264" r:id="rId12"/>
    <p:sldId id="273" r:id="rId13"/>
    <p:sldId id="299" r:id="rId14"/>
    <p:sldId id="300" r:id="rId15"/>
    <p:sldId id="301" r:id="rId16"/>
    <p:sldId id="285" r:id="rId17"/>
    <p:sldId id="272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00"/>
    <a:srgbClr val="0033CC"/>
    <a:srgbClr val="008000"/>
    <a:srgbClr val="F8F8F8"/>
    <a:srgbClr val="FFFF00"/>
    <a:srgbClr val="FF9900"/>
    <a:srgbClr val="009900"/>
    <a:srgbClr val="FFFFE9"/>
    <a:srgbClr val="FFF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402" autoAdjust="0"/>
    <p:restoredTop sz="94660"/>
  </p:normalViewPr>
  <p:slideViewPr>
    <p:cSldViewPr>
      <p:cViewPr varScale="1">
        <p:scale>
          <a:sx n="102" d="100"/>
          <a:sy n="102" d="100"/>
        </p:scale>
        <p:origin x="-8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7-11, 2011</a:t>
            </a: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September 21-22, 2010 OSG Storage Forum ‹#›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March 7-11, 2011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505200" y="6477000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OSG All</a:t>
            </a:r>
            <a:r>
              <a:rPr lang="en-US" sz="1000" baseline="0" dirty="0" smtClean="0"/>
              <a:t> Hands Meeting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March 7-11, 2011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3505200" y="6477000"/>
              <a:ext cx="144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OSG All</a:t>
              </a:r>
              <a:r>
                <a:rPr lang="en-US" sz="1000" baseline="0" dirty="0" smtClean="0"/>
                <a:t> Hands Meeting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alphaModFix amt="65000"/>
            <a:lum/>
          </a:blip>
          <a:srcRect/>
          <a:tile tx="0" ty="0" sx="35000" sy="35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21-22,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21-22, 2010 OSG Storage Forum ‹#›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7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xrootd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Demonstrator Infrastructure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OSG All Hands Meeting</a:t>
            </a:r>
          </a:p>
          <a:p>
            <a:r>
              <a:rPr lang="en-US" sz="2400" dirty="0" smtClean="0"/>
              <a:t>Harvard University</a:t>
            </a:r>
          </a:p>
          <a:p>
            <a:r>
              <a:rPr lang="en-US" sz="2400" dirty="0" smtClean="0"/>
              <a:t>March 7-11, 2011</a:t>
            </a:r>
          </a:p>
          <a:p>
            <a:r>
              <a:rPr lang="en-US" sz="1800" dirty="0" smtClean="0"/>
              <a:t>Andrew Hanushevsky, SLAC</a:t>
            </a:r>
          </a:p>
          <a:p>
            <a:endParaRPr lang="en-US" sz="1800" dirty="0" smtClean="0"/>
          </a:p>
          <a:p>
            <a:r>
              <a:rPr lang="en-US" sz="1800" dirty="0" smtClean="0"/>
              <a:t>http://xrootd.org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&amp; Atlas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r>
              <a:rPr lang="en-US" dirty="0" smtClean="0"/>
              <a:t>Real-time placing of files at a site</a:t>
            </a:r>
          </a:p>
          <a:p>
            <a:pPr lvl="1"/>
            <a:r>
              <a:rPr lang="en-US" dirty="0" smtClean="0"/>
              <a:t>Built on top of the File Residency Manager (FRM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FRM -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service that controls file residency</a:t>
            </a:r>
          </a:p>
          <a:p>
            <a:pPr lvl="2"/>
            <a:r>
              <a:rPr lang="en-US" dirty="0" smtClean="0"/>
              <a:t>Locally configured to handle events such as</a:t>
            </a:r>
          </a:p>
          <a:p>
            <a:pPr lvl="3"/>
            <a:r>
              <a:rPr lang="en-US" dirty="0" smtClean="0"/>
              <a:t>A requested file is missing</a:t>
            </a:r>
          </a:p>
          <a:p>
            <a:pPr lvl="3"/>
            <a:r>
              <a:rPr lang="en-US" dirty="0" smtClean="0"/>
              <a:t>A file is created or an existing file is modified</a:t>
            </a:r>
          </a:p>
          <a:p>
            <a:pPr lvl="3"/>
            <a:r>
              <a:rPr lang="en-US" dirty="0" smtClean="0"/>
              <a:t>Disk space is getting </a:t>
            </a:r>
            <a:r>
              <a:rPr lang="en-US" dirty="0" smtClean="0"/>
              <a:t>full</a:t>
            </a:r>
            <a:endParaRPr lang="en-US" dirty="0" smtClean="0"/>
          </a:p>
          <a:p>
            <a:r>
              <a:rPr lang="en-US" dirty="0" smtClean="0"/>
              <a:t>Alice uses an “only when necessary” model</a:t>
            </a:r>
          </a:p>
          <a:p>
            <a:r>
              <a:rPr lang="en-US" dirty="0" smtClean="0"/>
              <a:t>Atlas will use a “when analysis demands” model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905000" y="2057400"/>
            <a:ext cx="5410200" cy="4114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7924800" cy="1143000"/>
          </a:xfrm>
        </p:spPr>
        <p:txBody>
          <a:bodyPr/>
          <a:lstStyle/>
          <a:p>
            <a:r>
              <a:rPr lang="en-US" dirty="0" smtClean="0"/>
              <a:t>Using FRM For File Placement</a:t>
            </a: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3009901" y="5334000"/>
            <a:ext cx="1295400" cy="457200"/>
          </a:xfrm>
          <a:prstGeom prst="flowChartPunchedTape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3675965"/>
            <a:ext cx="762000" cy="60960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3675965"/>
            <a:ext cx="1143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62200" y="379609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xrootd</a:t>
            </a:r>
            <a:endParaRPr lang="en-US" b="1" dirty="0"/>
          </a:p>
        </p:txBody>
      </p:sp>
      <p:grpSp>
        <p:nvGrpSpPr>
          <p:cNvPr id="36" name="Group 37"/>
          <p:cNvGrpSpPr/>
          <p:nvPr/>
        </p:nvGrpSpPr>
        <p:grpSpPr>
          <a:xfrm>
            <a:off x="3886200" y="3675965"/>
            <a:ext cx="1143000" cy="609600"/>
            <a:chOff x="3886200" y="3675965"/>
            <a:chExt cx="1143000" cy="609600"/>
          </a:xfrm>
        </p:grpSpPr>
        <p:sp>
          <p:nvSpPr>
            <p:cNvPr id="7" name="Rectangle 6"/>
            <p:cNvSpPr/>
            <p:nvPr/>
          </p:nvSpPr>
          <p:spPr>
            <a:xfrm>
              <a:off x="3886200" y="3675965"/>
              <a:ext cx="1143000" cy="609600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86200" y="37960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frm_xfrd</a:t>
              </a:r>
              <a:endParaRPr lang="en-US" b="1" dirty="0"/>
            </a:p>
          </p:txBody>
        </p:sp>
      </p:grpSp>
      <p:grpSp>
        <p:nvGrpSpPr>
          <p:cNvPr id="38" name="Group 36"/>
          <p:cNvGrpSpPr/>
          <p:nvPr/>
        </p:nvGrpSpPr>
        <p:grpSpPr>
          <a:xfrm>
            <a:off x="3321377" y="2514600"/>
            <a:ext cx="717223" cy="685800"/>
            <a:chOff x="3321377" y="2514600"/>
            <a:chExt cx="717223" cy="685800"/>
          </a:xfrm>
        </p:grpSpPr>
        <p:sp>
          <p:nvSpPr>
            <p:cNvPr id="8" name="Can 7"/>
            <p:cNvSpPr/>
            <p:nvPr/>
          </p:nvSpPr>
          <p:spPr>
            <a:xfrm>
              <a:off x="3337088" y="2514600"/>
              <a:ext cx="685800" cy="685800"/>
            </a:xfrm>
            <a:prstGeom prst="ca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1377" y="2677180"/>
              <a:ext cx="717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 smtClean="0"/>
                <a:t>Transfer</a:t>
              </a:r>
            </a:p>
            <a:p>
              <a:pPr algn="ctr"/>
              <a:r>
                <a:rPr lang="en-US" sz="1200" b="1" i="1" dirty="0" smtClean="0"/>
                <a:t>Queue</a:t>
              </a:r>
              <a:endParaRPr lang="en-US" sz="1200" b="1" i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71801" y="5410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Configuration File</a:t>
            </a:r>
            <a:endParaRPr lang="en-US" sz="12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3796099"/>
            <a:ext cx="73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Client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524000" y="3973815"/>
            <a:ext cx="838200" cy="139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30554" y="2057400"/>
            <a:ext cx="1984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</a:rPr>
              <a:t>xrootd Data Server</a:t>
            </a:r>
            <a:endParaRPr lang="en-US" b="1" i="1" dirty="0">
              <a:solidFill>
                <a:srgbClr val="0000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82992" y="3657600"/>
            <a:ext cx="7620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43044" y="3657600"/>
            <a:ext cx="841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 smtClean="0"/>
              <a:t>Remote</a:t>
            </a:r>
          </a:p>
          <a:p>
            <a:pPr algn="ctr"/>
            <a:r>
              <a:rPr lang="en-US" sz="1600" b="1" i="1" dirty="0" smtClean="0"/>
              <a:t>Storage</a:t>
            </a:r>
            <a:endParaRPr lang="en-US" sz="1600" b="1" i="1" dirty="0"/>
          </a:p>
        </p:txBody>
      </p:sp>
      <p:cxnSp>
        <p:nvCxnSpPr>
          <p:cNvPr id="30" name="Shape 29"/>
          <p:cNvCxnSpPr/>
          <p:nvPr/>
        </p:nvCxnSpPr>
        <p:spPr>
          <a:xfrm rot="16200000" flipH="1">
            <a:off x="2140550" y="4731348"/>
            <a:ext cx="1281500" cy="381001"/>
          </a:xfrm>
          <a:prstGeom prst="bentConnector2">
            <a:avLst/>
          </a:prstGeom>
          <a:ln w="28575">
            <a:solidFill>
              <a:srgbClr val="CC66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201194" y="34290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3733005" y="3428206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/>
          <p:nvPr/>
        </p:nvCxnSpPr>
        <p:spPr>
          <a:xfrm rot="5400000">
            <a:off x="3893149" y="4717450"/>
            <a:ext cx="1281500" cy="381001"/>
          </a:xfrm>
          <a:prstGeom prst="bentConnector2">
            <a:avLst/>
          </a:prstGeom>
          <a:ln w="28575">
            <a:solidFill>
              <a:srgbClr val="CC66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255605" y="5572036"/>
            <a:ext cx="313579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000000"/>
                </a:solidFill>
              </a:rPr>
              <a:t>all.export</a:t>
            </a:r>
            <a:r>
              <a:rPr lang="en-US" sz="1100" dirty="0" smtClean="0">
                <a:solidFill>
                  <a:srgbClr val="000000"/>
                </a:solidFill>
              </a:rPr>
              <a:t> /atlas/</a:t>
            </a:r>
            <a:r>
              <a:rPr lang="en-US" sz="1100" dirty="0" err="1" smtClean="0">
                <a:solidFill>
                  <a:srgbClr val="000000"/>
                </a:solidFill>
              </a:rPr>
              <a:t>atlasproddisk</a:t>
            </a:r>
            <a:r>
              <a:rPr lang="en-US" sz="1100" dirty="0" smtClean="0">
                <a:solidFill>
                  <a:srgbClr val="000000"/>
                </a:solidFill>
              </a:rPr>
              <a:t> stage</a:t>
            </a:r>
          </a:p>
          <a:p>
            <a:r>
              <a:rPr lang="en-US" sz="1100" dirty="0" err="1" smtClean="0">
                <a:solidFill>
                  <a:srgbClr val="000000"/>
                </a:solidFill>
              </a:rPr>
              <a:t>frm.xfr.copycmd</a:t>
            </a:r>
            <a:r>
              <a:rPr lang="en-US" sz="1100" dirty="0" smtClean="0">
                <a:solidFill>
                  <a:srgbClr val="000000"/>
                </a:solidFill>
              </a:rPr>
              <a:t> in /opt/xrootd/bin/</a:t>
            </a:r>
            <a:r>
              <a:rPr lang="en-US" sz="1100" dirty="0" err="1" smtClean="0">
                <a:solidFill>
                  <a:srgbClr val="000000"/>
                </a:solidFill>
              </a:rPr>
              <a:t>xrdcp</a:t>
            </a:r>
            <a:r>
              <a:rPr lang="en-US" sz="1100" dirty="0" smtClean="0">
                <a:solidFill>
                  <a:srgbClr val="000000"/>
                </a:solidFill>
              </a:rPr>
              <a:t>  \</a:t>
            </a:r>
          </a:p>
          <a:p>
            <a:r>
              <a:rPr lang="en-US" sz="1100" dirty="0" smtClean="0">
                <a:solidFill>
                  <a:srgbClr val="000000"/>
                </a:solidFill>
              </a:rPr>
              <a:t>                –f –</a:t>
            </a:r>
            <a:r>
              <a:rPr lang="en-US" sz="1100" dirty="0" err="1" smtClean="0">
                <a:solidFill>
                  <a:srgbClr val="000000"/>
                </a:solidFill>
              </a:rPr>
              <a:t>np</a:t>
            </a:r>
            <a:r>
              <a:rPr lang="en-US" sz="1100" dirty="0" smtClean="0">
                <a:solidFill>
                  <a:srgbClr val="000000"/>
                </a:solidFill>
              </a:rPr>
              <a:t> root://globalredirector/$SRC $DST</a:t>
            </a:r>
            <a:endParaRPr lang="en-US" sz="1100" dirty="0">
              <a:solidFill>
                <a:srgbClr val="000000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381000" y="3048000"/>
            <a:ext cx="1531188" cy="597932"/>
            <a:chOff x="381000" y="3048000"/>
            <a:chExt cx="1531188" cy="597932"/>
          </a:xfrm>
        </p:grpSpPr>
        <p:grpSp>
          <p:nvGrpSpPr>
            <p:cNvPr id="50" name="Group 49"/>
            <p:cNvGrpSpPr/>
            <p:nvPr/>
          </p:nvGrpSpPr>
          <p:grpSpPr>
            <a:xfrm>
              <a:off x="990600" y="3276600"/>
              <a:ext cx="304800" cy="369332"/>
              <a:chOff x="7848600" y="1987034"/>
              <a:chExt cx="304800" cy="369332"/>
            </a:xfrm>
          </p:grpSpPr>
          <p:sp>
            <p:nvSpPr>
              <p:cNvPr id="48" name="Oval 47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381000" y="3048000"/>
              <a:ext cx="1531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open(</a:t>
              </a:r>
              <a:r>
                <a:rPr lang="en-US" sz="1400" i="1" dirty="0" err="1" smtClean="0">
                  <a:solidFill>
                    <a:srgbClr val="000000"/>
                  </a:solidFill>
                </a:rPr>
                <a:t>missing_file</a:t>
              </a:r>
              <a:r>
                <a:rPr lang="en-US" sz="1400" dirty="0" smtClean="0">
                  <a:solidFill>
                    <a:srgbClr val="000000"/>
                  </a:solidFill>
                </a:rPr>
                <a:t>)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514600" y="2296180"/>
            <a:ext cx="843501" cy="828020"/>
            <a:chOff x="2514600" y="2296180"/>
            <a:chExt cx="843501" cy="828020"/>
          </a:xfrm>
        </p:grpSpPr>
        <p:grpSp>
          <p:nvGrpSpPr>
            <p:cNvPr id="57" name="Group 56"/>
            <p:cNvGrpSpPr/>
            <p:nvPr/>
          </p:nvGrpSpPr>
          <p:grpSpPr>
            <a:xfrm>
              <a:off x="2783950" y="2754868"/>
              <a:ext cx="304800" cy="369332"/>
              <a:chOff x="7848600" y="1987034"/>
              <a:chExt cx="304800" cy="369332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2514600" y="2296180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Insert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endParaRPr lang="en-US" sz="14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request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286763" y="3364468"/>
            <a:ext cx="1227837" cy="597932"/>
            <a:chOff x="1286763" y="3364468"/>
            <a:chExt cx="1227837" cy="597932"/>
          </a:xfrm>
        </p:grpSpPr>
        <p:grpSp>
          <p:nvGrpSpPr>
            <p:cNvPr id="54" name="Group 53"/>
            <p:cNvGrpSpPr/>
            <p:nvPr/>
          </p:nvGrpSpPr>
          <p:grpSpPr>
            <a:xfrm>
              <a:off x="1752600" y="3593068"/>
              <a:ext cx="304800" cy="369332"/>
              <a:chOff x="7848600" y="1987034"/>
              <a:chExt cx="304800" cy="369332"/>
            </a:xfrm>
          </p:grpSpPr>
          <p:sp>
            <p:nvSpPr>
              <p:cNvPr id="55" name="Oval 54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1286763" y="3364468"/>
              <a:ext cx="1227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Tell client wait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962400" y="2286000"/>
            <a:ext cx="785856" cy="826532"/>
            <a:chOff x="3962400" y="2286000"/>
            <a:chExt cx="785856" cy="826532"/>
          </a:xfrm>
        </p:grpSpPr>
        <p:grpSp>
          <p:nvGrpSpPr>
            <p:cNvPr id="51" name="Group 50"/>
            <p:cNvGrpSpPr/>
            <p:nvPr/>
          </p:nvGrpSpPr>
          <p:grpSpPr>
            <a:xfrm>
              <a:off x="4202928" y="2743200"/>
              <a:ext cx="304800" cy="369332"/>
              <a:chOff x="7848600" y="1987034"/>
              <a:chExt cx="304800" cy="369332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3962400" y="2286000"/>
              <a:ext cx="7858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Read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endParaRPr lang="en-US" sz="14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request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029200" y="3657600"/>
            <a:ext cx="2667000" cy="646331"/>
            <a:chOff x="5029200" y="3657600"/>
            <a:chExt cx="2667000" cy="646331"/>
          </a:xfrm>
        </p:grpSpPr>
        <p:sp>
          <p:nvSpPr>
            <p:cNvPr id="17" name="Rectangle 16"/>
            <p:cNvSpPr/>
            <p:nvPr/>
          </p:nvSpPr>
          <p:spPr>
            <a:xfrm>
              <a:off x="5715000" y="3684656"/>
              <a:ext cx="1143000" cy="6096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029200" y="3657600"/>
              <a:ext cx="2667000" cy="646331"/>
              <a:chOff x="5029200" y="3648909"/>
              <a:chExt cx="2667000" cy="646331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5029200" y="3980765"/>
                <a:ext cx="685800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715000" y="3648909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 smtClean="0"/>
                  <a:t>Transfer</a:t>
                </a:r>
              </a:p>
              <a:p>
                <a:pPr algn="ctr"/>
                <a:r>
                  <a:rPr lang="en-US" b="1" i="1" dirty="0" smtClean="0"/>
                  <a:t>Agent</a:t>
                </a:r>
                <a:endParaRPr lang="en-US" b="1" i="1" dirty="0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flipV="1">
                <a:off x="6858000" y="3953709"/>
                <a:ext cx="838200" cy="139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/>
          <p:cNvGrpSpPr/>
          <p:nvPr/>
        </p:nvGrpSpPr>
        <p:grpSpPr>
          <a:xfrm>
            <a:off x="4648200" y="3352800"/>
            <a:ext cx="1394997" cy="600909"/>
            <a:chOff x="4648200" y="3361491"/>
            <a:chExt cx="1394997" cy="600909"/>
          </a:xfrm>
        </p:grpSpPr>
        <p:grpSp>
          <p:nvGrpSpPr>
            <p:cNvPr id="60" name="Group 59"/>
            <p:cNvGrpSpPr/>
            <p:nvPr/>
          </p:nvGrpSpPr>
          <p:grpSpPr>
            <a:xfrm>
              <a:off x="5181600" y="3593068"/>
              <a:ext cx="304800" cy="369332"/>
              <a:chOff x="7848600" y="1987034"/>
              <a:chExt cx="304800" cy="369332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4648200" y="3361491"/>
              <a:ext cx="13949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Launch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r>
                <a:rPr lang="en-US" sz="1400" dirty="0" smtClean="0">
                  <a:solidFill>
                    <a:srgbClr val="000000"/>
                  </a:solidFill>
                </a:rPr>
                <a:t> agent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971800" y="4278868"/>
            <a:ext cx="1406988" cy="597932"/>
            <a:chOff x="2971800" y="4278868"/>
            <a:chExt cx="1406988" cy="597932"/>
          </a:xfrm>
        </p:grpSpPr>
        <p:grpSp>
          <p:nvGrpSpPr>
            <p:cNvPr id="66" name="Group 65"/>
            <p:cNvGrpSpPr/>
            <p:nvPr/>
          </p:nvGrpSpPr>
          <p:grpSpPr>
            <a:xfrm>
              <a:off x="3505200" y="4278868"/>
              <a:ext cx="304800" cy="369332"/>
              <a:chOff x="7848600" y="1987034"/>
              <a:chExt cx="304800" cy="369332"/>
            </a:xfrm>
          </p:grpSpPr>
          <p:sp>
            <p:nvSpPr>
              <p:cNvPr id="67" name="Oval 66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US" dirty="0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2971800" y="4569023"/>
              <a:ext cx="14069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Notify xrootd OK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853712" y="3352800"/>
            <a:ext cx="994888" cy="597932"/>
            <a:chOff x="6853712" y="3352800"/>
            <a:chExt cx="994888" cy="597932"/>
          </a:xfrm>
        </p:grpSpPr>
        <p:grpSp>
          <p:nvGrpSpPr>
            <p:cNvPr id="63" name="Group 62"/>
            <p:cNvGrpSpPr/>
            <p:nvPr/>
          </p:nvGrpSpPr>
          <p:grpSpPr>
            <a:xfrm>
              <a:off x="7162800" y="3581400"/>
              <a:ext cx="304800" cy="369332"/>
              <a:chOff x="7848600" y="1987034"/>
              <a:chExt cx="304800" cy="369332"/>
            </a:xfrm>
          </p:grpSpPr>
          <p:sp>
            <p:nvSpPr>
              <p:cNvPr id="64" name="Oval 63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US" dirty="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6853712" y="3352800"/>
              <a:ext cx="9948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Copy in file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295400" y="4038600"/>
            <a:ext cx="1222579" cy="609600"/>
            <a:chOff x="1295400" y="4038600"/>
            <a:chExt cx="1222579" cy="609600"/>
          </a:xfrm>
        </p:grpSpPr>
        <p:sp>
          <p:nvSpPr>
            <p:cNvPr id="75" name="TextBox 74"/>
            <p:cNvSpPr txBox="1"/>
            <p:nvPr/>
          </p:nvSpPr>
          <p:spPr>
            <a:xfrm>
              <a:off x="1295400" y="4340423"/>
              <a:ext cx="12225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Wakeup client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752600" y="4038600"/>
              <a:ext cx="304800" cy="369332"/>
              <a:chOff x="7848600" y="1987034"/>
              <a:chExt cx="304800" cy="369332"/>
            </a:xfrm>
          </p:grpSpPr>
          <p:sp>
            <p:nvSpPr>
              <p:cNvPr id="78" name="Oval 77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US" dirty="0"/>
              </a:p>
            </p:txBody>
          </p:sp>
        </p:grpSp>
      </p:grpSp>
      <p:sp>
        <p:nvSpPr>
          <p:cNvPr id="91" name="Lightning Bolt 90"/>
          <p:cNvSpPr/>
          <p:nvPr/>
        </p:nvSpPr>
        <p:spPr bwMode="auto">
          <a:xfrm flipH="1">
            <a:off x="3505200" y="3962400"/>
            <a:ext cx="381000" cy="304800"/>
          </a:xfrm>
          <a:prstGeom prst="lightningBol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687597" y="4267200"/>
            <a:ext cx="11508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dq2get</a:t>
            </a:r>
          </a:p>
          <a:p>
            <a:pPr algn="ctr"/>
            <a:r>
              <a:rPr lang="en-US" sz="12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globus</a:t>
            </a:r>
            <a:r>
              <a:rPr lang="en-US" sz="12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-url-copy</a:t>
            </a:r>
          </a:p>
          <a:p>
            <a:pPr algn="ctr"/>
            <a:r>
              <a:rPr lang="en-US" sz="12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gridFTP</a:t>
            </a:r>
            <a:endParaRPr lang="en-US" sz="1200" dirty="0" smtClean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2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scp</a:t>
            </a:r>
            <a:endParaRPr lang="en-US" sz="1200" dirty="0" smtClean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2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wget</a:t>
            </a:r>
            <a:endParaRPr lang="en-US" sz="1200" dirty="0" smtClean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2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xrdcp</a:t>
            </a:r>
            <a:endParaRPr lang="en-US" sz="1200" dirty="0" smtClean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2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endParaRPr lang="en-US" sz="1200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7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153400" cy="1143000"/>
          </a:xfrm>
        </p:spPr>
        <p:txBody>
          <a:bodyPr/>
          <a:lstStyle/>
          <a:p>
            <a:r>
              <a:rPr lang="en-US" dirty="0" smtClean="0"/>
              <a:t>FRM Even Works With Firewalls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410200" y="2373868"/>
            <a:ext cx="762000" cy="381000"/>
            <a:chOff x="6437051" y="3733800"/>
            <a:chExt cx="762000" cy="381000"/>
          </a:xfrm>
        </p:grpSpPr>
        <p:sp>
          <p:nvSpPr>
            <p:cNvPr id="12" name="Rectangle 11"/>
            <p:cNvSpPr/>
            <p:nvPr/>
          </p:nvSpPr>
          <p:spPr>
            <a:xfrm>
              <a:off x="6437051" y="3733800"/>
              <a:ext cx="762000" cy="3810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90878" y="3755023"/>
              <a:ext cx="6543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 smtClean="0"/>
                <a:t>xrdcp</a:t>
              </a:r>
              <a:endParaRPr lang="en-US" sz="1600" b="1" dirty="0" smtClean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38200" y="2066091"/>
            <a:ext cx="1676400" cy="460177"/>
            <a:chOff x="838200" y="4264223"/>
            <a:chExt cx="1676400" cy="460177"/>
          </a:xfrm>
        </p:grpSpPr>
        <p:grpSp>
          <p:nvGrpSpPr>
            <p:cNvPr id="15" name="Group 50"/>
            <p:cNvGrpSpPr/>
            <p:nvPr/>
          </p:nvGrpSpPr>
          <p:grpSpPr>
            <a:xfrm>
              <a:off x="838200" y="4355068"/>
              <a:ext cx="304800" cy="369332"/>
              <a:chOff x="7848600" y="1987034"/>
              <a:chExt cx="304800" cy="369332"/>
            </a:xfrm>
          </p:grpSpPr>
          <p:sp>
            <p:nvSpPr>
              <p:cNvPr id="16" name="Oval 15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130375" y="4264223"/>
              <a:ext cx="13842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Read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r>
                <a:rPr lang="en-US" sz="1400" dirty="0" smtClean="0">
                  <a:solidFill>
                    <a:srgbClr val="000000"/>
                  </a:solidFill>
                </a:rPr>
                <a:t> request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810000" y="2080736"/>
            <a:ext cx="1600200" cy="600909"/>
            <a:chOff x="3810000" y="4278868"/>
            <a:chExt cx="1600200" cy="600909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3810000" y="4727377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59"/>
            <p:cNvGrpSpPr/>
            <p:nvPr/>
          </p:nvGrpSpPr>
          <p:grpSpPr>
            <a:xfrm>
              <a:off x="4321968" y="4510445"/>
              <a:ext cx="304800" cy="369332"/>
              <a:chOff x="7848600" y="1987034"/>
              <a:chExt cx="304800" cy="369332"/>
            </a:xfrm>
          </p:grpSpPr>
          <p:sp>
            <p:nvSpPr>
              <p:cNvPr id="23" name="Oval 22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919537" y="4278868"/>
              <a:ext cx="1109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</a:rPr>
                <a:t>ssh</a:t>
              </a:r>
              <a:r>
                <a:rPr lang="en-US" sz="1400" dirty="0" smtClean="0">
                  <a:solidFill>
                    <a:srgbClr val="000000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r>
                <a:rPr lang="en-US" sz="1400" dirty="0" smtClean="0">
                  <a:solidFill>
                    <a:srgbClr val="000000"/>
                  </a:solidFill>
                </a:rPr>
                <a:t> agent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362200" y="2743200"/>
            <a:ext cx="2616663" cy="392668"/>
            <a:chOff x="2362200" y="4941332"/>
            <a:chExt cx="2616663" cy="392668"/>
          </a:xfrm>
        </p:grpSpPr>
        <p:sp>
          <p:nvSpPr>
            <p:cNvPr id="19" name="Lightning Bolt 18"/>
            <p:cNvSpPr/>
            <p:nvPr/>
          </p:nvSpPr>
          <p:spPr bwMode="auto">
            <a:xfrm>
              <a:off x="2631612" y="4944309"/>
              <a:ext cx="381000" cy="304800"/>
            </a:xfrm>
            <a:prstGeom prst="lightningBol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0" name="Group 65"/>
            <p:cNvGrpSpPr/>
            <p:nvPr/>
          </p:nvGrpSpPr>
          <p:grpSpPr>
            <a:xfrm>
              <a:off x="2362200" y="4964668"/>
              <a:ext cx="304800" cy="369332"/>
              <a:chOff x="7848600" y="1987034"/>
              <a:chExt cx="304800" cy="369332"/>
            </a:xfrm>
          </p:grpSpPr>
          <p:sp>
            <p:nvSpPr>
              <p:cNvPr id="32" name="Oval 31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895600" y="4941332"/>
              <a:ext cx="20832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Notify xrootd to run client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4" name="Bent Arrow 33"/>
          <p:cNvSpPr/>
          <p:nvPr/>
        </p:nvSpPr>
        <p:spPr bwMode="auto">
          <a:xfrm flipH="1" flipV="1">
            <a:off x="3810000" y="2757844"/>
            <a:ext cx="2133600" cy="60662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6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40259" y="2300645"/>
            <a:ext cx="1143000" cy="457200"/>
            <a:chOff x="2640259" y="4273154"/>
            <a:chExt cx="1143000" cy="457200"/>
          </a:xfrm>
        </p:grpSpPr>
        <p:sp>
          <p:nvSpPr>
            <p:cNvPr id="5" name="Rectangle 4"/>
            <p:cNvSpPr/>
            <p:nvPr/>
          </p:nvSpPr>
          <p:spPr>
            <a:xfrm>
              <a:off x="2640259" y="4273154"/>
              <a:ext cx="1143000" cy="457200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40259" y="431708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frm_xfrd</a:t>
              </a:r>
              <a:endParaRPr lang="en-US" b="1" dirty="0"/>
            </a:p>
          </p:txBody>
        </p:sp>
      </p:grpSp>
      <p:grpSp>
        <p:nvGrpSpPr>
          <p:cNvPr id="7" name="Group 36"/>
          <p:cNvGrpSpPr/>
          <p:nvPr/>
        </p:nvGrpSpPr>
        <p:grpSpPr>
          <a:xfrm>
            <a:off x="838200" y="2526268"/>
            <a:ext cx="717223" cy="533400"/>
            <a:chOff x="3321377" y="2514600"/>
            <a:chExt cx="717223" cy="685800"/>
          </a:xfrm>
        </p:grpSpPr>
        <p:sp>
          <p:nvSpPr>
            <p:cNvPr id="8" name="Can 7"/>
            <p:cNvSpPr/>
            <p:nvPr/>
          </p:nvSpPr>
          <p:spPr>
            <a:xfrm>
              <a:off x="3337088" y="2514600"/>
              <a:ext cx="685800" cy="685800"/>
            </a:xfrm>
            <a:prstGeom prst="ca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21377" y="2677180"/>
              <a:ext cx="717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 smtClean="0"/>
                <a:t>Transfer</a:t>
              </a:r>
            </a:p>
            <a:p>
              <a:pPr algn="ctr"/>
              <a:r>
                <a:rPr lang="en-US" sz="1200" b="1" i="1" dirty="0" smtClean="0"/>
                <a:t>Queue</a:t>
              </a:r>
              <a:endParaRPr lang="en-US" sz="1200" b="1" i="1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659059" y="2072045"/>
            <a:ext cx="4370141" cy="1524000"/>
          </a:xfrm>
          <a:prstGeom prst="rect">
            <a:avLst/>
          </a:prstGeom>
          <a:noFill/>
          <a:ln>
            <a:solidFill>
              <a:srgbClr val="00CC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51806" y="3593068"/>
            <a:ext cx="1984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</a:rPr>
              <a:t>xrootd Data Server</a:t>
            </a:r>
            <a:endParaRPr lang="en-US" b="1" i="1" dirty="0">
              <a:solidFill>
                <a:srgbClr val="000099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29200" y="2072045"/>
            <a:ext cx="1371600" cy="1524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667000" y="3062645"/>
            <a:ext cx="1143000" cy="381000"/>
            <a:chOff x="1371600" y="4724400"/>
            <a:chExt cx="1143000" cy="381000"/>
          </a:xfrm>
        </p:grpSpPr>
        <p:sp>
          <p:nvSpPr>
            <p:cNvPr id="27" name="Rectangle 26"/>
            <p:cNvSpPr/>
            <p:nvPr/>
          </p:nvSpPr>
          <p:spPr>
            <a:xfrm>
              <a:off x="1371600" y="4724400"/>
              <a:ext cx="1143000" cy="3810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71600" y="47244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xrootd</a:t>
              </a:r>
              <a:endParaRPr lang="en-US" b="1" dirty="0"/>
            </a:p>
          </p:txBody>
        </p:sp>
      </p:grpSp>
      <p:sp>
        <p:nvSpPr>
          <p:cNvPr id="36" name="Cloud 35"/>
          <p:cNvSpPr/>
          <p:nvPr/>
        </p:nvSpPr>
        <p:spPr bwMode="auto">
          <a:xfrm>
            <a:off x="6858000" y="2910245"/>
            <a:ext cx="1600200" cy="914400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62800" y="3062645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Big Bad Internet</a:t>
            </a:r>
            <a:endParaRPr lang="en-US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4832857" y="3593068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Border Machine</a:t>
            </a:r>
            <a:endParaRPr lang="en-US" b="1" i="1" dirty="0">
              <a:solidFill>
                <a:srgbClr val="C000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172200" y="2148245"/>
            <a:ext cx="1676400" cy="838200"/>
            <a:chOff x="6172200" y="4346377"/>
            <a:chExt cx="1676400" cy="838200"/>
          </a:xfrm>
        </p:grpSpPr>
        <p:sp>
          <p:nvSpPr>
            <p:cNvPr id="35" name="Bent Arrow 34"/>
            <p:cNvSpPr/>
            <p:nvPr/>
          </p:nvSpPr>
          <p:spPr bwMode="auto">
            <a:xfrm flipH="1">
              <a:off x="6172200" y="4574977"/>
              <a:ext cx="1676400" cy="6096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chemeClr val="accent6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9" name="Group 84"/>
            <p:cNvGrpSpPr/>
            <p:nvPr/>
          </p:nvGrpSpPr>
          <p:grpSpPr>
            <a:xfrm>
              <a:off x="6477000" y="4346377"/>
              <a:ext cx="994888" cy="597932"/>
              <a:chOff x="6853712" y="3352800"/>
              <a:chExt cx="994888" cy="597932"/>
            </a:xfrm>
          </p:grpSpPr>
          <p:grpSp>
            <p:nvGrpSpPr>
              <p:cNvPr id="40" name="Group 62"/>
              <p:cNvGrpSpPr/>
              <p:nvPr/>
            </p:nvGrpSpPr>
            <p:grpSpPr>
              <a:xfrm>
                <a:off x="7162800" y="3581400"/>
                <a:ext cx="304800" cy="369332"/>
                <a:chOff x="7848600" y="1987034"/>
                <a:chExt cx="304800" cy="369332"/>
              </a:xfrm>
            </p:grpSpPr>
            <p:sp>
              <p:nvSpPr>
                <p:cNvPr id="42" name="Oval 41"/>
                <p:cNvSpPr/>
                <p:nvPr/>
              </p:nvSpPr>
              <p:spPr bwMode="auto">
                <a:xfrm>
                  <a:off x="7848600" y="20193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7850157" y="1987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853712" y="3352800"/>
                <a:ext cx="9948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0000"/>
                    </a:solidFill>
                  </a:rPr>
                  <a:t>Copy in file</a:t>
                </a:r>
                <a:endParaRPr lang="en-US" sz="14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1219200" y="2373868"/>
            <a:ext cx="1371600" cy="381000"/>
            <a:chOff x="1219200" y="4572000"/>
            <a:chExt cx="1371600" cy="53340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524000" y="4574977"/>
              <a:ext cx="1066800" cy="1588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/>
            <p:cNvSpPr/>
            <p:nvPr/>
          </p:nvSpPr>
          <p:spPr bwMode="auto">
            <a:xfrm rot="16200000">
              <a:off x="1257300" y="4533900"/>
              <a:ext cx="533400" cy="609600"/>
            </a:xfrm>
            <a:prstGeom prst="arc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2907268"/>
            <a:ext cx="1524000" cy="381000"/>
            <a:chOff x="1143000" y="5105400"/>
            <a:chExt cx="1524000" cy="381000"/>
          </a:xfrm>
        </p:grpSpPr>
        <p:cxnSp>
          <p:nvCxnSpPr>
            <p:cNvPr id="47" name="Straight Arrow Connector 46"/>
            <p:cNvCxnSpPr/>
            <p:nvPr/>
          </p:nvCxnSpPr>
          <p:spPr>
            <a:xfrm flipV="1">
              <a:off x="1481667" y="5483139"/>
              <a:ext cx="1185333" cy="1134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Arc 47"/>
            <p:cNvSpPr/>
            <p:nvPr/>
          </p:nvSpPr>
          <p:spPr bwMode="auto">
            <a:xfrm rot="5400000" flipV="1">
              <a:off x="1291167" y="4957233"/>
              <a:ext cx="381000" cy="677333"/>
            </a:xfrm>
            <a:prstGeom prst="arc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38200" y="3048000"/>
            <a:ext cx="1697626" cy="545068"/>
            <a:chOff x="838200" y="5257800"/>
            <a:chExt cx="1697626" cy="545068"/>
          </a:xfrm>
        </p:grpSpPr>
        <p:grpSp>
          <p:nvGrpSpPr>
            <p:cNvPr id="52" name="Group 50"/>
            <p:cNvGrpSpPr/>
            <p:nvPr/>
          </p:nvGrpSpPr>
          <p:grpSpPr>
            <a:xfrm>
              <a:off x="838200" y="5257800"/>
              <a:ext cx="304800" cy="369332"/>
              <a:chOff x="7848600" y="1987034"/>
              <a:chExt cx="304800" cy="369332"/>
            </a:xfrm>
          </p:grpSpPr>
          <p:sp>
            <p:nvSpPr>
              <p:cNvPr id="53" name="Oval 52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1109152" y="5495091"/>
              <a:ext cx="1426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Write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r>
                <a:rPr lang="en-US" sz="1400" dirty="0" smtClean="0">
                  <a:solidFill>
                    <a:srgbClr val="000000"/>
                  </a:solidFill>
                </a:rPr>
                <a:t> request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505200" y="1676400"/>
            <a:ext cx="2209800" cy="276999"/>
            <a:chOff x="3505200" y="3886200"/>
            <a:chExt cx="2209800" cy="276999"/>
          </a:xfrm>
        </p:grpSpPr>
        <p:sp>
          <p:nvSpPr>
            <p:cNvPr id="73" name="Line Callout 3 (Accent Bar) 72"/>
            <p:cNvSpPr/>
            <p:nvPr/>
          </p:nvSpPr>
          <p:spPr bwMode="auto">
            <a:xfrm>
              <a:off x="3505200" y="3886200"/>
              <a:ext cx="2209800" cy="264858"/>
            </a:xfrm>
            <a:prstGeom prst="accentCallout3">
              <a:avLst>
                <a:gd name="adj1" fmla="val 52585"/>
                <a:gd name="adj2" fmla="val -1453"/>
                <a:gd name="adj3" fmla="val 50329"/>
                <a:gd name="adj4" fmla="val -33701"/>
                <a:gd name="adj5" fmla="val 135526"/>
                <a:gd name="adj6" fmla="val -34036"/>
                <a:gd name="adj7" fmla="val 214467"/>
                <a:gd name="adj8" fmla="val 21811"/>
              </a:avLst>
            </a:prstGeom>
            <a:solidFill>
              <a:srgbClr val="FFFFFF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05200" y="3886200"/>
              <a:ext cx="21698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Need to setup </a:t>
              </a:r>
              <a:r>
                <a:rPr lang="en-US" sz="1200" b="1" dirty="0" err="1" smtClean="0"/>
                <a:t>ssh</a:t>
              </a:r>
              <a:r>
                <a:rPr lang="en-US" sz="1200" b="1" dirty="0" smtClean="0"/>
                <a:t> identity keys</a:t>
              </a:r>
              <a:endParaRPr lang="en-US" sz="1200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81000" y="4114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●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The FRM needs one or more border machines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7200" y="449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●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The server transfer agent simply launches the real agent across the border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19100" y="4876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● 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How it’s done</a:t>
            </a:r>
          </a:p>
          <a:p>
            <a:pPr algn="ctr"/>
            <a:r>
              <a:rPr lang="en-US" dirty="0" err="1" smtClean="0"/>
              <a:t>frm.xfr.copycmd</a:t>
            </a:r>
            <a:r>
              <a:rPr lang="en-US" dirty="0" smtClean="0"/>
              <a:t> in </a:t>
            </a:r>
            <a:r>
              <a:rPr lang="en-US" dirty="0" err="1" smtClean="0"/>
              <a:t>noalloc</a:t>
            </a:r>
            <a:r>
              <a:rPr lang="en-US" dirty="0" smtClean="0"/>
              <a:t> 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i="1" dirty="0" err="1" smtClean="0"/>
              <a:t>bordermachine</a:t>
            </a:r>
            <a:r>
              <a:rPr lang="en-US" dirty="0" smtClean="0"/>
              <a:t> /opt/xrootd/bin/</a:t>
            </a:r>
            <a:r>
              <a:rPr lang="en-US" dirty="0" err="1" smtClean="0"/>
              <a:t>xrdcp</a:t>
            </a:r>
            <a:r>
              <a:rPr lang="en-US" dirty="0" smtClean="0"/>
              <a:t> –f  \</a:t>
            </a:r>
          </a:p>
          <a:p>
            <a:pPr lvl="2">
              <a:buNone/>
            </a:pPr>
            <a:r>
              <a:rPr lang="en-US" dirty="0" smtClean="0"/>
              <a:t>root://</a:t>
            </a:r>
            <a:r>
              <a:rPr lang="en-US" i="1" dirty="0" smtClean="0"/>
              <a:t>globalredirector</a:t>
            </a:r>
            <a:r>
              <a:rPr lang="en-US" dirty="0" smtClean="0"/>
              <a:t>/$LFN root://</a:t>
            </a:r>
            <a:r>
              <a:rPr lang="en-US" i="1" dirty="0" smtClean="0"/>
              <a:t>mynode</a:t>
            </a:r>
            <a:r>
              <a:rPr lang="en-US" dirty="0" smtClean="0"/>
              <a:t>/$LFN?ofs.posc=1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4876800" y="2057400"/>
            <a:ext cx="338554" cy="1552733"/>
            <a:chOff x="609600" y="3733800"/>
            <a:chExt cx="338554" cy="1552733"/>
          </a:xfrm>
        </p:grpSpPr>
        <p:grpSp>
          <p:nvGrpSpPr>
            <p:cNvPr id="77" name="Group 76"/>
            <p:cNvGrpSpPr/>
            <p:nvPr/>
          </p:nvGrpSpPr>
          <p:grpSpPr>
            <a:xfrm>
              <a:off x="685800" y="3733800"/>
              <a:ext cx="228600" cy="1524000"/>
              <a:chOff x="685800" y="3733800"/>
              <a:chExt cx="228600" cy="1524000"/>
            </a:xfrm>
          </p:grpSpPr>
          <p:sp>
            <p:nvSpPr>
              <p:cNvPr id="75" name="Wave 74"/>
              <p:cNvSpPr/>
              <p:nvPr/>
            </p:nvSpPr>
            <p:spPr bwMode="auto">
              <a:xfrm rot="5400000">
                <a:off x="419100" y="4000500"/>
                <a:ext cx="762000" cy="228600"/>
              </a:xfrm>
              <a:prstGeom prst="wav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6" name="Wave 75"/>
              <p:cNvSpPr/>
              <p:nvPr/>
            </p:nvSpPr>
            <p:spPr bwMode="auto">
              <a:xfrm rot="5400000">
                <a:off x="419100" y="4762500"/>
                <a:ext cx="762000" cy="228600"/>
              </a:xfrm>
              <a:prstGeom prst="wav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609600" y="3733800"/>
              <a:ext cx="338554" cy="1552733"/>
            </a:xfrm>
            <a:prstGeom prst="rect">
              <a:avLst/>
            </a:prstGeom>
            <a:noFill/>
          </p:spPr>
          <p:txBody>
            <a:bodyPr vert="wordArtVert" wrap="none" rtlCol="0" anchor="ctr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1000" b="1" dirty="0" smtClean="0">
                  <a:solidFill>
                    <a:srgbClr val="F8F8F8"/>
                  </a:solidFill>
                </a:rPr>
                <a:t>Firewall</a:t>
              </a:r>
              <a:endParaRPr lang="en-US" sz="1000" b="1" dirty="0">
                <a:solidFill>
                  <a:srgbClr val="F8F8F8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13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13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3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40"/>
                            </p:stCondLst>
                            <p:childTnLst>
                              <p:par>
                                <p:cTn id="1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6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6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6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20" grpId="0" animBg="1"/>
      <p:bldP spid="38" grpId="0"/>
      <p:bldP spid="67" grpId="0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7772400" cy="1143000"/>
          </a:xfrm>
        </p:spPr>
        <p:txBody>
          <a:bodyPr/>
          <a:lstStyle/>
          <a:p>
            <a:r>
              <a:rPr lang="en-US" dirty="0" smtClean="0"/>
              <a:t>Storage-Starved Sites (CMS)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dirty="0" smtClean="0"/>
              <a:t>Provide direct access to missing files</a:t>
            </a:r>
          </a:p>
          <a:p>
            <a:pPr lvl="1"/>
            <a:r>
              <a:rPr lang="en-US" dirty="0" smtClean="0"/>
              <a:t>This is basically a freebie of the system</a:t>
            </a:r>
          </a:p>
          <a:p>
            <a:r>
              <a:rPr lang="en-US" dirty="0" smtClean="0"/>
              <a:t>However, latency issues exist</a:t>
            </a:r>
          </a:p>
          <a:p>
            <a:pPr lvl="2"/>
            <a:r>
              <a:rPr lang="en-US" dirty="0" smtClean="0"/>
              <a:t>Naively, as much as 3x increase in wall-clock time</a:t>
            </a:r>
          </a:p>
          <a:p>
            <a:pPr lvl="3"/>
            <a:r>
              <a:rPr lang="en-US" dirty="0" smtClean="0"/>
              <a:t>Can be as low as 5% depending on job’s CPU/IO ratio</a:t>
            </a:r>
          </a:p>
          <a:p>
            <a:pPr lvl="4"/>
            <a:r>
              <a:rPr lang="en-US" dirty="0" smtClean="0"/>
              <a:t>The root team is aggressively working to reduce it</a:t>
            </a:r>
          </a:p>
          <a:p>
            <a:r>
              <a:rPr lang="en-US" dirty="0" smtClean="0"/>
              <a:t>On the other hand. . .</a:t>
            </a:r>
          </a:p>
          <a:p>
            <a:pPr lvl="1"/>
            <a:r>
              <a:rPr lang="en-US" dirty="0" smtClean="0"/>
              <a:t>May be better than not doing analysis at such sites</a:t>
            </a:r>
          </a:p>
          <a:p>
            <a:pPr lvl="2"/>
            <a:r>
              <a:rPr lang="en-US" dirty="0" smtClean="0"/>
              <a:t>No analysis is essentially infinite latency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supports needed security models</a:t>
            </a:r>
          </a:p>
          <a:p>
            <a:pPr lvl="1"/>
            <a:r>
              <a:rPr lang="en-US" dirty="0" smtClean="0"/>
              <a:t>Most notably grid certificates (GSI)</a:t>
            </a:r>
          </a:p>
          <a:p>
            <a:pPr lvl="2"/>
            <a:r>
              <a:rPr lang="en-US" dirty="0" smtClean="0"/>
              <a:t>Human cost needs to be considered</a:t>
            </a:r>
          </a:p>
          <a:p>
            <a:pPr lvl="2"/>
            <a:r>
              <a:rPr lang="en-US" dirty="0" smtClean="0"/>
              <a:t>Does read-only access require this level of security?</a:t>
            </a:r>
          </a:p>
          <a:p>
            <a:pPr lvl="3"/>
            <a:r>
              <a:rPr lang="en-US" dirty="0" smtClean="0"/>
              <a:t>Considering that the data is unusable without a framework</a:t>
            </a:r>
          </a:p>
          <a:p>
            <a:r>
              <a:rPr lang="en-US" dirty="0" smtClean="0"/>
              <a:t>Each deployment faces different issues</a:t>
            </a:r>
          </a:p>
          <a:p>
            <a:pPr lvl="1"/>
            <a:r>
              <a:rPr lang="en-US" dirty="0" smtClean="0"/>
              <a:t>Alice uses light-weight internal security</a:t>
            </a:r>
          </a:p>
          <a:p>
            <a:pPr lvl="1"/>
            <a:r>
              <a:rPr lang="en-US" dirty="0" smtClean="0"/>
              <a:t>Atlas will use server-to-server certificates</a:t>
            </a:r>
          </a:p>
          <a:p>
            <a:pPr lvl="1"/>
            <a:r>
              <a:rPr lang="en-US" dirty="0" smtClean="0"/>
              <a:t>CMS will need to deploy the full grid infrastructure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dirty="0" smtClean="0"/>
              <a:t>FS-Independent Extended Attribute Framework</a:t>
            </a:r>
          </a:p>
          <a:p>
            <a:pPr lvl="1"/>
            <a:r>
              <a:rPr lang="en-US" dirty="0" smtClean="0"/>
              <a:t>Used to save file-specific information</a:t>
            </a:r>
          </a:p>
          <a:p>
            <a:pPr lvl="2"/>
            <a:r>
              <a:rPr lang="en-US" dirty="0" smtClean="0"/>
              <a:t>Migration time, residency requirements, checksums</a:t>
            </a:r>
          </a:p>
          <a:p>
            <a:r>
              <a:rPr lang="en-US" dirty="0" smtClean="0"/>
              <a:t>Shared-Everything File System Support</a:t>
            </a:r>
          </a:p>
          <a:p>
            <a:pPr lvl="1"/>
            <a:r>
              <a:rPr lang="en-US" dirty="0" smtClean="0"/>
              <a:t>Optimize file discovery in distributed file systems</a:t>
            </a:r>
          </a:p>
          <a:p>
            <a:pPr lvl="2"/>
            <a:r>
              <a:rPr lang="en-US" dirty="0" err="1" smtClean="0"/>
              <a:t>dCache</a:t>
            </a:r>
            <a:r>
              <a:rPr lang="en-US" dirty="0" smtClean="0"/>
              <a:t>, DPM, GPFS, HDFS, </a:t>
            </a:r>
            <a:r>
              <a:rPr lang="en-US" dirty="0" err="1" smtClean="0"/>
              <a:t>Lustre</a:t>
            </a:r>
            <a:r>
              <a:rPr lang="en-US" dirty="0" smtClean="0"/>
              <a:t>, proxy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endParaRPr lang="en-US" dirty="0" smtClean="0"/>
          </a:p>
          <a:p>
            <a:r>
              <a:rPr lang="en-US" dirty="0" smtClean="0"/>
              <a:t>Meta-Manager throttling</a:t>
            </a:r>
          </a:p>
          <a:p>
            <a:pPr lvl="1"/>
            <a:r>
              <a:rPr lang="en-US" dirty="0" smtClean="0"/>
              <a:t>Configurable per-site query limits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Major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checksums</a:t>
            </a:r>
          </a:p>
          <a:p>
            <a:pPr lvl="1"/>
            <a:r>
              <a:rPr lang="en-US" dirty="0" smtClean="0"/>
              <a:t>Inboard computation, storage, and reporting</a:t>
            </a:r>
          </a:p>
          <a:p>
            <a:pPr lvl="2"/>
            <a:r>
              <a:rPr lang="en-US" dirty="0" smtClean="0"/>
              <a:t>Outboard computation already supported</a:t>
            </a:r>
          </a:p>
          <a:p>
            <a:r>
              <a:rPr lang="en-US" dirty="0" smtClean="0"/>
              <a:t>Specialized Meta-Manager</a:t>
            </a:r>
          </a:p>
          <a:p>
            <a:pPr lvl="1"/>
            <a:r>
              <a:rPr lang="en-US" dirty="0" smtClean="0"/>
              <a:t>Allows many more subscriptions than today</a:t>
            </a:r>
          </a:p>
          <a:p>
            <a:r>
              <a:rPr lang="en-US" dirty="0" smtClean="0"/>
              <a:t>Internal DNS caching and full IPV6 support</a:t>
            </a:r>
          </a:p>
          <a:p>
            <a:r>
              <a:rPr lang="en-US" dirty="0" smtClean="0"/>
              <a:t>Automatic alerts</a:t>
            </a:r>
          </a:p>
          <a:p>
            <a:pPr lvl="1"/>
            <a:r>
              <a:rPr lang="en-US" dirty="0" smtClean="0"/>
              <a:t>Part of message and logging restructuring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mates well with demo requirements</a:t>
            </a:r>
          </a:p>
          <a:p>
            <a:pPr lvl="1"/>
            <a:r>
              <a:rPr lang="en-US" dirty="0" smtClean="0"/>
              <a:t>Can federated almost any file system</a:t>
            </a:r>
          </a:p>
          <a:p>
            <a:pPr lvl="1"/>
            <a:r>
              <a:rPr lang="en-US" dirty="0" smtClean="0"/>
              <a:t>Gives a uniform view of massive amounts of data</a:t>
            </a:r>
          </a:p>
          <a:p>
            <a:pPr lvl="2"/>
            <a:r>
              <a:rPr lang="en-US" dirty="0" smtClean="0"/>
              <a:t>Assuming per-experiment common logical namespace</a:t>
            </a:r>
          </a:p>
          <a:p>
            <a:pPr lvl="1"/>
            <a:r>
              <a:rPr lang="en-US" dirty="0" smtClean="0"/>
              <a:t>Secure and firewall friendly </a:t>
            </a:r>
          </a:p>
          <a:p>
            <a:pPr lvl="1"/>
            <a:r>
              <a:rPr lang="en-US" dirty="0" smtClean="0"/>
              <a:t>Ideal platform for adaptive caching systems</a:t>
            </a:r>
          </a:p>
          <a:p>
            <a:pPr lvl="1"/>
            <a:r>
              <a:rPr lang="en-US" dirty="0" smtClean="0"/>
              <a:t>Completely open source under a BSD license</a:t>
            </a:r>
          </a:p>
          <a:p>
            <a:r>
              <a:rPr lang="en-US" dirty="0" smtClean="0"/>
              <a:t>See more at http://xrootd.org/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6344" y="1752600"/>
            <a:ext cx="837285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Software Contributors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ATLAS: </a:t>
            </a: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Doug Benjamin</a:t>
            </a: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CERN</a:t>
            </a: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kern="0" dirty="0" err="1" smtClean="0">
                <a:solidFill>
                  <a:schemeClr val="tx2">
                    <a:lumMod val="50000"/>
                  </a:schemeClr>
                </a:solidFill>
              </a:rPr>
              <a:t>Fabrizio</a:t>
            </a: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Furano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Lukasz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Janyst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Andreas Peters,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David Smith</a:t>
            </a: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Fermi/GLAST: Tony Johnson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FZK: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Artem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Trunov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LBNL: 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Alex </a:t>
            </a:r>
            <a:r>
              <a:rPr lang="en-US" altLang="zh-CN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Sim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Junmin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Gu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Vijaya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Natarajan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12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(</a:t>
            </a:r>
            <a:r>
              <a:rPr lang="en-US" altLang="zh-CN" sz="1200" kern="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BeStMan</a:t>
            </a:r>
            <a:r>
              <a:rPr lang="en-US" altLang="zh-CN" sz="12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team)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Root: Gerri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Ganis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Beterand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Bellenet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Fons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Rademakers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OSG: Tim Cartwright, Tanya </a:t>
            </a:r>
            <a:r>
              <a:rPr lang="en-US" kern="0" dirty="0" err="1" smtClean="0">
                <a:solidFill>
                  <a:schemeClr val="tx2">
                    <a:lumMod val="50000"/>
                  </a:schemeClr>
                </a:solidFill>
              </a:rPr>
              <a:t>Levshina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SLAC: Andrew Hanushevsky,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Wilko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Kroeger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Daniel Wang, Wei Yang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UNL: Brian </a:t>
            </a:r>
            <a:r>
              <a:rPr lang="en-US" kern="0" dirty="0" err="1" smtClean="0">
                <a:solidFill>
                  <a:schemeClr val="tx2">
                    <a:lumMod val="50000"/>
                  </a:schemeClr>
                </a:solidFill>
              </a:rPr>
              <a:t>Bockelman</a:t>
            </a:r>
            <a:endParaRPr lang="en-US" kern="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err="1" smtClean="0">
                <a:solidFill>
                  <a:schemeClr val="tx2">
                    <a:lumMod val="50000"/>
                  </a:schemeClr>
                </a:solidFill>
              </a:rPr>
              <a:t>UoC</a:t>
            </a: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: Charles Waldman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Operational Collaborators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ANL, BNL, CERN, FZK, IN2P3, SLAC, UTA,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UoC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UNL, UVIC,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UWisc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US Department of Energy</a:t>
            </a:r>
          </a:p>
          <a:p>
            <a:pPr marL="685800" lvl="1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Contract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DE-AC02-76SF00515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with Stanford University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architecture configurations</a:t>
            </a:r>
          </a:p>
          <a:p>
            <a:pPr lvl="1"/>
            <a:r>
              <a:rPr lang="en-US" dirty="0" smtClean="0"/>
              <a:t>Show how these can be used by demos</a:t>
            </a:r>
          </a:p>
          <a:p>
            <a:pPr lvl="2"/>
            <a:r>
              <a:rPr lang="en-US" dirty="0" smtClean="0"/>
              <a:t>Alice </a:t>
            </a:r>
            <a:r>
              <a:rPr lang="en-US" sz="1200" dirty="0" smtClean="0"/>
              <a:t>(in production)</a:t>
            </a:r>
            <a:r>
              <a:rPr lang="en-US" dirty="0" smtClean="0"/>
              <a:t>, Atlas, and CMS</a:t>
            </a:r>
          </a:p>
          <a:p>
            <a:r>
              <a:rPr lang="en-US" dirty="0" smtClean="0"/>
              <a:t>Overview of the File Residency Manager</a:t>
            </a:r>
          </a:p>
          <a:p>
            <a:pPr lvl="1"/>
            <a:r>
              <a:rPr lang="en-US" dirty="0" smtClean="0"/>
              <a:t>How it addresses file placement</a:t>
            </a:r>
          </a:p>
          <a:p>
            <a:r>
              <a:rPr lang="en-US" dirty="0" smtClean="0"/>
              <a:t>Cover recent and future developments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Can we access HEP data as a single repository?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Treat it like a Virtual Mass Storage System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Is cache-driven grid data distribution feasible?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The last missing file issue (Alice production)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Adaptive file placement at Tier 3’s (Atlas demo)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Analysis at storage-starved sites (CMS demo)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Does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provide the needed infrastructure?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 bwMode="auto">
          <a:xfrm>
            <a:off x="2667000" y="4800600"/>
            <a:ext cx="1143000" cy="7620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4191000" y="4800600"/>
            <a:ext cx="1143000" cy="7620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715000" y="4800600"/>
            <a:ext cx="1143000" cy="7620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191000" y="3276600"/>
            <a:ext cx="1143000" cy="5334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3657599" y="3675221"/>
            <a:ext cx="2933701" cy="1241901"/>
            <a:chOff x="3657599" y="3675221"/>
            <a:chExt cx="2933701" cy="1241901"/>
          </a:xfrm>
        </p:grpSpPr>
        <p:cxnSp>
          <p:nvCxnSpPr>
            <p:cNvPr id="74" name="Straight Arrow Connector 73"/>
            <p:cNvCxnSpPr>
              <a:endCxn id="65" idx="3"/>
            </p:cNvCxnSpPr>
            <p:nvPr/>
          </p:nvCxnSpPr>
          <p:spPr bwMode="auto">
            <a:xfrm rot="10800000">
              <a:off x="4883578" y="3693478"/>
              <a:ext cx="1707722" cy="11833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8" name="Straight Arrow Connector 87"/>
            <p:cNvCxnSpPr>
              <a:endCxn id="64" idx="3"/>
            </p:cNvCxnSpPr>
            <p:nvPr/>
          </p:nvCxnSpPr>
          <p:spPr bwMode="auto">
            <a:xfrm rot="5400000" flipH="1" flipV="1">
              <a:off x="3629122" y="3717318"/>
              <a:ext cx="1152082" cy="10951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" name="Straight Arrow Connector 90"/>
            <p:cNvCxnSpPr>
              <a:endCxn id="57" idx="2"/>
            </p:cNvCxnSpPr>
            <p:nvPr/>
          </p:nvCxnSpPr>
          <p:spPr bwMode="auto">
            <a:xfrm rot="16200000" flipV="1">
              <a:off x="4274900" y="4239022"/>
              <a:ext cx="1241901" cy="1143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</a:t>
            </a:r>
            <a:r>
              <a:rPr lang="en-US" dirty="0" err="1" smtClean="0"/>
              <a:t>xrootd</a:t>
            </a:r>
            <a:r>
              <a:rPr lang="en-US" dirty="0" smtClean="0"/>
              <a:t> Cluster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259105" y="525780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307105" y="525780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grpSp>
        <p:nvGrpSpPr>
          <p:cNvPr id="84" name="Group 83"/>
          <p:cNvGrpSpPr/>
          <p:nvPr/>
        </p:nvGrpSpPr>
        <p:grpSpPr>
          <a:xfrm>
            <a:off x="3954783" y="3428416"/>
            <a:ext cx="2886681" cy="1938787"/>
            <a:chOff x="3954783" y="3428416"/>
            <a:chExt cx="2886681" cy="1938787"/>
          </a:xfrm>
        </p:grpSpPr>
        <p:sp>
          <p:nvSpPr>
            <p:cNvPr id="64" name="Right Arrow 63"/>
            <p:cNvSpPr/>
            <p:nvPr/>
          </p:nvSpPr>
          <p:spPr bwMode="auto">
            <a:xfrm rot="18780000">
              <a:off x="3122209" y="4260990"/>
              <a:ext cx="1938787" cy="273640"/>
            </a:xfrm>
            <a:prstGeom prst="rightArrow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ight Arrow 64"/>
            <p:cNvSpPr/>
            <p:nvPr/>
          </p:nvSpPr>
          <p:spPr bwMode="auto">
            <a:xfrm rot="2100000" flipH="1">
              <a:off x="4688938" y="4173977"/>
              <a:ext cx="2152526" cy="273640"/>
            </a:xfrm>
            <a:prstGeom prst="rightArrow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rot="18780000">
              <a:off x="3839681" y="4230702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>
                  <a:solidFill>
                    <a:schemeClr val="bg1">
                      <a:lumMod val="10000"/>
                    </a:schemeClr>
                  </a:solidFill>
                </a:rPr>
                <a:t>3: </a:t>
              </a:r>
              <a:r>
                <a:rPr lang="en-US" sz="1000" b="1" i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</a:rPr>
                <a:t>I DO!</a:t>
              </a:r>
              <a:endParaRPr lang="en-US" sz="1000" b="1" i="1" dirty="0">
                <a:solidFill>
                  <a:schemeClr val="accent4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2100000" flipH="1">
              <a:off x="5527899" y="4217390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>
                  <a:solidFill>
                    <a:schemeClr val="bg1">
                      <a:lumMod val="10000"/>
                    </a:schemeClr>
                  </a:solidFill>
                </a:rPr>
                <a:t>3: </a:t>
              </a:r>
              <a:r>
                <a:rPr lang="en-US" sz="1000" b="1" i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</a:rPr>
                <a:t>I DO!</a:t>
              </a:r>
              <a:endParaRPr lang="en-US" sz="1000" b="1" i="1" dirty="0">
                <a:solidFill>
                  <a:schemeClr val="accent4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362200" y="3429000"/>
            <a:ext cx="1895400" cy="273640"/>
            <a:chOff x="2362200" y="3307760"/>
            <a:chExt cx="1895400" cy="273640"/>
          </a:xfrm>
        </p:grpSpPr>
        <p:sp>
          <p:nvSpPr>
            <p:cNvPr id="70" name="Right Arrow 69"/>
            <p:cNvSpPr/>
            <p:nvPr/>
          </p:nvSpPr>
          <p:spPr bwMode="auto">
            <a:xfrm>
              <a:off x="2362200" y="3307760"/>
              <a:ext cx="1895400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764719" y="3321470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1: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95600" y="3429000"/>
            <a:ext cx="1971600" cy="273640"/>
            <a:chOff x="2295600" y="3429000"/>
            <a:chExt cx="1971600" cy="273640"/>
          </a:xfrm>
        </p:grpSpPr>
        <p:sp>
          <p:nvSpPr>
            <p:cNvPr id="68" name="Right Arrow 67"/>
            <p:cNvSpPr/>
            <p:nvPr/>
          </p:nvSpPr>
          <p:spPr bwMode="auto">
            <a:xfrm flipH="1">
              <a:off x="2295600" y="3429000"/>
              <a:ext cx="1971600" cy="27364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793126" y="3442710"/>
              <a:ext cx="11063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4: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Try open() at 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288871" y="3597178"/>
            <a:ext cx="273640" cy="1486514"/>
            <a:chOff x="2288871" y="3597178"/>
            <a:chExt cx="273640" cy="1486514"/>
          </a:xfrm>
        </p:grpSpPr>
        <p:sp>
          <p:nvSpPr>
            <p:cNvPr id="76" name="Right Arrow 75"/>
            <p:cNvSpPr/>
            <p:nvPr/>
          </p:nvSpPr>
          <p:spPr bwMode="auto">
            <a:xfrm rot="2700000">
              <a:off x="1682434" y="4203615"/>
              <a:ext cx="1486514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 rot="2700000">
              <a:off x="1813358" y="4205350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5: 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69" name="Smiley Face 68"/>
          <p:cNvSpPr/>
          <p:nvPr/>
        </p:nvSpPr>
        <p:spPr bwMode="auto">
          <a:xfrm>
            <a:off x="1600200" y="3200400"/>
            <a:ext cx="685800" cy="685800"/>
          </a:xfrm>
          <a:prstGeom prst="smileyFace">
            <a:avLst/>
          </a:prstGeom>
          <a:solidFill>
            <a:srgbClr val="F8F8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62800" y="4812268"/>
            <a:ext cx="1405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Data Servers</a:t>
            </a:r>
            <a:endParaRPr lang="en-US" b="1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7294727" y="3200400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Manager</a:t>
            </a:r>
          </a:p>
          <a:p>
            <a:pPr algn="ctr"/>
            <a:r>
              <a:rPr lang="en-US" sz="1000" b="1" i="1" dirty="0" smtClean="0"/>
              <a:t>(a.k.a. Redirector)</a:t>
            </a:r>
            <a:endParaRPr lang="en-US" sz="1000" b="1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640823" y="3352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Client</a:t>
            </a:r>
            <a:endParaRPr lang="en-US" b="1" i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2743200" y="4876800"/>
            <a:ext cx="914400" cy="609600"/>
            <a:chOff x="3886200" y="3886200"/>
            <a:chExt cx="914400" cy="609600"/>
          </a:xfrm>
        </p:grpSpPr>
        <p:grpSp>
          <p:nvGrpSpPr>
            <p:cNvPr id="35" name="Group 34"/>
            <p:cNvGrpSpPr/>
            <p:nvPr/>
          </p:nvGrpSpPr>
          <p:grpSpPr>
            <a:xfrm>
              <a:off x="3886200" y="3886200"/>
              <a:ext cx="914400" cy="322421"/>
              <a:chOff x="3886200" y="3886200"/>
              <a:chExt cx="914400" cy="322421"/>
            </a:xfrm>
          </p:grpSpPr>
          <p:sp>
            <p:nvSpPr>
              <p:cNvPr id="15" name="Cube 14"/>
              <p:cNvSpPr/>
              <p:nvPr/>
            </p:nvSpPr>
            <p:spPr bwMode="auto">
              <a:xfrm>
                <a:off x="3967197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Cube 15"/>
              <p:cNvSpPr/>
              <p:nvPr/>
            </p:nvSpPr>
            <p:spPr bwMode="auto">
              <a:xfrm>
                <a:off x="4343400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67200" y="3962400"/>
                <a:ext cx="533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/>
                  <a:t>cmsd</a:t>
                </a:r>
                <a:endParaRPr lang="en-US" sz="10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886200" y="3962400"/>
                <a:ext cx="5429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>
                    <a:solidFill>
                      <a:srgbClr val="FFFFFF"/>
                    </a:solidFill>
                  </a:rPr>
                  <a:t>xrootd</a:t>
                </a:r>
                <a:endParaRPr lang="en-US" sz="1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4" name="Flowchart: Magnetic Disk 33"/>
            <p:cNvSpPr/>
            <p:nvPr/>
          </p:nvSpPr>
          <p:spPr bwMode="auto">
            <a:xfrm>
              <a:off x="4229100" y="4267200"/>
              <a:ext cx="228600" cy="228600"/>
            </a:xfrm>
            <a:prstGeom prst="flowChartMagneticDisk">
              <a:avLst/>
            </a:prstGeom>
            <a:gradFill flip="none" rotWithShape="1">
              <a:gsLst>
                <a:gs pos="0">
                  <a:srgbClr val="FFFA00">
                    <a:shade val="30000"/>
                    <a:satMod val="115000"/>
                  </a:srgbClr>
                </a:gs>
                <a:gs pos="50000">
                  <a:srgbClr val="FFFA00">
                    <a:shade val="67500"/>
                    <a:satMod val="115000"/>
                  </a:srgbClr>
                </a:gs>
                <a:gs pos="100000">
                  <a:srgbClr val="FFF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67200" y="4876800"/>
            <a:ext cx="914400" cy="609600"/>
            <a:chOff x="3886200" y="3886200"/>
            <a:chExt cx="914400" cy="609600"/>
          </a:xfrm>
        </p:grpSpPr>
        <p:grpSp>
          <p:nvGrpSpPr>
            <p:cNvPr id="38" name="Group 37"/>
            <p:cNvGrpSpPr/>
            <p:nvPr/>
          </p:nvGrpSpPr>
          <p:grpSpPr>
            <a:xfrm>
              <a:off x="3886200" y="3886200"/>
              <a:ext cx="914400" cy="322421"/>
              <a:chOff x="3886200" y="3886200"/>
              <a:chExt cx="914400" cy="322421"/>
            </a:xfrm>
          </p:grpSpPr>
          <p:sp>
            <p:nvSpPr>
              <p:cNvPr id="40" name="Cube 39"/>
              <p:cNvSpPr/>
              <p:nvPr/>
            </p:nvSpPr>
            <p:spPr bwMode="auto">
              <a:xfrm>
                <a:off x="3967197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Cube 40"/>
              <p:cNvSpPr/>
              <p:nvPr/>
            </p:nvSpPr>
            <p:spPr bwMode="auto">
              <a:xfrm>
                <a:off x="4343400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67200" y="3962400"/>
                <a:ext cx="533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/>
                  <a:t>cmsd</a:t>
                </a:r>
                <a:endParaRPr lang="en-US" sz="1000" b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886200" y="3962400"/>
                <a:ext cx="5429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>
                    <a:solidFill>
                      <a:srgbClr val="FFFFFF"/>
                    </a:solidFill>
                  </a:rPr>
                  <a:t>xrootd</a:t>
                </a:r>
                <a:endParaRPr lang="en-US" sz="1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9" name="Flowchart: Magnetic Disk 38"/>
            <p:cNvSpPr/>
            <p:nvPr/>
          </p:nvSpPr>
          <p:spPr bwMode="auto">
            <a:xfrm>
              <a:off x="4229100" y="4267200"/>
              <a:ext cx="228600" cy="228600"/>
            </a:xfrm>
            <a:prstGeom prst="flowChartMagneticDisk">
              <a:avLst/>
            </a:prstGeom>
            <a:gradFill flip="none" rotWithShape="1">
              <a:gsLst>
                <a:gs pos="0">
                  <a:srgbClr val="FFFA00">
                    <a:shade val="30000"/>
                    <a:satMod val="115000"/>
                  </a:srgbClr>
                </a:gs>
                <a:gs pos="50000">
                  <a:srgbClr val="FFFA00">
                    <a:shade val="67500"/>
                    <a:satMod val="115000"/>
                  </a:srgbClr>
                </a:gs>
                <a:gs pos="100000">
                  <a:srgbClr val="FFF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791200" y="4876800"/>
            <a:ext cx="914400" cy="609600"/>
            <a:chOff x="3886200" y="3886200"/>
            <a:chExt cx="914400" cy="609600"/>
          </a:xfrm>
        </p:grpSpPr>
        <p:grpSp>
          <p:nvGrpSpPr>
            <p:cNvPr id="45" name="Group 44"/>
            <p:cNvGrpSpPr/>
            <p:nvPr/>
          </p:nvGrpSpPr>
          <p:grpSpPr>
            <a:xfrm>
              <a:off x="3886200" y="3886200"/>
              <a:ext cx="914400" cy="322421"/>
              <a:chOff x="3886200" y="3886200"/>
              <a:chExt cx="914400" cy="322421"/>
            </a:xfrm>
          </p:grpSpPr>
          <p:sp>
            <p:nvSpPr>
              <p:cNvPr id="47" name="Cube 46"/>
              <p:cNvSpPr/>
              <p:nvPr/>
            </p:nvSpPr>
            <p:spPr bwMode="auto">
              <a:xfrm>
                <a:off x="3967197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Cube 47"/>
              <p:cNvSpPr/>
              <p:nvPr/>
            </p:nvSpPr>
            <p:spPr bwMode="auto">
              <a:xfrm>
                <a:off x="4343400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267200" y="3962400"/>
                <a:ext cx="533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/>
                  <a:t>cmsd</a:t>
                </a:r>
                <a:endParaRPr lang="en-US" sz="1000" b="1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886200" y="3962400"/>
                <a:ext cx="5429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>
                    <a:solidFill>
                      <a:srgbClr val="FFFFFF"/>
                    </a:solidFill>
                  </a:rPr>
                  <a:t>xrootd</a:t>
                </a:r>
                <a:endParaRPr lang="en-US" sz="1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6" name="Flowchart: Magnetic Disk 45"/>
            <p:cNvSpPr/>
            <p:nvPr/>
          </p:nvSpPr>
          <p:spPr bwMode="auto">
            <a:xfrm>
              <a:off x="4229100" y="4267200"/>
              <a:ext cx="228600" cy="228600"/>
            </a:xfrm>
            <a:prstGeom prst="flowChartMagneticDisk">
              <a:avLst/>
            </a:prstGeom>
            <a:gradFill flip="none" rotWithShape="1">
              <a:gsLst>
                <a:gs pos="0">
                  <a:srgbClr val="FFFA00">
                    <a:shade val="30000"/>
                    <a:satMod val="115000"/>
                  </a:srgbClr>
                </a:gs>
                <a:gs pos="50000">
                  <a:srgbClr val="FFFA00">
                    <a:shade val="67500"/>
                    <a:satMod val="115000"/>
                  </a:srgbClr>
                </a:gs>
                <a:gs pos="100000">
                  <a:srgbClr val="FFF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1" name="Isosceles Triangle 50"/>
          <p:cNvSpPr/>
          <p:nvPr/>
        </p:nvSpPr>
        <p:spPr bwMode="auto">
          <a:xfrm>
            <a:off x="1828800" y="3657600"/>
            <a:ext cx="5943600" cy="1905000"/>
          </a:xfrm>
          <a:prstGeom prst="triangle">
            <a:avLst>
              <a:gd name="adj" fmla="val 50888"/>
            </a:avLst>
          </a:prstGeom>
          <a:solidFill>
            <a:srgbClr val="FFFFE9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191000" y="3352800"/>
            <a:ext cx="914400" cy="322421"/>
            <a:chOff x="3886200" y="3886200"/>
            <a:chExt cx="914400" cy="322421"/>
          </a:xfrm>
        </p:grpSpPr>
        <p:sp>
          <p:nvSpPr>
            <p:cNvPr id="55" name="Cube 54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Cube 55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4215012" y="4343400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2: </a:t>
            </a:r>
            <a:r>
              <a:rPr lang="en-US" sz="1000" b="1" dirty="0" smtClean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Who has “</a:t>
            </a:r>
            <a:r>
              <a:rPr lang="en-US" sz="1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/my/file</a:t>
            </a:r>
            <a:r>
              <a:rPr lang="en-US" sz="1000" b="1" dirty="0" smtClean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”?</a:t>
            </a:r>
            <a:endParaRPr lang="en-US" sz="1000" b="1" dirty="0">
              <a:solidFill>
                <a:srgbClr val="66FF66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48000" y="52578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0" y="52578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96000" y="52578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7391400" y="1905000"/>
            <a:ext cx="609600" cy="381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69" grpId="0" animBg="1"/>
      <p:bldP spid="81" grpId="0"/>
      <p:bldP spid="82" grpId="0"/>
      <p:bldP spid="51" grpId="0" animBg="1"/>
      <p:bldP spid="51" grpId="1" animBg="1"/>
      <p:bldP spid="79" grpId="0"/>
      <p:bldP spid="79" grpId="1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cmsd</a:t>
            </a:r>
            <a:r>
              <a:rPr lang="en-US" dirty="0" smtClean="0"/>
              <a:t> pair is the building block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 </a:t>
            </a:r>
            <a:r>
              <a:rPr lang="en-US" dirty="0" smtClean="0"/>
              <a:t>provides the client interface</a:t>
            </a:r>
          </a:p>
          <a:p>
            <a:pPr lvl="2"/>
            <a:r>
              <a:rPr lang="en-US" dirty="0" smtClean="0"/>
              <a:t>Handles data and redirections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cmsd </a:t>
            </a:r>
            <a:r>
              <a:rPr lang="en-US" dirty="0" smtClean="0"/>
              <a:t>manages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/>
              <a:t>’s (i.e. forms clusters)</a:t>
            </a:r>
          </a:p>
          <a:p>
            <a:pPr lvl="2"/>
            <a:r>
              <a:rPr lang="en-US" dirty="0" smtClean="0"/>
              <a:t>Monitors activity and handles file discovery</a:t>
            </a:r>
          </a:p>
          <a:p>
            <a:r>
              <a:rPr lang="en-US" dirty="0" smtClean="0"/>
              <a:t>The building block is uniformly stackable</a:t>
            </a:r>
          </a:p>
          <a:p>
            <a:pPr lvl="1"/>
            <a:r>
              <a:rPr lang="en-US" dirty="0" smtClean="0"/>
              <a:t>Can build a wide variety of configurations</a:t>
            </a:r>
          </a:p>
          <a:p>
            <a:pPr lvl="2"/>
            <a:r>
              <a:rPr lang="en-US" dirty="0" smtClean="0"/>
              <a:t>Much like you would do with </a:t>
            </a:r>
            <a:r>
              <a:rPr lang="en-US" dirty="0" err="1" smtClean="0"/>
              <a:t>Lego</a:t>
            </a:r>
            <a:r>
              <a:rPr lang="en-US" sz="1800" baseline="30000" dirty="0" err="1" smtClean="0">
                <a:latin typeface="Symbol" pitchFamily="18" charset="2"/>
              </a:rPr>
              <a:t>Ò</a:t>
            </a:r>
            <a:r>
              <a:rPr lang="en-US" dirty="0" smtClean="0"/>
              <a:t> blocks</a:t>
            </a:r>
          </a:p>
          <a:p>
            <a:pPr lvl="1"/>
            <a:r>
              <a:rPr lang="en-US" dirty="0" smtClean="0"/>
              <a:t>Extensive plug-ins provide adaptability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186"/>
          <p:cNvSpPr/>
          <p:nvPr/>
        </p:nvSpPr>
        <p:spPr bwMode="auto">
          <a:xfrm>
            <a:off x="609600" y="3886200"/>
            <a:ext cx="26670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3352800" y="3886200"/>
            <a:ext cx="25908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6019800" y="3886200"/>
            <a:ext cx="25908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3886200" y="2057400"/>
            <a:ext cx="1143000" cy="457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2" name="Group 191"/>
          <p:cNvGrpSpPr/>
          <p:nvPr/>
        </p:nvGrpSpPr>
        <p:grpSpPr>
          <a:xfrm>
            <a:off x="7924800" y="4343400"/>
            <a:ext cx="490210" cy="825482"/>
            <a:chOff x="7543800" y="2743200"/>
            <a:chExt cx="490210" cy="825482"/>
          </a:xfrm>
        </p:grpSpPr>
        <p:sp>
          <p:nvSpPr>
            <p:cNvPr id="189" name="Right Bracket 188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5257800" y="4343400"/>
            <a:ext cx="490210" cy="825482"/>
            <a:chOff x="7543800" y="2743200"/>
            <a:chExt cx="490210" cy="825482"/>
          </a:xfrm>
        </p:grpSpPr>
        <p:sp>
          <p:nvSpPr>
            <p:cNvPr id="194" name="Right Bracket 193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2590800" y="4343400"/>
            <a:ext cx="490210" cy="825482"/>
            <a:chOff x="7543800" y="2743200"/>
            <a:chExt cx="490210" cy="825482"/>
          </a:xfrm>
        </p:grpSpPr>
        <p:sp>
          <p:nvSpPr>
            <p:cNvPr id="198" name="Right Bracket 197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6781800" y="4251960"/>
            <a:ext cx="1143000" cy="472440"/>
            <a:chOff x="4114800" y="4251960"/>
            <a:chExt cx="1143000" cy="472440"/>
          </a:xfrm>
        </p:grpSpPr>
        <p:cxnSp>
          <p:nvCxnSpPr>
            <p:cNvPr id="213" name="Straight Arrow Connector 212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4" name="Straight Arrow Connector 213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5" name="Straight Arrow Connector 214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7" name="Group 206"/>
          <p:cNvGrpSpPr/>
          <p:nvPr/>
        </p:nvGrpSpPr>
        <p:grpSpPr>
          <a:xfrm>
            <a:off x="4114800" y="4251960"/>
            <a:ext cx="1143000" cy="472440"/>
            <a:chOff x="4114800" y="4251960"/>
            <a:chExt cx="1143000" cy="472440"/>
          </a:xfrm>
        </p:grpSpPr>
        <p:cxnSp>
          <p:nvCxnSpPr>
            <p:cNvPr id="199" name="Straight Arrow Connector 198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0" name="Straight Arrow Connector 199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1" name="Straight Arrow Connector 200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8" name="Group 207"/>
          <p:cNvGrpSpPr/>
          <p:nvPr/>
        </p:nvGrpSpPr>
        <p:grpSpPr>
          <a:xfrm>
            <a:off x="1447800" y="4251960"/>
            <a:ext cx="1143000" cy="472440"/>
            <a:chOff x="4114800" y="4251960"/>
            <a:chExt cx="1143000" cy="472440"/>
          </a:xfrm>
        </p:grpSpPr>
        <p:cxnSp>
          <p:nvCxnSpPr>
            <p:cNvPr id="209" name="Straight Arrow Connector 208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0" name="Straight Arrow Connector 209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1" name="Straight Arrow Connector 210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7" name="Group 196"/>
          <p:cNvGrpSpPr/>
          <p:nvPr/>
        </p:nvGrpSpPr>
        <p:grpSpPr>
          <a:xfrm>
            <a:off x="2133600" y="2438400"/>
            <a:ext cx="5146272" cy="1524794"/>
            <a:chOff x="2133600" y="2438400"/>
            <a:chExt cx="5146272" cy="1524794"/>
          </a:xfrm>
        </p:grpSpPr>
        <p:cxnSp>
          <p:nvCxnSpPr>
            <p:cNvPr id="161" name="Straight Arrow Connector 160"/>
            <p:cNvCxnSpPr/>
            <p:nvPr/>
          </p:nvCxnSpPr>
          <p:spPr bwMode="auto">
            <a:xfrm rot="10800000">
              <a:off x="4640408" y="2438401"/>
              <a:ext cx="2639464" cy="15240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4" name="Straight Arrow Connector 163"/>
            <p:cNvCxnSpPr/>
            <p:nvPr/>
          </p:nvCxnSpPr>
          <p:spPr bwMode="auto">
            <a:xfrm flipV="1">
              <a:off x="2133600" y="2438400"/>
              <a:ext cx="2506808" cy="152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1" name="Straight Arrow Connector 170"/>
            <p:cNvCxnSpPr/>
            <p:nvPr/>
          </p:nvCxnSpPr>
          <p:spPr bwMode="auto">
            <a:xfrm rot="5400000" flipH="1" flipV="1">
              <a:off x="3886200" y="3200400"/>
              <a:ext cx="15240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Federating xrootd Clusters</a:t>
            </a:r>
            <a:endParaRPr lang="en-US" dirty="0"/>
          </a:p>
        </p:txBody>
      </p:sp>
      <p:grpSp>
        <p:nvGrpSpPr>
          <p:cNvPr id="4" name="Group 71"/>
          <p:cNvGrpSpPr/>
          <p:nvPr/>
        </p:nvGrpSpPr>
        <p:grpSpPr>
          <a:xfrm>
            <a:off x="1905000" y="2133600"/>
            <a:ext cx="2133601" cy="273640"/>
            <a:chOff x="2362200" y="3307760"/>
            <a:chExt cx="1895400" cy="273640"/>
          </a:xfrm>
        </p:grpSpPr>
        <p:sp>
          <p:nvSpPr>
            <p:cNvPr id="70" name="Right Arrow 69"/>
            <p:cNvSpPr/>
            <p:nvPr/>
          </p:nvSpPr>
          <p:spPr bwMode="auto">
            <a:xfrm>
              <a:off x="2362200" y="3307760"/>
              <a:ext cx="1895400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764719" y="3321470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1: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" name="Group 84"/>
          <p:cNvGrpSpPr/>
          <p:nvPr/>
        </p:nvGrpSpPr>
        <p:grpSpPr>
          <a:xfrm>
            <a:off x="1905000" y="2133600"/>
            <a:ext cx="2133600" cy="273640"/>
            <a:chOff x="2295600" y="3429000"/>
            <a:chExt cx="1971600" cy="273640"/>
          </a:xfrm>
        </p:grpSpPr>
        <p:sp>
          <p:nvSpPr>
            <p:cNvPr id="68" name="Right Arrow 67"/>
            <p:cNvSpPr/>
            <p:nvPr/>
          </p:nvSpPr>
          <p:spPr bwMode="auto">
            <a:xfrm flipH="1">
              <a:off x="2295600" y="3429000"/>
              <a:ext cx="1971600" cy="27364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793126" y="3442710"/>
              <a:ext cx="12458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5: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Try open() at ANL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3544251" y="5879068"/>
            <a:ext cx="20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Distributed Clusters</a:t>
            </a:r>
            <a:endParaRPr lang="en-US" b="1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7086600" y="2057400"/>
            <a:ext cx="165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Meta-Manager</a:t>
            </a:r>
          </a:p>
          <a:p>
            <a:pPr algn="ctr"/>
            <a:r>
              <a:rPr lang="en-US" sz="1000" b="1" i="1" dirty="0" smtClean="0"/>
              <a:t>(a.k.a. Global Redirector)</a:t>
            </a:r>
            <a:endParaRPr lang="en-US" sz="1000" b="1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412223" y="1916668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Client</a:t>
            </a:r>
            <a:endParaRPr lang="en-US" b="1" i="1" dirty="0"/>
          </a:p>
        </p:txBody>
      </p:sp>
      <p:grpSp>
        <p:nvGrpSpPr>
          <p:cNvPr id="54" name="Group 53"/>
          <p:cNvGrpSpPr/>
          <p:nvPr/>
        </p:nvGrpSpPr>
        <p:grpSpPr>
          <a:xfrm>
            <a:off x="762000" y="4343400"/>
            <a:ext cx="2057400" cy="1008221"/>
            <a:chOff x="762000" y="4953000"/>
            <a:chExt cx="2057400" cy="1008221"/>
          </a:xfrm>
        </p:grpSpPr>
        <p:sp>
          <p:nvSpPr>
            <p:cNvPr id="59" name="TextBox 58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77905" y="5715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7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8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5" name="Cube 14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6" name="Cube 15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4" name="Flowchart: Magnetic Disk 3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10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40" name="Cube 39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1" name="Cube 40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9" name="Flowchart: Magnetic Disk 38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1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12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47" name="Cube 46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8" name="Cube 47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6" name="Flowchart: Magnetic Disk 45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3429000" y="4343400"/>
            <a:ext cx="2057400" cy="1008221"/>
            <a:chOff x="762000" y="4953000"/>
            <a:chExt cx="2057400" cy="1008221"/>
          </a:xfrm>
        </p:grpSpPr>
        <p:sp>
          <p:nvSpPr>
            <p:cNvPr id="74" name="TextBox 73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277905" y="5715000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85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100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02" name="Cube 101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3" name="Cube 102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01" name="Flowchart: Magnetic Disk 100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86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94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6" name="Cube 95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7" name="Cube 96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5" name="Flowchart: Magnetic Disk 94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87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88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0" name="Cube 89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1" name="Cube 90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89" name="Flowchart: Magnetic Disk 88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6096000" y="4343400"/>
            <a:ext cx="2057400" cy="1008221"/>
            <a:chOff x="762000" y="4953000"/>
            <a:chExt cx="2057400" cy="1008221"/>
          </a:xfrm>
        </p:grpSpPr>
        <p:sp>
          <p:nvSpPr>
            <p:cNvPr id="107" name="TextBox 106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277905" y="5715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112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127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29" name="Cube 128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0" name="Cube 129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28" name="Flowchart: Magnetic Disk 127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13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121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23" name="Cube 122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4" name="Cube 123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22" name="Flowchart: Magnetic Disk 121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14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115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17" name="Cube 116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8" name="Cube 117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16" name="Flowchart: Magnetic Disk 115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33" name="TextBox 132"/>
          <p:cNvSpPr txBox="1"/>
          <p:nvPr/>
        </p:nvSpPr>
        <p:spPr>
          <a:xfrm>
            <a:off x="1600200" y="5257800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267200" y="5257800"/>
            <a:ext cx="495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SLAC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960199" y="5257800"/>
            <a:ext cx="443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6" name="Group 52"/>
          <p:cNvGrpSpPr/>
          <p:nvPr/>
        </p:nvGrpSpPr>
        <p:grpSpPr>
          <a:xfrm>
            <a:off x="3962400" y="3944779"/>
            <a:ext cx="914400" cy="322421"/>
            <a:chOff x="3886200" y="3886200"/>
            <a:chExt cx="914400" cy="322421"/>
          </a:xfrm>
        </p:grpSpPr>
        <p:sp>
          <p:nvSpPr>
            <p:cNvPr id="137" name="Cube 136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Cube 137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1066800" y="51054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676400" y="47244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09800" y="51054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9" name="Group 178"/>
          <p:cNvGrpSpPr/>
          <p:nvPr/>
        </p:nvGrpSpPr>
        <p:grpSpPr>
          <a:xfrm>
            <a:off x="457200" y="4267200"/>
            <a:ext cx="8229600" cy="1269088"/>
            <a:chOff x="457200" y="4876800"/>
            <a:chExt cx="8229600" cy="1269088"/>
          </a:xfrm>
        </p:grpSpPr>
        <p:sp>
          <p:nvSpPr>
            <p:cNvPr id="154" name="Isosceles Triangle 153"/>
            <p:cNvSpPr/>
            <p:nvPr/>
          </p:nvSpPr>
          <p:spPr bwMode="auto">
            <a:xfrm>
              <a:off x="457200" y="4876800"/>
              <a:ext cx="2819400" cy="1219200"/>
            </a:xfrm>
            <a:prstGeom prst="triangle">
              <a:avLst>
                <a:gd name="adj" fmla="val 50888"/>
              </a:avLst>
            </a:prstGeom>
            <a:solidFill>
              <a:srgbClr val="FFFFE9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5" name="Isosceles Triangle 154"/>
            <p:cNvSpPr/>
            <p:nvPr/>
          </p:nvSpPr>
          <p:spPr bwMode="auto">
            <a:xfrm>
              <a:off x="3238500" y="4876800"/>
              <a:ext cx="2743200" cy="1219200"/>
            </a:xfrm>
            <a:prstGeom prst="triangle">
              <a:avLst>
                <a:gd name="adj" fmla="val 50888"/>
              </a:avLst>
            </a:prstGeom>
            <a:solidFill>
              <a:srgbClr val="FFFFE9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6" name="Isosceles Triangle 155"/>
            <p:cNvSpPr/>
            <p:nvPr/>
          </p:nvSpPr>
          <p:spPr bwMode="auto">
            <a:xfrm>
              <a:off x="5943600" y="4876800"/>
              <a:ext cx="2743200" cy="1219200"/>
            </a:xfrm>
            <a:prstGeom prst="triangle">
              <a:avLst>
                <a:gd name="adj" fmla="val 50888"/>
              </a:avLst>
            </a:prstGeom>
            <a:solidFill>
              <a:srgbClr val="FFFFE9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981200" y="5930444"/>
              <a:ext cx="1175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3: 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Who has “</a:t>
              </a:r>
              <a:r>
                <a:rPr lang="en-US" sz="8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/my/file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”?</a:t>
              </a:r>
              <a:endParaRPr lang="en-US" sz="800" b="1" dirty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724400" y="5930444"/>
              <a:ext cx="1175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3: 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Who has “</a:t>
              </a:r>
              <a:r>
                <a:rPr lang="en-US" sz="8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/my/file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”?</a:t>
              </a:r>
              <a:endParaRPr lang="en-US" sz="800" b="1" dirty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391400" y="5930444"/>
              <a:ext cx="1175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3: 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Who has “</a:t>
              </a:r>
              <a:r>
                <a:rPr lang="en-US" sz="8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/my/file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”?</a:t>
              </a:r>
              <a:endParaRPr lang="en-US" sz="800" b="1" dirty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1066799" y="2362200"/>
            <a:ext cx="273640" cy="2362200"/>
            <a:chOff x="1066799" y="2971800"/>
            <a:chExt cx="273640" cy="2362200"/>
          </a:xfrm>
        </p:grpSpPr>
        <p:sp>
          <p:nvSpPr>
            <p:cNvPr id="167" name="Right Arrow 166"/>
            <p:cNvSpPr/>
            <p:nvPr/>
          </p:nvSpPr>
          <p:spPr bwMode="auto">
            <a:xfrm rot="5400000">
              <a:off x="22519" y="4016080"/>
              <a:ext cx="2362200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 rot="5400000">
              <a:off x="593516" y="3992193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8: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835576" y="3101260"/>
            <a:ext cx="5849230" cy="326518"/>
            <a:chOff x="1835576" y="3710860"/>
            <a:chExt cx="5849230" cy="326518"/>
          </a:xfrm>
        </p:grpSpPr>
        <p:sp>
          <p:nvSpPr>
            <p:cNvPr id="64" name="Right Arrow 63"/>
            <p:cNvSpPr/>
            <p:nvPr/>
          </p:nvSpPr>
          <p:spPr bwMode="auto">
            <a:xfrm rot="19715907">
              <a:off x="1835576" y="3723412"/>
              <a:ext cx="2962003" cy="273640"/>
            </a:xfrm>
            <a:prstGeom prst="rightArrow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ight Arrow 64"/>
            <p:cNvSpPr/>
            <p:nvPr/>
          </p:nvSpPr>
          <p:spPr bwMode="auto">
            <a:xfrm rot="1800000" flipH="1">
              <a:off x="4558598" y="3763738"/>
              <a:ext cx="3126208" cy="273640"/>
            </a:xfrm>
            <a:prstGeom prst="rightArrow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rot="19740000">
              <a:off x="2993513" y="3735819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>
                  <a:solidFill>
                    <a:schemeClr val="bg1">
                      <a:lumMod val="10000"/>
                    </a:schemeClr>
                  </a:solidFill>
                </a:rPr>
                <a:t>4: </a:t>
              </a:r>
              <a:r>
                <a:rPr lang="en-US" sz="1000" b="1" i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</a:rPr>
                <a:t>I DO!</a:t>
              </a:r>
              <a:endParaRPr lang="en-US" sz="1000" b="1" i="1" dirty="0">
                <a:solidFill>
                  <a:schemeClr val="accent4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1800000" flipH="1">
              <a:off x="5737447" y="3710860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>
                  <a:solidFill>
                    <a:schemeClr val="bg1">
                      <a:lumMod val="10000"/>
                    </a:schemeClr>
                  </a:solidFill>
                </a:rPr>
                <a:t>4: </a:t>
              </a:r>
              <a:r>
                <a:rPr lang="en-US" sz="1000" b="1" i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</a:rPr>
                <a:t>I DO!</a:t>
              </a:r>
              <a:endParaRPr lang="en-US" sz="1000" b="1" i="1" dirty="0">
                <a:solidFill>
                  <a:schemeClr val="accent4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6" name="Group 52"/>
          <p:cNvGrpSpPr/>
          <p:nvPr/>
        </p:nvGrpSpPr>
        <p:grpSpPr>
          <a:xfrm>
            <a:off x="6629400" y="3944779"/>
            <a:ext cx="914400" cy="322421"/>
            <a:chOff x="3886200" y="3886200"/>
            <a:chExt cx="914400" cy="322421"/>
          </a:xfrm>
        </p:grpSpPr>
        <p:sp>
          <p:nvSpPr>
            <p:cNvPr id="147" name="Cube 146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Cube 147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2133600" y="3886200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84" name="TextBox 183"/>
          <p:cNvSpPr txBox="1"/>
          <p:nvPr/>
        </p:nvSpPr>
        <p:spPr>
          <a:xfrm>
            <a:off x="4800600" y="3886200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85" name="TextBox 184"/>
          <p:cNvSpPr txBox="1"/>
          <p:nvPr/>
        </p:nvSpPr>
        <p:spPr>
          <a:xfrm>
            <a:off x="7467600" y="3886200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86" name="Right Brace 185"/>
          <p:cNvSpPr/>
          <p:nvPr/>
        </p:nvSpPr>
        <p:spPr bwMode="auto">
          <a:xfrm rot="5400000">
            <a:off x="4244340" y="1406128"/>
            <a:ext cx="655320" cy="8382000"/>
          </a:xfrm>
          <a:prstGeom prst="rightBrace">
            <a:avLst/>
          </a:prstGeom>
          <a:noFill/>
          <a:ln w="38100" cap="flat" cmpd="sng" algn="ctr">
            <a:solidFill>
              <a:schemeClr val="accent4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" name="Group 52"/>
          <p:cNvGrpSpPr/>
          <p:nvPr/>
        </p:nvGrpSpPr>
        <p:grpSpPr>
          <a:xfrm>
            <a:off x="3962400" y="2133600"/>
            <a:ext cx="914400" cy="322421"/>
            <a:chOff x="3886200" y="3886200"/>
            <a:chExt cx="914400" cy="322421"/>
          </a:xfrm>
        </p:grpSpPr>
        <p:sp>
          <p:nvSpPr>
            <p:cNvPr id="55" name="Cube 54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Cube 55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447800" y="2514600"/>
            <a:ext cx="273640" cy="1447800"/>
            <a:chOff x="1447800" y="3124200"/>
            <a:chExt cx="273640" cy="1447800"/>
          </a:xfrm>
        </p:grpSpPr>
        <p:sp>
          <p:nvSpPr>
            <p:cNvPr id="165" name="Right Arrow 164"/>
            <p:cNvSpPr/>
            <p:nvPr/>
          </p:nvSpPr>
          <p:spPr bwMode="auto">
            <a:xfrm rot="5400000">
              <a:off x="860720" y="3711280"/>
              <a:ext cx="1447800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 rot="5400000">
              <a:off x="974518" y="3686386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6: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1447800" y="2580020"/>
            <a:ext cx="273640" cy="1458580"/>
            <a:chOff x="1143000" y="3124200"/>
            <a:chExt cx="273640" cy="1458580"/>
          </a:xfrm>
        </p:grpSpPr>
        <p:sp>
          <p:nvSpPr>
            <p:cNvPr id="162" name="Right Arrow 161"/>
            <p:cNvSpPr/>
            <p:nvPr/>
          </p:nvSpPr>
          <p:spPr bwMode="auto">
            <a:xfrm rot="5400000" flipH="1">
              <a:off x="550530" y="3716670"/>
              <a:ext cx="1458580" cy="27364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 rot="5400000">
              <a:off x="726624" y="3667093"/>
              <a:ext cx="11063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7: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Try open() at 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oup 52"/>
          <p:cNvGrpSpPr/>
          <p:nvPr/>
        </p:nvGrpSpPr>
        <p:grpSpPr>
          <a:xfrm>
            <a:off x="1295400" y="3944779"/>
            <a:ext cx="914400" cy="322421"/>
            <a:chOff x="3886200" y="3886200"/>
            <a:chExt cx="914400" cy="322421"/>
          </a:xfrm>
        </p:grpSpPr>
        <p:sp>
          <p:nvSpPr>
            <p:cNvPr id="142" name="Cube 141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Cube 142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51" name="Isosceles Triangle 50"/>
          <p:cNvSpPr/>
          <p:nvPr/>
        </p:nvSpPr>
        <p:spPr bwMode="auto">
          <a:xfrm>
            <a:off x="914400" y="2438400"/>
            <a:ext cx="7391400" cy="1828800"/>
          </a:xfrm>
          <a:prstGeom prst="triangle">
            <a:avLst>
              <a:gd name="adj" fmla="val 50888"/>
            </a:avLst>
          </a:prstGeom>
          <a:solidFill>
            <a:srgbClr val="FFFFE9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038600" y="3352800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2: </a:t>
            </a:r>
            <a:r>
              <a:rPr lang="en-US" sz="1000" b="1" dirty="0" smtClean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Who has “</a:t>
            </a:r>
            <a:r>
              <a:rPr lang="en-US" sz="1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/my/file</a:t>
            </a:r>
            <a:r>
              <a:rPr lang="en-US" sz="1000" b="1" dirty="0" smtClean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”?</a:t>
            </a:r>
            <a:endParaRPr lang="en-US" sz="1000" b="1" dirty="0">
              <a:solidFill>
                <a:srgbClr val="66FF66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762000" y="5562600"/>
            <a:ext cx="2606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I’m behind a firewall!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still play?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Smiley Face 68"/>
          <p:cNvSpPr/>
          <p:nvPr/>
        </p:nvSpPr>
        <p:spPr bwMode="auto">
          <a:xfrm>
            <a:off x="1066800" y="1752600"/>
            <a:ext cx="838200" cy="838200"/>
          </a:xfrm>
          <a:prstGeom prst="smileyFace">
            <a:avLst/>
          </a:prstGeom>
          <a:solidFill>
            <a:srgbClr val="F8F8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276600" y="3163669"/>
            <a:ext cx="2762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is uniformly available</a:t>
            </a:r>
          </a:p>
          <a:p>
            <a:pPr algn="ctr"/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three distinct sites</a:t>
            </a:r>
            <a:endParaRPr lang="en-US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2438400" y="510540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grpSp>
        <p:nvGrpSpPr>
          <p:cNvPr id="221" name="Group 220"/>
          <p:cNvGrpSpPr/>
          <p:nvPr/>
        </p:nvGrpSpPr>
        <p:grpSpPr>
          <a:xfrm>
            <a:off x="1447800" y="4267200"/>
            <a:ext cx="5867400" cy="457200"/>
            <a:chOff x="1447800" y="3505200"/>
            <a:chExt cx="5867400" cy="457200"/>
          </a:xfrm>
        </p:grpSpPr>
        <p:cxnSp>
          <p:nvCxnSpPr>
            <p:cNvPr id="222" name="Straight Arrow Connector 221"/>
            <p:cNvCxnSpPr/>
            <p:nvPr/>
          </p:nvCxnSpPr>
          <p:spPr bwMode="auto">
            <a:xfrm flipV="1">
              <a:off x="1447800" y="3505200"/>
              <a:ext cx="495300" cy="457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3" name="Straight Arrow Connector 222"/>
            <p:cNvCxnSpPr/>
            <p:nvPr/>
          </p:nvCxnSpPr>
          <p:spPr bwMode="auto">
            <a:xfrm flipV="1">
              <a:off x="6819900" y="3505200"/>
              <a:ext cx="495300" cy="457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4" name="Straight Arrow Connector 223"/>
            <p:cNvCxnSpPr/>
            <p:nvPr/>
          </p:nvCxnSpPr>
          <p:spPr bwMode="auto">
            <a:xfrm flipH="1" flipV="1">
              <a:off x="2057400" y="3505200"/>
              <a:ext cx="495300" cy="457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72" name="TextBox 171"/>
          <p:cNvSpPr txBox="1"/>
          <p:nvPr/>
        </p:nvSpPr>
        <p:spPr>
          <a:xfrm>
            <a:off x="5486400" y="5562600"/>
            <a:ext cx="3240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exponentially parallel search!</a:t>
            </a:r>
          </a:p>
          <a:p>
            <a:pPr algn="ctr"/>
            <a:r>
              <a:rPr lang="en-US" sz="1200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(i.e. O(2</a:t>
            </a:r>
            <a:r>
              <a:rPr lang="en-US" sz="1200" baseline="30000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1200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</a:t>
            </a:r>
            <a:endParaRPr lang="en-US" sz="1200" dirty="0"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" name="Rounded Rectangle 202"/>
          <p:cNvSpPr/>
          <p:nvPr/>
        </p:nvSpPr>
        <p:spPr bwMode="auto">
          <a:xfrm>
            <a:off x="5867400" y="1981200"/>
            <a:ext cx="457200" cy="381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500"/>
                            </p:stCondLst>
                            <p:childTnLst>
                              <p:par>
                                <p:cTn id="10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6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 animBg="1"/>
      <p:bldP spid="81" grpId="0"/>
      <p:bldP spid="82" grpId="0"/>
      <p:bldP spid="51" grpId="0" animBg="1"/>
      <p:bldP spid="51" grpId="1" animBg="1"/>
      <p:bldP spid="79" grpId="0"/>
      <p:bldP spid="79" grpId="1"/>
      <p:bldP spid="217" grpId="0"/>
      <p:bldP spid="69" grpId="0" animBg="1"/>
      <p:bldP spid="218" grpId="0"/>
      <p:bldP spid="172" grpId="0"/>
      <p:bldP spid="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 &amp;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 </a:t>
            </a:r>
            <a:r>
              <a:rPr lang="en-US" dirty="0" smtClean="0"/>
              <a:t>is a very versatile system</a:t>
            </a:r>
          </a:p>
          <a:p>
            <a:pPr lvl="1"/>
            <a:r>
              <a:rPr lang="en-US" dirty="0" smtClean="0"/>
              <a:t>It can be a server, manager, or supervisor</a:t>
            </a:r>
          </a:p>
          <a:p>
            <a:pPr lvl="2"/>
            <a:r>
              <a:rPr lang="en-US" dirty="0" smtClean="0"/>
              <a:t>Desires are all specified in a single configuration file</a:t>
            </a:r>
          </a:p>
          <a:p>
            <a:r>
              <a:rPr lang="en-US" sz="2800" dirty="0" err="1" smtClean="0"/>
              <a:t>libXrdPss.so</a:t>
            </a:r>
            <a:r>
              <a:rPr lang="en-US" dirty="0" smtClean="0"/>
              <a:t> plug-in creates an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 </a:t>
            </a:r>
            <a:r>
              <a:rPr lang="en-US" dirty="0" smtClean="0"/>
              <a:t>chameleon</a:t>
            </a:r>
          </a:p>
          <a:p>
            <a:pPr lvl="1"/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Allows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 </a:t>
            </a:r>
            <a:r>
              <a:rPr lang="en-US" dirty="0" smtClean="0"/>
              <a:t>to be a client to another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 </a:t>
            </a:r>
            <a:endParaRPr lang="en-US" dirty="0" smtClean="0"/>
          </a:p>
          <a:p>
            <a:r>
              <a:rPr lang="en-US" dirty="0" smtClean="0"/>
              <a:t>So, all the basic roles can run as proxies</a:t>
            </a:r>
          </a:p>
          <a:p>
            <a:pPr lvl="1"/>
            <a:r>
              <a:rPr lang="en-US" dirty="0" smtClean="0"/>
              <a:t>Transparently getting around fire-walls</a:t>
            </a:r>
          </a:p>
          <a:p>
            <a:pPr lvl="2"/>
            <a:r>
              <a:rPr lang="en-US" dirty="0" smtClean="0"/>
              <a:t>Assuming you run the proxy role on a border machine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/>
          <p:cNvSpPr/>
          <p:nvPr/>
        </p:nvSpPr>
        <p:spPr bwMode="auto">
          <a:xfrm>
            <a:off x="3733800" y="2514600"/>
            <a:ext cx="838200" cy="457200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486400" y="27402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 Machines</a:t>
            </a:r>
            <a:endParaRPr lang="en-US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3657600" y="4267200"/>
            <a:ext cx="2933701" cy="1241901"/>
            <a:chOff x="3657599" y="3675221"/>
            <a:chExt cx="2933701" cy="1241901"/>
          </a:xfrm>
        </p:grpSpPr>
        <p:cxnSp>
          <p:nvCxnSpPr>
            <p:cNvPr id="100" name="Straight Arrow Connector 99"/>
            <p:cNvCxnSpPr/>
            <p:nvPr/>
          </p:nvCxnSpPr>
          <p:spPr bwMode="auto">
            <a:xfrm rot="10800000">
              <a:off x="4883578" y="3693478"/>
              <a:ext cx="1707722" cy="11833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0" name="Straight Arrow Connector 109"/>
            <p:cNvCxnSpPr/>
            <p:nvPr/>
          </p:nvCxnSpPr>
          <p:spPr bwMode="auto">
            <a:xfrm rot="5400000" flipH="1" flipV="1">
              <a:off x="3629122" y="3717318"/>
              <a:ext cx="1152082" cy="10951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9" name="Straight Arrow Connector 118"/>
            <p:cNvCxnSpPr/>
            <p:nvPr/>
          </p:nvCxnSpPr>
          <p:spPr bwMode="auto">
            <a:xfrm rot="16200000" flipV="1">
              <a:off x="4274900" y="4239022"/>
              <a:ext cx="1241901" cy="1143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1600200" y="3352800"/>
            <a:ext cx="5486400" cy="228600"/>
            <a:chOff x="1828800" y="3505200"/>
            <a:chExt cx="5486400" cy="228600"/>
          </a:xfrm>
        </p:grpSpPr>
        <p:sp>
          <p:nvSpPr>
            <p:cNvPr id="101" name="Wave 100"/>
            <p:cNvSpPr/>
            <p:nvPr/>
          </p:nvSpPr>
          <p:spPr bwMode="auto">
            <a:xfrm>
              <a:off x="1828800" y="3505200"/>
              <a:ext cx="1371600" cy="228600"/>
            </a:xfrm>
            <a:prstGeom prst="wav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Wave 101"/>
            <p:cNvSpPr/>
            <p:nvPr/>
          </p:nvSpPr>
          <p:spPr bwMode="auto">
            <a:xfrm>
              <a:off x="3200400" y="3505200"/>
              <a:ext cx="1371600" cy="228600"/>
            </a:xfrm>
            <a:prstGeom prst="wav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Wave 102"/>
            <p:cNvSpPr/>
            <p:nvPr/>
          </p:nvSpPr>
          <p:spPr bwMode="auto">
            <a:xfrm>
              <a:off x="4572000" y="3505200"/>
              <a:ext cx="1371600" cy="228600"/>
            </a:xfrm>
            <a:prstGeom prst="wav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Wave 103"/>
            <p:cNvSpPr/>
            <p:nvPr/>
          </p:nvSpPr>
          <p:spPr bwMode="auto">
            <a:xfrm>
              <a:off x="5943600" y="3505200"/>
              <a:ext cx="1371600" cy="228600"/>
            </a:xfrm>
            <a:prstGeom prst="wav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</a:t>
            </a:r>
            <a:r>
              <a:rPr lang="en-US" dirty="0" err="1" smtClean="0"/>
              <a:t>xrootd</a:t>
            </a:r>
            <a:r>
              <a:rPr lang="en-US" dirty="0" smtClean="0"/>
              <a:t> Proxy Cluster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259105" y="586740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307105" y="586740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grpSp>
        <p:nvGrpSpPr>
          <p:cNvPr id="3" name="Group 83"/>
          <p:cNvGrpSpPr/>
          <p:nvPr/>
        </p:nvGrpSpPr>
        <p:grpSpPr>
          <a:xfrm>
            <a:off x="3954783" y="4038016"/>
            <a:ext cx="2886681" cy="1938787"/>
            <a:chOff x="3954783" y="3428416"/>
            <a:chExt cx="2886681" cy="1938787"/>
          </a:xfrm>
        </p:grpSpPr>
        <p:sp>
          <p:nvSpPr>
            <p:cNvPr id="64" name="Right Arrow 63"/>
            <p:cNvSpPr/>
            <p:nvPr/>
          </p:nvSpPr>
          <p:spPr bwMode="auto">
            <a:xfrm rot="18780000">
              <a:off x="3122209" y="4260990"/>
              <a:ext cx="1938787" cy="273640"/>
            </a:xfrm>
            <a:prstGeom prst="rightArrow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ight Arrow 64"/>
            <p:cNvSpPr/>
            <p:nvPr/>
          </p:nvSpPr>
          <p:spPr bwMode="auto">
            <a:xfrm rot="2100000" flipH="1">
              <a:off x="4688938" y="4173977"/>
              <a:ext cx="2152526" cy="273640"/>
            </a:xfrm>
            <a:prstGeom prst="rightArrow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rot="18780000">
              <a:off x="3839681" y="4230702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>
                  <a:solidFill>
                    <a:schemeClr val="bg1">
                      <a:lumMod val="10000"/>
                    </a:schemeClr>
                  </a:solidFill>
                </a:rPr>
                <a:t>6: </a:t>
              </a:r>
              <a:r>
                <a:rPr lang="en-US" sz="1000" b="1" i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</a:rPr>
                <a:t>I DO!</a:t>
              </a:r>
              <a:endParaRPr lang="en-US" sz="1000" b="1" i="1" dirty="0">
                <a:solidFill>
                  <a:schemeClr val="accent4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2100000" flipH="1">
              <a:off x="5527899" y="4217390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>
                  <a:solidFill>
                    <a:schemeClr val="bg1">
                      <a:lumMod val="10000"/>
                    </a:schemeClr>
                  </a:solidFill>
                </a:rPr>
                <a:t>6: </a:t>
              </a:r>
              <a:r>
                <a:rPr lang="en-US" sz="1000" b="1" i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</a:rPr>
                <a:t>I DO!</a:t>
              </a:r>
              <a:endParaRPr lang="en-US" sz="1000" b="1" i="1" dirty="0">
                <a:solidFill>
                  <a:schemeClr val="accent4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" name="Group 71"/>
          <p:cNvGrpSpPr/>
          <p:nvPr/>
        </p:nvGrpSpPr>
        <p:grpSpPr>
          <a:xfrm rot="21180000">
            <a:off x="1759903" y="2241153"/>
            <a:ext cx="2514600" cy="273640"/>
            <a:chOff x="2362200" y="3307760"/>
            <a:chExt cx="1895400" cy="273640"/>
          </a:xfrm>
        </p:grpSpPr>
        <p:sp>
          <p:nvSpPr>
            <p:cNvPr id="70" name="Right Arrow 69"/>
            <p:cNvSpPr/>
            <p:nvPr/>
          </p:nvSpPr>
          <p:spPr bwMode="auto">
            <a:xfrm>
              <a:off x="2362200" y="3307760"/>
              <a:ext cx="1895400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764719" y="3321470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1: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676401" y="2667000"/>
            <a:ext cx="2047886" cy="273640"/>
            <a:chOff x="1676401" y="2667000"/>
            <a:chExt cx="2047886" cy="273640"/>
          </a:xfrm>
        </p:grpSpPr>
        <p:sp>
          <p:nvSpPr>
            <p:cNvPr id="76" name="Right Arrow 75"/>
            <p:cNvSpPr/>
            <p:nvPr/>
          </p:nvSpPr>
          <p:spPr bwMode="auto">
            <a:xfrm>
              <a:off x="1676401" y="2667000"/>
              <a:ext cx="2047886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090241" y="2667000"/>
              <a:ext cx="122020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3: 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7197778" y="5421868"/>
            <a:ext cx="1405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Data Servers</a:t>
            </a:r>
            <a:endParaRPr lang="en-US" b="1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7329705" y="3810000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Manager</a:t>
            </a:r>
          </a:p>
          <a:p>
            <a:pPr algn="ctr"/>
            <a:r>
              <a:rPr lang="en-US" sz="1000" b="1" i="1" dirty="0" smtClean="0"/>
              <a:t>(a.k.a. Redirector)</a:t>
            </a:r>
            <a:endParaRPr lang="en-US" sz="1000" b="1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457200" y="24384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Client</a:t>
            </a:r>
            <a:endParaRPr lang="en-US" b="1" i="1" dirty="0"/>
          </a:p>
        </p:txBody>
      </p:sp>
      <p:grpSp>
        <p:nvGrpSpPr>
          <p:cNvPr id="7" name="Group 35"/>
          <p:cNvGrpSpPr/>
          <p:nvPr/>
        </p:nvGrpSpPr>
        <p:grpSpPr>
          <a:xfrm>
            <a:off x="2743200" y="5486400"/>
            <a:ext cx="914400" cy="609600"/>
            <a:chOff x="3886200" y="3886200"/>
            <a:chExt cx="914400" cy="609600"/>
          </a:xfrm>
        </p:grpSpPr>
        <p:grpSp>
          <p:nvGrpSpPr>
            <p:cNvPr id="8" name="Group 34"/>
            <p:cNvGrpSpPr/>
            <p:nvPr/>
          </p:nvGrpSpPr>
          <p:grpSpPr>
            <a:xfrm>
              <a:off x="3886200" y="3886200"/>
              <a:ext cx="914400" cy="322421"/>
              <a:chOff x="3886200" y="3886200"/>
              <a:chExt cx="914400" cy="322421"/>
            </a:xfrm>
          </p:grpSpPr>
          <p:sp>
            <p:nvSpPr>
              <p:cNvPr id="15" name="Cube 14"/>
              <p:cNvSpPr/>
              <p:nvPr/>
            </p:nvSpPr>
            <p:spPr bwMode="auto">
              <a:xfrm>
                <a:off x="3967197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Cube 15"/>
              <p:cNvSpPr/>
              <p:nvPr/>
            </p:nvSpPr>
            <p:spPr bwMode="auto">
              <a:xfrm>
                <a:off x="4343400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67200" y="3962400"/>
                <a:ext cx="533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/>
                  <a:t>cmsd</a:t>
                </a:r>
                <a:endParaRPr lang="en-US" sz="10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886200" y="3962400"/>
                <a:ext cx="5429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>
                    <a:solidFill>
                      <a:srgbClr val="FFFFFF"/>
                    </a:solidFill>
                  </a:rPr>
                  <a:t>xrootd</a:t>
                </a:r>
                <a:endParaRPr lang="en-US" sz="1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4" name="Flowchart: Magnetic Disk 33"/>
            <p:cNvSpPr/>
            <p:nvPr/>
          </p:nvSpPr>
          <p:spPr bwMode="auto">
            <a:xfrm>
              <a:off x="4229100" y="4267200"/>
              <a:ext cx="228600" cy="228600"/>
            </a:xfrm>
            <a:prstGeom prst="flowChartMagneticDisk">
              <a:avLst/>
            </a:prstGeom>
            <a:gradFill flip="none" rotWithShape="1">
              <a:gsLst>
                <a:gs pos="0">
                  <a:srgbClr val="FFFA00">
                    <a:shade val="30000"/>
                    <a:satMod val="115000"/>
                  </a:srgbClr>
                </a:gs>
                <a:gs pos="50000">
                  <a:srgbClr val="FFFA00">
                    <a:shade val="67500"/>
                    <a:satMod val="115000"/>
                  </a:srgbClr>
                </a:gs>
                <a:gs pos="100000">
                  <a:srgbClr val="FFF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" name="Group 36"/>
          <p:cNvGrpSpPr/>
          <p:nvPr/>
        </p:nvGrpSpPr>
        <p:grpSpPr>
          <a:xfrm>
            <a:off x="4267200" y="5486400"/>
            <a:ext cx="914400" cy="609600"/>
            <a:chOff x="3886200" y="3886200"/>
            <a:chExt cx="914400" cy="609600"/>
          </a:xfrm>
        </p:grpSpPr>
        <p:grpSp>
          <p:nvGrpSpPr>
            <p:cNvPr id="10" name="Group 37"/>
            <p:cNvGrpSpPr/>
            <p:nvPr/>
          </p:nvGrpSpPr>
          <p:grpSpPr>
            <a:xfrm>
              <a:off x="3886200" y="3886200"/>
              <a:ext cx="914400" cy="322421"/>
              <a:chOff x="3886200" y="3886200"/>
              <a:chExt cx="914400" cy="322421"/>
            </a:xfrm>
          </p:grpSpPr>
          <p:sp>
            <p:nvSpPr>
              <p:cNvPr id="40" name="Cube 39"/>
              <p:cNvSpPr/>
              <p:nvPr/>
            </p:nvSpPr>
            <p:spPr bwMode="auto">
              <a:xfrm>
                <a:off x="3967197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Cube 40"/>
              <p:cNvSpPr/>
              <p:nvPr/>
            </p:nvSpPr>
            <p:spPr bwMode="auto">
              <a:xfrm>
                <a:off x="4343400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67200" y="3962400"/>
                <a:ext cx="533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/>
                  <a:t>cmsd</a:t>
                </a:r>
                <a:endParaRPr lang="en-US" sz="1000" b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886200" y="3962400"/>
                <a:ext cx="5429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>
                    <a:solidFill>
                      <a:srgbClr val="FFFFFF"/>
                    </a:solidFill>
                  </a:rPr>
                  <a:t>xrootd</a:t>
                </a:r>
                <a:endParaRPr lang="en-US" sz="1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9" name="Flowchart: Magnetic Disk 38"/>
            <p:cNvSpPr/>
            <p:nvPr/>
          </p:nvSpPr>
          <p:spPr bwMode="auto">
            <a:xfrm>
              <a:off x="4229100" y="4267200"/>
              <a:ext cx="228600" cy="228600"/>
            </a:xfrm>
            <a:prstGeom prst="flowChartMagneticDisk">
              <a:avLst/>
            </a:prstGeom>
            <a:gradFill flip="none" rotWithShape="1">
              <a:gsLst>
                <a:gs pos="0">
                  <a:srgbClr val="FFFA00">
                    <a:shade val="30000"/>
                    <a:satMod val="115000"/>
                  </a:srgbClr>
                </a:gs>
                <a:gs pos="50000">
                  <a:srgbClr val="FFFA00">
                    <a:shade val="67500"/>
                    <a:satMod val="115000"/>
                  </a:srgbClr>
                </a:gs>
                <a:gs pos="100000">
                  <a:srgbClr val="FFF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" name="Group 43"/>
          <p:cNvGrpSpPr/>
          <p:nvPr/>
        </p:nvGrpSpPr>
        <p:grpSpPr>
          <a:xfrm>
            <a:off x="5791200" y="5486400"/>
            <a:ext cx="914400" cy="609600"/>
            <a:chOff x="3886200" y="3886200"/>
            <a:chExt cx="914400" cy="609600"/>
          </a:xfrm>
        </p:grpSpPr>
        <p:grpSp>
          <p:nvGrpSpPr>
            <p:cNvPr id="12" name="Group 44"/>
            <p:cNvGrpSpPr/>
            <p:nvPr/>
          </p:nvGrpSpPr>
          <p:grpSpPr>
            <a:xfrm>
              <a:off x="3886200" y="3886200"/>
              <a:ext cx="914400" cy="322421"/>
              <a:chOff x="3886200" y="3886200"/>
              <a:chExt cx="914400" cy="322421"/>
            </a:xfrm>
          </p:grpSpPr>
          <p:sp>
            <p:nvSpPr>
              <p:cNvPr id="47" name="Cube 46"/>
              <p:cNvSpPr/>
              <p:nvPr/>
            </p:nvSpPr>
            <p:spPr bwMode="auto">
              <a:xfrm>
                <a:off x="3967197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Cube 47"/>
              <p:cNvSpPr/>
              <p:nvPr/>
            </p:nvSpPr>
            <p:spPr bwMode="auto">
              <a:xfrm>
                <a:off x="4343400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267200" y="3962400"/>
                <a:ext cx="533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/>
                  <a:t>cmsd</a:t>
                </a:r>
                <a:endParaRPr lang="en-US" sz="1000" b="1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886200" y="3962400"/>
                <a:ext cx="5429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>
                    <a:solidFill>
                      <a:srgbClr val="FFFFFF"/>
                    </a:solidFill>
                  </a:rPr>
                  <a:t>xrootd</a:t>
                </a:r>
                <a:endParaRPr lang="en-US" sz="1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6" name="Flowchart: Magnetic Disk 45"/>
            <p:cNvSpPr/>
            <p:nvPr/>
          </p:nvSpPr>
          <p:spPr bwMode="auto">
            <a:xfrm>
              <a:off x="4229100" y="4267200"/>
              <a:ext cx="228600" cy="228600"/>
            </a:xfrm>
            <a:prstGeom prst="flowChartMagneticDisk">
              <a:avLst/>
            </a:prstGeom>
            <a:gradFill flip="none" rotWithShape="1">
              <a:gsLst>
                <a:gs pos="0">
                  <a:srgbClr val="FFFA00">
                    <a:shade val="30000"/>
                    <a:satMod val="115000"/>
                  </a:srgbClr>
                </a:gs>
                <a:gs pos="50000">
                  <a:srgbClr val="FFFA00">
                    <a:shade val="67500"/>
                    <a:satMod val="115000"/>
                  </a:srgbClr>
                </a:gs>
                <a:gs pos="100000">
                  <a:srgbClr val="FFF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048000" y="58674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0" y="58674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96000" y="58674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4073563" y="2804669"/>
            <a:ext cx="277162" cy="1246009"/>
            <a:chOff x="4073563" y="2804669"/>
            <a:chExt cx="277162" cy="1246009"/>
          </a:xfrm>
        </p:grpSpPr>
        <p:sp>
          <p:nvSpPr>
            <p:cNvPr id="96" name="Right Arrow 95"/>
            <p:cNvSpPr/>
            <p:nvPr/>
          </p:nvSpPr>
          <p:spPr bwMode="auto">
            <a:xfrm rot="3769713">
              <a:off x="3590900" y="3290854"/>
              <a:ext cx="1246009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 rot="3780000">
              <a:off x="3586571" y="3295787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4: 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7427584" y="3276600"/>
            <a:ext cx="945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Firewall</a:t>
            </a:r>
            <a:endParaRPr lang="en-US" b="1" i="1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4105161" y="2868791"/>
            <a:ext cx="290823" cy="1246009"/>
            <a:chOff x="4171722" y="2957069"/>
            <a:chExt cx="290823" cy="1246009"/>
          </a:xfrm>
        </p:grpSpPr>
        <p:sp>
          <p:nvSpPr>
            <p:cNvPr id="108" name="Right Arrow 107"/>
            <p:cNvSpPr/>
            <p:nvPr/>
          </p:nvSpPr>
          <p:spPr bwMode="auto">
            <a:xfrm rot="3769713" flipH="1" flipV="1">
              <a:off x="3685537" y="3443254"/>
              <a:ext cx="1246009" cy="27364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 rot="3780000">
              <a:off x="3786238" y="3524387"/>
              <a:ext cx="11063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7: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Try open() at 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291363" y="2839614"/>
            <a:ext cx="292676" cy="2747246"/>
            <a:chOff x="3261255" y="2839614"/>
            <a:chExt cx="292676" cy="2747246"/>
          </a:xfrm>
        </p:grpSpPr>
        <p:sp>
          <p:nvSpPr>
            <p:cNvPr id="109" name="Right Arrow 108"/>
            <p:cNvSpPr/>
            <p:nvPr/>
          </p:nvSpPr>
          <p:spPr bwMode="auto">
            <a:xfrm rot="6471907">
              <a:off x="2043488" y="4076417"/>
              <a:ext cx="2747246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 rot="17280000">
              <a:off x="2774263" y="4133573"/>
              <a:ext cx="122020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8: 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657600" y="2514600"/>
            <a:ext cx="4980669" cy="445532"/>
            <a:chOff x="3657600" y="2514600"/>
            <a:chExt cx="4980669" cy="445532"/>
          </a:xfrm>
        </p:grpSpPr>
        <p:sp>
          <p:nvSpPr>
            <p:cNvPr id="94" name="TextBox 93"/>
            <p:cNvSpPr txBox="1"/>
            <p:nvPr/>
          </p:nvSpPr>
          <p:spPr>
            <a:xfrm>
              <a:off x="7162800" y="2590800"/>
              <a:ext cx="14754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Proxy Servers</a:t>
              </a:r>
              <a:endParaRPr lang="en-US" b="1" i="1" dirty="0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3657600" y="2514600"/>
              <a:ext cx="1828800" cy="398621"/>
              <a:chOff x="3657600" y="2514600"/>
              <a:chExt cx="1828800" cy="398621"/>
            </a:xfrm>
          </p:grpSpPr>
          <p:grpSp>
            <p:nvGrpSpPr>
              <p:cNvPr id="84" name="Group 34"/>
              <p:cNvGrpSpPr/>
              <p:nvPr/>
            </p:nvGrpSpPr>
            <p:grpSpPr>
              <a:xfrm>
                <a:off x="3657600" y="2590800"/>
                <a:ext cx="914400" cy="322421"/>
                <a:chOff x="3886200" y="3886200"/>
                <a:chExt cx="914400" cy="322421"/>
              </a:xfrm>
            </p:grpSpPr>
            <p:sp>
              <p:nvSpPr>
                <p:cNvPr id="85" name="Cube 84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6" name="Cube 85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89" name="Group 37"/>
              <p:cNvGrpSpPr/>
              <p:nvPr/>
            </p:nvGrpSpPr>
            <p:grpSpPr>
              <a:xfrm>
                <a:off x="4572000" y="25908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0" name="Cube 89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1" name="Cube 90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8" name="TextBox 97"/>
              <p:cNvSpPr txBox="1"/>
              <p:nvPr/>
            </p:nvSpPr>
            <p:spPr>
              <a:xfrm>
                <a:off x="4191000" y="2514600"/>
                <a:ext cx="3048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en-US" sz="1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105400" y="2514600"/>
                <a:ext cx="3048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endParaRPr lang="en-US" sz="1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51" name="Isosceles Triangle 50"/>
          <p:cNvSpPr/>
          <p:nvPr/>
        </p:nvSpPr>
        <p:spPr bwMode="auto">
          <a:xfrm>
            <a:off x="1828800" y="4267200"/>
            <a:ext cx="5943600" cy="1905000"/>
          </a:xfrm>
          <a:prstGeom prst="triangle">
            <a:avLst>
              <a:gd name="adj" fmla="val 50888"/>
            </a:avLst>
          </a:prstGeom>
          <a:solidFill>
            <a:srgbClr val="FFFFE9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84"/>
          <p:cNvGrpSpPr/>
          <p:nvPr/>
        </p:nvGrpSpPr>
        <p:grpSpPr>
          <a:xfrm rot="21172504">
            <a:off x="1821538" y="2238469"/>
            <a:ext cx="2514600" cy="273640"/>
            <a:chOff x="2295600" y="3124200"/>
            <a:chExt cx="1971600" cy="273640"/>
          </a:xfrm>
        </p:grpSpPr>
        <p:sp>
          <p:nvSpPr>
            <p:cNvPr id="68" name="Right Arrow 67"/>
            <p:cNvSpPr/>
            <p:nvPr/>
          </p:nvSpPr>
          <p:spPr bwMode="auto">
            <a:xfrm flipH="1">
              <a:off x="2295600" y="3124200"/>
              <a:ext cx="1971600" cy="27364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41288" y="3142749"/>
              <a:ext cx="8624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2: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Try open() at X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9" name="Smiley Face 68"/>
          <p:cNvSpPr/>
          <p:nvPr/>
        </p:nvSpPr>
        <p:spPr bwMode="auto">
          <a:xfrm>
            <a:off x="1143000" y="2286000"/>
            <a:ext cx="685800" cy="685800"/>
          </a:xfrm>
          <a:prstGeom prst="smileyFace">
            <a:avLst/>
          </a:prstGeom>
          <a:solidFill>
            <a:srgbClr val="F8F8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4191000" y="1828800"/>
            <a:ext cx="4539218" cy="523220"/>
            <a:chOff x="4191000" y="1828800"/>
            <a:chExt cx="4539218" cy="523220"/>
          </a:xfrm>
        </p:grpSpPr>
        <p:sp>
          <p:nvSpPr>
            <p:cNvPr id="54" name="TextBox 53"/>
            <p:cNvSpPr txBox="1"/>
            <p:nvPr/>
          </p:nvSpPr>
          <p:spPr>
            <a:xfrm>
              <a:off x="7070853" y="1828800"/>
              <a:ext cx="16593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smtClean="0"/>
                <a:t>Proxy Manager</a:t>
              </a:r>
            </a:p>
            <a:p>
              <a:pPr algn="ctr"/>
              <a:r>
                <a:rPr lang="en-US" sz="1000" b="1" i="1" dirty="0" smtClean="0"/>
                <a:t>(a.k.a. Proxy Redirector)</a:t>
              </a:r>
              <a:endParaRPr lang="en-US" sz="1000" b="1" i="1" dirty="0"/>
            </a:p>
          </p:txBody>
        </p:sp>
        <p:grpSp>
          <p:nvGrpSpPr>
            <p:cNvPr id="72" name="Group 52"/>
            <p:cNvGrpSpPr/>
            <p:nvPr/>
          </p:nvGrpSpPr>
          <p:grpSpPr>
            <a:xfrm>
              <a:off x="4191000" y="1981200"/>
              <a:ext cx="914400" cy="322421"/>
              <a:chOff x="3886200" y="3886200"/>
              <a:chExt cx="914400" cy="322421"/>
            </a:xfrm>
          </p:grpSpPr>
          <p:sp>
            <p:nvSpPr>
              <p:cNvPr id="74" name="Cube 73"/>
              <p:cNvSpPr/>
              <p:nvPr/>
            </p:nvSpPr>
            <p:spPr bwMode="auto">
              <a:xfrm>
                <a:off x="3967197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5" name="Cube 74"/>
              <p:cNvSpPr/>
              <p:nvPr/>
            </p:nvSpPr>
            <p:spPr bwMode="auto">
              <a:xfrm>
                <a:off x="4343400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267200" y="3962400"/>
                <a:ext cx="533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/>
                  <a:t>cmsd</a:t>
                </a:r>
                <a:endParaRPr lang="en-US" sz="1000" b="1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886200" y="3962400"/>
                <a:ext cx="5429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>
                    <a:solidFill>
                      <a:srgbClr val="FFFFFF"/>
                    </a:solidFill>
                  </a:rPr>
                  <a:t>xrootd</a:t>
                </a:r>
                <a:endParaRPr lang="en-US" sz="1000" b="1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79" name="TextBox 78"/>
          <p:cNvSpPr txBox="1"/>
          <p:nvPr/>
        </p:nvSpPr>
        <p:spPr>
          <a:xfrm>
            <a:off x="4215012" y="4953000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5: </a:t>
            </a:r>
            <a:r>
              <a:rPr lang="en-US" sz="1000" b="1" dirty="0" smtClean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Who has “</a:t>
            </a:r>
            <a:r>
              <a:rPr lang="en-US" sz="1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/my/file</a:t>
            </a:r>
            <a:r>
              <a:rPr lang="en-US" sz="1000" b="1" dirty="0" smtClean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”?</a:t>
            </a:r>
            <a:endParaRPr lang="en-US" sz="1000" b="1" dirty="0">
              <a:solidFill>
                <a:srgbClr val="66FF66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3" name="Group 52"/>
          <p:cNvGrpSpPr/>
          <p:nvPr/>
        </p:nvGrpSpPr>
        <p:grpSpPr>
          <a:xfrm>
            <a:off x="4191000" y="3962400"/>
            <a:ext cx="914400" cy="322421"/>
            <a:chOff x="3886200" y="3886200"/>
            <a:chExt cx="914400" cy="322421"/>
          </a:xfrm>
        </p:grpSpPr>
        <p:sp>
          <p:nvSpPr>
            <p:cNvPr id="55" name="Cube 54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Cube 55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079752" y="1915106"/>
            <a:ext cx="1930648" cy="348813"/>
            <a:chOff x="5079752" y="1905000"/>
            <a:chExt cx="1930648" cy="348813"/>
          </a:xfrm>
        </p:grpSpPr>
        <p:sp>
          <p:nvSpPr>
            <p:cNvPr id="120" name="Pentagon 119"/>
            <p:cNvSpPr/>
            <p:nvPr/>
          </p:nvSpPr>
          <p:spPr bwMode="auto">
            <a:xfrm>
              <a:off x="5105400" y="1966004"/>
              <a:ext cx="1905000" cy="228600"/>
            </a:xfrm>
            <a:prstGeom prst="homePlate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079752" y="1905000"/>
              <a:ext cx="1773242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sz="1000" b="1" dirty="0" smtClean="0"/>
                <a:t>Proxy Managers Can Federate</a:t>
              </a:r>
            </a:p>
            <a:p>
              <a:pPr algn="ctr">
                <a:lnSpc>
                  <a:spcPts val="1000"/>
                </a:lnSpc>
              </a:pPr>
              <a:r>
                <a:rPr lang="en-US" sz="1000" b="1" dirty="0" smtClean="0"/>
                <a:t>With a Meta-Manager</a:t>
              </a:r>
              <a:endParaRPr lang="en-US" sz="1000" b="1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191000" y="2286000"/>
            <a:ext cx="1219200" cy="351711"/>
            <a:chOff x="4191000" y="2286000"/>
            <a:chExt cx="1219200" cy="351711"/>
          </a:xfrm>
        </p:grpSpPr>
        <p:cxnSp>
          <p:nvCxnSpPr>
            <p:cNvPr id="126" name="Straight Arrow Connector 125"/>
            <p:cNvCxnSpPr>
              <a:stCxn id="99" idx="3"/>
            </p:cNvCxnSpPr>
            <p:nvPr/>
          </p:nvCxnSpPr>
          <p:spPr bwMode="auto">
            <a:xfrm flipH="1" flipV="1">
              <a:off x="4876800" y="2286000"/>
              <a:ext cx="533400" cy="35171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1" name="Straight Arrow Connector 130"/>
            <p:cNvCxnSpPr/>
            <p:nvPr/>
          </p:nvCxnSpPr>
          <p:spPr bwMode="auto">
            <a:xfrm flipV="1">
              <a:off x="4191000" y="2286000"/>
              <a:ext cx="533400" cy="35171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3" name="TextBox 132"/>
          <p:cNvSpPr txBox="1"/>
          <p:nvPr/>
        </p:nvSpPr>
        <p:spPr>
          <a:xfrm>
            <a:off x="533400" y="4419600"/>
            <a:ext cx="2002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help in a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Federated cluster?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4648200" y="2514600"/>
            <a:ext cx="838200" cy="457200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267200" y="1905000"/>
            <a:ext cx="838200" cy="457200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3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5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1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/>
      <p:bldP spid="82" grpId="0"/>
      <p:bldP spid="106" grpId="0"/>
      <p:bldP spid="51" grpId="0" animBg="1"/>
      <p:bldP spid="51" grpId="1" animBg="1"/>
      <p:bldP spid="69" grpId="0" animBg="1"/>
      <p:bldP spid="79" grpId="0"/>
      <p:bldP spid="79" grpId="1"/>
      <p:bldP spid="133" grpId="0"/>
      <p:bldP spid="136" grpId="0" animBg="1"/>
      <p:bldP spid="1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Demonstrator Specific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43400"/>
          </a:xfrm>
        </p:spPr>
        <p:txBody>
          <a:bodyPr/>
          <a:lstStyle/>
          <a:p>
            <a:r>
              <a:rPr lang="en-US" dirty="0" smtClean="0"/>
              <a:t>A uniform file access infrastructure</a:t>
            </a:r>
          </a:p>
          <a:p>
            <a:pPr lvl="1"/>
            <a:r>
              <a:rPr lang="en-US" dirty="0" smtClean="0"/>
              <a:t>Usable even in the presence of firewalls</a:t>
            </a:r>
          </a:p>
          <a:p>
            <a:r>
              <a:rPr lang="en-US" dirty="0" smtClean="0"/>
              <a:t>Access to files across administrative domains</a:t>
            </a:r>
          </a:p>
          <a:p>
            <a:pPr lvl="1"/>
            <a:r>
              <a:rPr lang="en-US" dirty="0" smtClean="0"/>
              <a:t>Each site can enforce its own rules</a:t>
            </a:r>
          </a:p>
          <a:p>
            <a:r>
              <a:rPr lang="en-US" dirty="0" smtClean="0"/>
              <a:t>Site participation proportional to scalability</a:t>
            </a:r>
          </a:p>
          <a:p>
            <a:pPr lvl="1"/>
            <a:r>
              <a:rPr lang="en-US" dirty="0" smtClean="0"/>
              <a:t>Essentially the bit-torrent social model</a:t>
            </a:r>
          </a:p>
          <a:p>
            <a:r>
              <a:rPr lang="en-US" dirty="0" smtClean="0"/>
              <a:t>Increased opportunities for HEP analysis</a:t>
            </a:r>
          </a:p>
          <a:p>
            <a:pPr lvl="1"/>
            <a:r>
              <a:rPr lang="en-US" dirty="0" smtClean="0"/>
              <a:t>A foundation for novel approaches to efficiency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9147</TotalTime>
  <Words>1319</Words>
  <Application>Microsoft Office PowerPoint</Application>
  <PresentationFormat>On-screen Show (4:3)</PresentationFormat>
  <Paragraphs>354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Ricepaper</vt:lpstr>
      <vt:lpstr>xrootd  Demonstrator Infrastructure</vt:lpstr>
      <vt:lpstr>Goals</vt:lpstr>
      <vt:lpstr>The Motivation</vt:lpstr>
      <vt:lpstr>A Simple xrootd Cluster</vt:lpstr>
      <vt:lpstr>The Fundamentals</vt:lpstr>
      <vt:lpstr>Federating xrootd Clusters</vt:lpstr>
      <vt:lpstr>Firewalls &amp; xrootd </vt:lpstr>
      <vt:lpstr>A Simple xrootd Proxy Cluster</vt:lpstr>
      <vt:lpstr>Demonstrator Specific Features</vt:lpstr>
      <vt:lpstr>Alice &amp; Atlas Approach</vt:lpstr>
      <vt:lpstr>Using FRM For File Placement</vt:lpstr>
      <vt:lpstr>FRM Even Works With Firewalls</vt:lpstr>
      <vt:lpstr>Storage-Starved Sites (CMS)</vt:lpstr>
      <vt:lpstr>Security</vt:lpstr>
      <vt:lpstr>Recent Developments</vt:lpstr>
      <vt:lpstr>Future Major Developments</vt:lpstr>
      <vt:lpstr>Conclusion</vt:lpstr>
      <vt:lpstr>Acknowledgements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Andrew Hanushevsky</cp:lastModifiedBy>
  <cp:revision>415</cp:revision>
  <dcterms:created xsi:type="dcterms:W3CDTF">2010-08-24T03:26:13Z</dcterms:created>
  <dcterms:modified xsi:type="dcterms:W3CDTF">2011-03-04T05:57:11Z</dcterms:modified>
</cp:coreProperties>
</file>