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3"/>
  </p:sldMasterIdLst>
  <p:notesMasterIdLst>
    <p:notesMasterId r:id="rId38"/>
  </p:notesMasterIdLst>
  <p:handoutMasterIdLst>
    <p:handoutMasterId r:id="rId39"/>
  </p:handoutMasterIdLst>
  <p:sldIdLst>
    <p:sldId id="256" r:id="rId4"/>
    <p:sldId id="296" r:id="rId5"/>
    <p:sldId id="331" r:id="rId6"/>
    <p:sldId id="332" r:id="rId7"/>
    <p:sldId id="297" r:id="rId8"/>
    <p:sldId id="301" r:id="rId9"/>
    <p:sldId id="334" r:id="rId10"/>
    <p:sldId id="298" r:id="rId11"/>
    <p:sldId id="299" r:id="rId12"/>
    <p:sldId id="300" r:id="rId13"/>
    <p:sldId id="320" r:id="rId14"/>
    <p:sldId id="322" r:id="rId15"/>
    <p:sldId id="324" r:id="rId16"/>
    <p:sldId id="321" r:id="rId17"/>
    <p:sldId id="323" r:id="rId18"/>
    <p:sldId id="304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7" r:id="rId28"/>
    <p:sldId id="318" r:id="rId29"/>
    <p:sldId id="325" r:id="rId30"/>
    <p:sldId id="326" r:id="rId31"/>
    <p:sldId id="327" r:id="rId32"/>
    <p:sldId id="328" r:id="rId33"/>
    <p:sldId id="329" r:id="rId34"/>
    <p:sldId id="330" r:id="rId35"/>
    <p:sldId id="319" r:id="rId36"/>
    <p:sldId id="33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9900"/>
    <a:srgbClr val="66FF33"/>
    <a:srgbClr val="FF3300"/>
    <a:srgbClr val="3861AA"/>
    <a:srgbClr val="3C64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1" autoAdjust="0"/>
  </p:normalViewPr>
  <p:slideViewPr>
    <p:cSldViewPr>
      <p:cViewPr varScale="1">
        <p:scale>
          <a:sx n="88" d="100"/>
          <a:sy n="88" d="100"/>
        </p:scale>
        <p:origin x="-4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08C05-F062-574E-946A-5D55755206DD}" type="datetimeFigureOut">
              <a:rPr lang="ja-JP" altLang="en-US" smtClean="0"/>
              <a:pPr/>
              <a:t>2010/9/13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37CA6-FEDF-8943-9B05-C13417457BD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9161-8F25-E34B-8F94-FF5B7B9737AB}" type="datetimeFigureOut">
              <a:rPr lang="ja-JP" altLang="en-US" smtClean="0"/>
              <a:pPr/>
              <a:t>2010/9/13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5BAA5-27F2-8749-A027-BED3CA75CE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DC90664-AF37-BE46-8627-A655AD144B1C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CEFC901-E794-B043-90E0-D75D27801239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800601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grpSp>
        <p:nvGrpSpPr>
          <p:cNvPr id="4" name="Group 6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9BD1799-DA1D-F84E-97D6-0FE29DE1C60C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grpSp>
        <p:nvGrpSpPr>
          <p:cNvPr id="4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9994BB7-8A5A-6248-9AC9-9B6779125B3A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019800" cy="6858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en-GB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3A1F5-A197-4149-B1C6-63B38B397F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219200" y="1066800"/>
            <a:ext cx="7848600" cy="495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en-GB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3A1F5-A197-4149-B1C6-63B38B397F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295400" y="914400"/>
            <a:ext cx="3810000" cy="5105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81600" y="914400"/>
            <a:ext cx="3886200" cy="5105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836859E-FC2D-CC4E-998C-B031B708414E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altLang="ja-JP" smtClean="0"/>
              <a:t>Click icon to add picture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487495-997C-AA45-B50A-E510B1910DD4}" type="datetime1">
              <a:rPr lang="it-IT" altLang="ja-JP" smtClean="0"/>
              <a:pPr/>
              <a:t>13/09/2010</a:t>
            </a:fld>
            <a:endParaRPr lang="ja-JP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0283ED1-BCB5-BD4C-8222-406EDCC365CA}" type="datetime1">
              <a:rPr lang="it-IT" altLang="ja-JP" smtClean="0"/>
              <a:pPr/>
              <a:t>13/09/2010</a:t>
            </a:fld>
            <a:endParaRPr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31920" cy="4818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219200"/>
            <a:ext cx="3931920" cy="4818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5" name="Group 16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9C6C55-ED66-7F45-8F9E-03AAEA53E1F8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3931920" cy="4056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1920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981200"/>
            <a:ext cx="3931920" cy="4056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65422FA-2970-B347-A25B-9A351B061CF6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0" y="1066800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7DF3503-D7E2-1042-BC02-6D319FB267B1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BD32970-0016-6E4A-9827-3FEEC7900C21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F1365AE-0EA3-5243-9CD2-BC2463476A0E}" type="datetime1">
              <a:rPr lang="it-IT" altLang="ja-JP" smtClean="0"/>
              <a:pPr/>
              <a:t>13/09/2010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24600"/>
            <a:ext cx="4876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24600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9841-B96A-4DD9-B158-9961937F6A4E}" type="slidenum">
              <a:rPr/>
              <a:pPr/>
              <a:t>‹#›</a:t>
            </a:fld>
            <a:endParaRPr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248400" y="6324600"/>
            <a:ext cx="1752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C6197-E5AC-C547-9CAB-7DDC57ED04ED}" type="datetime1">
              <a:rPr lang="it-IT" altLang="ja-JP" smtClean="0"/>
              <a:pPr/>
              <a:t>13/09/2010</a:t>
            </a:fld>
            <a:endParaRPr lang="ja-JP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kumimoji="1"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kumimoji="1"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kumimoji="1"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kumimoji="1"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kumimoji="1"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lien.cern.ch/twiki/bin/view/AliEnHowToInstallXrootdNew" TargetMode="External"/><Relationship Id="rId2" Type="http://schemas.openxmlformats.org/officeDocument/2006/relationships/hyperlink" Target="http://monalisa.cern.ch/FDT/documentation_syssetting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Xrootd-l@slac.stanford.edu" TargetMode="External"/><Relationship Id="rId2" Type="http://schemas.openxmlformats.org/officeDocument/2006/relationships/hyperlink" Target="http://savannah.cern.ch/project/xroot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XROOTD Tutorial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Part 2 – the bundles</a:t>
            </a:r>
            <a:endParaRPr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4831" y="5421868"/>
            <a:ext cx="1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Fabrizio Furano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Pre-requirements (3/3)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fds</a:t>
            </a:r>
            <a:r>
              <a:rPr lang="en-US" altLang="ja-JP" dirty="0" smtClean="0"/>
              <a:t> … before</a:t>
            </a:r>
          </a:p>
          <a:p>
            <a:pPr lvl="1"/>
            <a:r>
              <a:rPr lang="en-US" altLang="ja-JP" dirty="0" smtClean="0"/>
              <a:t>Bad!</a:t>
            </a:r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… after</a:t>
            </a:r>
          </a:p>
          <a:p>
            <a:pPr lvl="1"/>
            <a:r>
              <a:rPr lang="en-US" altLang="ja-JP" dirty="0" smtClean="0"/>
              <a:t>Good!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pic>
        <p:nvPicPr>
          <p:cNvPr id="6" name="Picture 5" descr="Schermata 2010-08-31 a 2.48.2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0525" y="1005456"/>
            <a:ext cx="6442075" cy="3033144"/>
          </a:xfrm>
          <a:prstGeom prst="rect">
            <a:avLst/>
          </a:prstGeom>
        </p:spPr>
      </p:pic>
      <p:pic>
        <p:nvPicPr>
          <p:cNvPr id="7" name="Picture 6" descr="Schermata 2010-08-31 a 2.50.44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5616" y="3505200"/>
            <a:ext cx="6416984" cy="302133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Bundled setup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pic>
        <p:nvPicPr>
          <p:cNvPr id="6" name="Picture 5" descr="Schermata 2010-08-31 a 4.10.00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143000"/>
            <a:ext cx="5616961" cy="553243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Several bundles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The idea is that an experiment (or a group) relies on a pre-configured bundle for an homogeneous set of sites</a:t>
            </a:r>
          </a:p>
          <a:p>
            <a:pPr lvl="1"/>
            <a:r>
              <a:rPr lang="en-US" altLang="ja-JP" dirty="0" smtClean="0"/>
              <a:t>Built on their requirements</a:t>
            </a:r>
          </a:p>
          <a:p>
            <a:r>
              <a:rPr lang="en-US" altLang="ja-JP" dirty="0" smtClean="0"/>
              <a:t>Hence, we may think as if several flavors exist</a:t>
            </a:r>
          </a:p>
          <a:p>
            <a:pPr lvl="1"/>
            <a:r>
              <a:rPr lang="en-US" altLang="ja-JP" dirty="0" smtClean="0"/>
              <a:t>Once one has the name of the flavor, this can be specified with the </a:t>
            </a:r>
            <a:r>
              <a:rPr lang="en-US" altLang="ja-JP" dirty="0" smtClean="0">
                <a:latin typeface="Courier"/>
                <a:cs typeface="Courier"/>
              </a:rPr>
              <a:t>--version=&lt;xyz&gt; </a:t>
            </a:r>
            <a:r>
              <a:rPr lang="en-US" altLang="ja-JP" dirty="0" smtClean="0"/>
              <a:t>parameter</a:t>
            </a:r>
          </a:p>
          <a:p>
            <a:r>
              <a:rPr lang="en-US" altLang="ja-JP" dirty="0" smtClean="0"/>
              <a:t>We will play with the most used one.</a:t>
            </a:r>
          </a:p>
          <a:p>
            <a:pPr lvl="1"/>
            <a:r>
              <a:rPr lang="en-US" altLang="ja-JP" dirty="0" smtClean="0"/>
              <a:t>A generic setup with advanced features</a:t>
            </a:r>
          </a:p>
          <a:p>
            <a:pPr lvl="2"/>
            <a:r>
              <a:rPr lang="en-US" altLang="ja-JP" dirty="0" smtClean="0"/>
              <a:t>Global redirection support</a:t>
            </a:r>
          </a:p>
          <a:p>
            <a:pPr lvl="2"/>
            <a:r>
              <a:rPr lang="en-US" altLang="ja-JP" dirty="0" smtClean="0"/>
              <a:t>2 ALICE plugins (that will be left disabled, we don’t need)</a:t>
            </a:r>
          </a:p>
          <a:p>
            <a:r>
              <a:rPr lang="en-US" altLang="ja-JP" dirty="0" smtClean="0"/>
              <a:t>We are going to setup our class-wide cluster!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Compilation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All the packages are compiled for the platform in use</a:t>
            </a:r>
          </a:p>
          <a:p>
            <a:r>
              <a:rPr lang="en-US" altLang="ja-JP" dirty="0" smtClean="0"/>
              <a:t>If all the pre-</a:t>
            </a:r>
            <a:r>
              <a:rPr lang="en-US" altLang="ja-JP" dirty="0" err="1" smtClean="0"/>
              <a:t>reqs</a:t>
            </a:r>
            <a:r>
              <a:rPr lang="en-US" altLang="ja-JP" dirty="0" smtClean="0"/>
              <a:t> are met generally there are no troubles</a:t>
            </a:r>
          </a:p>
          <a:p>
            <a:r>
              <a:rPr lang="en-US" altLang="ja-JP" dirty="0" smtClean="0"/>
              <a:t>If any of the results looks like “FAILED”, well …</a:t>
            </a:r>
          </a:p>
          <a:p>
            <a:pPr lvl="1"/>
            <a:r>
              <a:rPr lang="en-US" altLang="ja-JP" dirty="0" smtClean="0"/>
              <a:t>We must understand why, fix the problem</a:t>
            </a:r>
          </a:p>
          <a:p>
            <a:pPr lvl="1"/>
            <a:r>
              <a:rPr lang="en-US" altLang="ja-JP" dirty="0" smtClean="0"/>
              <a:t>And redo it again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Compilation troubles?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All the packages, </a:t>
            </a:r>
            <a:r>
              <a:rPr lang="en-US" altLang="ja-JP" dirty="0" err="1" smtClean="0"/>
              <a:t>d/l</a:t>
            </a:r>
            <a:r>
              <a:rPr lang="en-US" altLang="ja-JP" dirty="0" smtClean="0"/>
              <a:t> logs, configure logs, make logs are kept into /</a:t>
            </a:r>
            <a:r>
              <a:rPr lang="en-US" altLang="ja-JP" dirty="0" err="1" smtClean="0"/>
              <a:t>tmp/xrd</a:t>
            </a:r>
            <a:r>
              <a:rPr lang="en-US" altLang="ja-JP" dirty="0" smtClean="0"/>
              <a:t>-installer&lt;username&gt;</a:t>
            </a:r>
          </a:p>
          <a:p>
            <a:r>
              <a:rPr lang="en-US" altLang="ja-JP" dirty="0" smtClean="0"/>
              <a:t>Have a check on the directory structure: one directory per </a:t>
            </a:r>
            <a:r>
              <a:rPr lang="en-US" altLang="ja-JP" dirty="0" err="1" smtClean="0"/>
              <a:t>plugin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pic>
        <p:nvPicPr>
          <p:cNvPr id="7" name="Picture 6" descr="Schermata 2010-08-31 a 4.15.3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7650"/>
            <a:ext cx="9144001" cy="40703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System.cnf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This is the meta-configuration file, available in</a:t>
            </a:r>
          </a:p>
          <a:p>
            <a:pPr>
              <a:buNone/>
            </a:pPr>
            <a:r>
              <a:rPr lang="en-US" altLang="ja-JP" dirty="0" smtClean="0"/>
              <a:t>	&lt;path&gt;/etc/xrootd/</a:t>
            </a:r>
            <a:r>
              <a:rPr lang="en-US" altLang="ja-JP" dirty="0" err="1" smtClean="0"/>
              <a:t>system.cnf</a:t>
            </a:r>
            <a:endParaRPr lang="en-US" altLang="ja-JP" dirty="0" smtClean="0"/>
          </a:p>
          <a:p>
            <a:r>
              <a:rPr lang="en-US" altLang="ja-JP" dirty="0" smtClean="0"/>
              <a:t>It hosts only “easy” parameters</a:t>
            </a:r>
          </a:p>
          <a:p>
            <a:r>
              <a:rPr lang="en-US" altLang="ja-JP" dirty="0" smtClean="0"/>
              <a:t>Internally, it is processed and the true xrootd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files are created from it.</a:t>
            </a:r>
          </a:p>
          <a:p>
            <a:r>
              <a:rPr lang="en-US" altLang="ja-JP" dirty="0" smtClean="0"/>
              <a:t>It’s supposed to cover:</a:t>
            </a:r>
          </a:p>
          <a:p>
            <a:pPr lvl="1"/>
            <a:r>
              <a:rPr lang="en-US" altLang="ja-JP" dirty="0" smtClean="0"/>
              <a:t>90% of the generic requirements about xrootd deployment</a:t>
            </a:r>
          </a:p>
          <a:p>
            <a:pPr lvl="1"/>
            <a:r>
              <a:rPr lang="en-US" altLang="ja-JP" dirty="0" smtClean="0"/>
              <a:t>101% of the requirements of the group/experiment that creates a bundle for its sites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note on the file descriptors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The purpose of a server is to handle clients</a:t>
            </a:r>
          </a:p>
          <a:p>
            <a:pPr lvl="1"/>
            <a:r>
              <a:rPr lang="en-US" altLang="ja-JP" dirty="0" smtClean="0"/>
              <a:t>What else? Otherwise it is useless</a:t>
            </a:r>
          </a:p>
          <a:p>
            <a:r>
              <a:rPr lang="en-US" altLang="ja-JP" dirty="0" smtClean="0"/>
              <a:t>Hence the machine has to be configured as a server, meaning typically:</a:t>
            </a:r>
          </a:p>
          <a:p>
            <a:pPr lvl="1"/>
            <a:r>
              <a:rPr lang="en-US" altLang="ja-JP" dirty="0" smtClean="0"/>
              <a:t>Good TCP configuration</a:t>
            </a:r>
          </a:p>
          <a:p>
            <a:pPr lvl="2"/>
            <a:r>
              <a:rPr lang="en-US" altLang="ja-JP" dirty="0" smtClean="0"/>
              <a:t>The SLC defaults are often very bad</a:t>
            </a:r>
          </a:p>
          <a:p>
            <a:pPr lvl="2"/>
            <a:r>
              <a:rPr lang="en-US" altLang="ja-JP" dirty="0" smtClean="0"/>
              <a:t>Look here: </a:t>
            </a:r>
            <a:r>
              <a:rPr lang="en-US" altLang="ja-JP" dirty="0" smtClean="0">
                <a:hlinkClick r:id="rId2"/>
              </a:rPr>
              <a:t>http://monalisa.cern.ch/FDT/documentation_syssettings.html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All the OS resources are available</a:t>
            </a:r>
          </a:p>
          <a:p>
            <a:pPr lvl="2"/>
            <a:r>
              <a:rPr lang="en-US" altLang="ja-JP" dirty="0" smtClean="0"/>
              <a:t>Max overall number of file descriptors (per machine, not per user)</a:t>
            </a:r>
          </a:p>
          <a:p>
            <a:pPr lvl="1"/>
            <a:r>
              <a:rPr lang="en-US" altLang="ja-JP" dirty="0" smtClean="0"/>
              <a:t>The max # of file descriptors per user is &gt;65000</a:t>
            </a:r>
          </a:p>
          <a:p>
            <a:pPr lvl="2"/>
            <a:r>
              <a:rPr lang="en-US" altLang="ja-JP" dirty="0" smtClean="0"/>
              <a:t>In the Alien </a:t>
            </a:r>
            <a:r>
              <a:rPr lang="en-US" altLang="ja-JP" dirty="0" err="1" smtClean="0"/>
              <a:t>Howtos</a:t>
            </a:r>
            <a:r>
              <a:rPr lang="en-US" altLang="ja-JP" dirty="0" smtClean="0"/>
              <a:t> there is a good recipe for that</a:t>
            </a:r>
          </a:p>
          <a:p>
            <a:pPr lvl="2"/>
            <a:r>
              <a:rPr lang="en-US" altLang="ja-JP" dirty="0" smtClean="0">
                <a:hlinkClick r:id="rId3"/>
              </a:rPr>
              <a:t>http://alien.cern.ch/twiki/bin/view/AliEnHowToInstallXrootdNew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Even too much for most </a:t>
            </a:r>
            <a:r>
              <a:rPr lang="en-US" altLang="ja-JP" dirty="0" err="1" smtClean="0"/>
              <a:t>distros</a:t>
            </a:r>
            <a:r>
              <a:rPr lang="en-US" altLang="ja-JP" dirty="0" smtClean="0"/>
              <a:t>. Follow it until the requirement is met.	</a:t>
            </a:r>
          </a:p>
          <a:p>
            <a:pPr lvl="2"/>
            <a:r>
              <a:rPr lang="en-US" altLang="ja-JP" dirty="0" smtClean="0"/>
              <a:t>Xrootd will not start if this is not met.</a:t>
            </a:r>
          </a:p>
          <a:p>
            <a:pPr lvl="2"/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Important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options</a:t>
            </a:r>
            <a:endParaRPr lang="ja-JP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anchor="t">
            <a:normAutofit fontScale="85000" lnSpcReduction="10000"/>
          </a:bodyPr>
          <a:lstStyle/>
          <a:p>
            <a:pPr>
              <a:buNone/>
            </a:pPr>
            <a:r>
              <a:rPr lang="en-US" altLang="ja-JP" dirty="0" smtClean="0"/>
              <a:t>VMSS_SOURCE: where this cluster tries to fetch files from, in the case they are absent.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LOCALPATHPFX: the prefix of the namespace which has to be made "facultative” (not needed by everybody)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LOCALROOT is the local (relative to the mounted disks) place where all the data (or the namespace) is put/kept by the xrootd server.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OSSCACHE: probably your server has more than one disk to use to store data. Here you list the </a:t>
            </a:r>
            <a:r>
              <a:rPr lang="en-US" altLang="ja-JP" dirty="0" err="1" smtClean="0"/>
              <a:t>mountpoints</a:t>
            </a:r>
            <a:r>
              <a:rPr lang="en-US" altLang="ja-JP" dirty="0" smtClean="0"/>
              <a:t> where the data is stored. </a:t>
            </a:r>
            <a:endParaRPr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anchor="t">
            <a:normAutofit fontScale="85000" lnSpcReduction="10000"/>
          </a:bodyPr>
          <a:lstStyle/>
          <a:p>
            <a:pPr>
              <a:spcAft>
                <a:spcPts val="0"/>
              </a:spcAft>
              <a:buNone/>
            </a:pPr>
            <a:r>
              <a:rPr lang="en-US" altLang="ja-JP" sz="1800" dirty="0" smtClean="0"/>
              <a:t>MANAGERHOST: the redirector’s name</a:t>
            </a:r>
          </a:p>
          <a:p>
            <a:pPr>
              <a:spcAft>
                <a:spcPts val="0"/>
              </a:spcAft>
              <a:buNone/>
            </a:pPr>
            <a:endParaRPr lang="en-US" altLang="ja-JP" sz="1800" dirty="0" smtClean="0"/>
          </a:p>
          <a:p>
            <a:pPr>
              <a:spcAft>
                <a:spcPts val="0"/>
              </a:spcAft>
              <a:buNone/>
            </a:pPr>
            <a:r>
              <a:rPr lang="en-US" altLang="ja-JP" sz="1800" dirty="0" smtClean="0"/>
              <a:t>SERVERONREDIRECTOR: is this machine both a server and redirector?</a:t>
            </a:r>
          </a:p>
          <a:p>
            <a:pPr>
              <a:spcAft>
                <a:spcPts val="0"/>
              </a:spcAft>
              <a:buNone/>
            </a:pPr>
            <a:endParaRPr lang="en-US" altLang="ja-JP" sz="1800" dirty="0" smtClean="0"/>
          </a:p>
          <a:p>
            <a:pPr>
              <a:spcAft>
                <a:spcPts val="0"/>
              </a:spcAft>
              <a:buNone/>
            </a:pPr>
            <a:r>
              <a:rPr lang="en-US" altLang="ja-JP" sz="1800" dirty="0" smtClean="0"/>
              <a:t>OFSLIB: the </a:t>
            </a:r>
            <a:r>
              <a:rPr lang="en-US" altLang="ja-JP" sz="1800" dirty="0" err="1" smtClean="0"/>
              <a:t>filesystem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plugin</a:t>
            </a:r>
            <a:r>
              <a:rPr lang="en-US" altLang="ja-JP" sz="1800" dirty="0" smtClean="0"/>
              <a:t> library to be used in xrootd. May be the ALICE particular </a:t>
            </a:r>
            <a:r>
              <a:rPr lang="en-US" altLang="ja-JP" sz="1800" dirty="0" err="1" smtClean="0"/>
              <a:t>authz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plugin</a:t>
            </a:r>
            <a:r>
              <a:rPr lang="en-US" altLang="ja-JP" sz="1800" dirty="0" smtClean="0"/>
              <a:t>.</a:t>
            </a:r>
          </a:p>
          <a:p>
            <a:pPr>
              <a:spcAft>
                <a:spcPts val="0"/>
              </a:spcAft>
              <a:buNone/>
            </a:pPr>
            <a:endParaRPr lang="en-US" altLang="ja-JP" sz="1800" dirty="0" smtClean="0"/>
          </a:p>
          <a:p>
            <a:pPr>
              <a:spcAft>
                <a:spcPts val="0"/>
              </a:spcAft>
              <a:buNone/>
            </a:pPr>
            <a:r>
              <a:rPr lang="en-US" altLang="ja-JP" sz="1800" dirty="0" smtClean="0"/>
              <a:t>METAMGRHOST, METAMGRPORT: host and port number of the meta-manager (global redirector) where to subscribe.</a:t>
            </a:r>
          </a:p>
          <a:p>
            <a:pPr>
              <a:spcAft>
                <a:spcPts val="0"/>
              </a:spcAft>
              <a:buNone/>
            </a:pPr>
            <a:endParaRPr lang="en-US" altLang="ja-JP" sz="1800" dirty="0" smtClean="0"/>
          </a:p>
          <a:p>
            <a:pPr>
              <a:spcAft>
                <a:spcPts val="0"/>
              </a:spcAft>
              <a:buNone/>
            </a:pPr>
            <a:r>
              <a:rPr lang="en-US" altLang="ja-JP" sz="1800" dirty="0" smtClean="0"/>
              <a:t>XRDUSER</a:t>
            </a:r>
          </a:p>
          <a:p>
            <a:pPr>
              <a:spcAft>
                <a:spcPts val="0"/>
              </a:spcAft>
              <a:buNone/>
            </a:pPr>
            <a:r>
              <a:rPr lang="en-US" altLang="ja-JP" sz="1800" dirty="0" smtClean="0"/>
              <a:t>	The name of the user which runs the daemons (e.g. xrootd, </a:t>
            </a:r>
            <a:r>
              <a:rPr lang="en-US" altLang="ja-JP" sz="1800" dirty="0" err="1" smtClean="0"/>
              <a:t>aliprod</a:t>
            </a:r>
            <a:r>
              <a:rPr lang="en-US" altLang="ja-JP" sz="1800" dirty="0" smtClean="0"/>
              <a:t>)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it-IT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Config</a:t>
            </a:r>
            <a:r>
              <a:rPr lang="en-US" altLang="ja-JP" dirty="0" smtClean="0"/>
              <a:t> options</a:t>
            </a:r>
            <a:endParaRPr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MANAGERHOST</a:t>
            </a:r>
          </a:p>
          <a:p>
            <a:pPr lvl="1"/>
            <a:r>
              <a:rPr lang="en-US" altLang="ja-JP" dirty="0" smtClean="0"/>
              <a:t>The name of the machine hosting the redirector</a:t>
            </a:r>
          </a:p>
          <a:p>
            <a:pPr lvl="2"/>
            <a:r>
              <a:rPr lang="en-US" altLang="ja-JP" dirty="0" smtClean="0"/>
              <a:t>Execute in the redirector machine:</a:t>
            </a:r>
          </a:p>
          <a:p>
            <a:pPr lvl="3"/>
            <a:r>
              <a:rPr lang="en-US" altLang="ja-JP" dirty="0" smtClean="0"/>
              <a:t> </a:t>
            </a:r>
            <a:r>
              <a:rPr lang="en-US" altLang="ja-JP" dirty="0" smtClean="0">
                <a:latin typeface="Courier"/>
                <a:cs typeface="Courier"/>
              </a:rPr>
              <a:t>hostname –</a:t>
            </a:r>
            <a:r>
              <a:rPr lang="en-US" altLang="ja-JP" dirty="0" err="1" smtClean="0">
                <a:latin typeface="Courier"/>
                <a:cs typeface="Courier"/>
              </a:rPr>
              <a:t>f</a:t>
            </a:r>
            <a:r>
              <a:rPr lang="en-US" altLang="ja-JP" dirty="0" smtClean="0"/>
              <a:t> and copy/paste the result</a:t>
            </a:r>
          </a:p>
          <a:p>
            <a:pPr lvl="1"/>
            <a:r>
              <a:rPr lang="en-US" altLang="ja-JP" dirty="0" smtClean="0"/>
              <a:t>The redirector and all the data servers will understand their role from this information</a:t>
            </a:r>
          </a:p>
          <a:p>
            <a:pPr lvl="2"/>
            <a:r>
              <a:rPr lang="en-US" altLang="ja-JP" dirty="0" err="1" smtClean="0"/>
              <a:t>Automagically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So, this string must be the same for all the machines of the cluster</a:t>
            </a:r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en-GB" altLang="ja-JP" dirty="0"/>
          </a:p>
        </p:txBody>
      </p:sp>
      <p:sp>
        <p:nvSpPr>
          <p:cNvPr id="5" name="Up Arrow 4"/>
          <p:cNvSpPr/>
          <p:nvPr/>
        </p:nvSpPr>
        <p:spPr>
          <a:xfrm rot="20572972">
            <a:off x="4136647" y="4416853"/>
            <a:ext cx="1752600" cy="14478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Config</a:t>
            </a:r>
            <a:r>
              <a:rPr lang="en-US" altLang="ja-JP" dirty="0" smtClean="0"/>
              <a:t> options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SERVERONREDIRECTOR</a:t>
            </a:r>
          </a:p>
          <a:p>
            <a:pPr lvl="1"/>
            <a:r>
              <a:rPr lang="en-US" altLang="ja-JP" dirty="0" smtClean="0"/>
              <a:t>Is your cluster small (1-2-3 machines)?</a:t>
            </a:r>
          </a:p>
          <a:p>
            <a:pPr lvl="2"/>
            <a:r>
              <a:rPr lang="en-US" altLang="ja-JP" dirty="0" smtClean="0"/>
              <a:t>If so, you can use a machine to host BOTH the redirector services and the data server services. If you like this, put “1”</a:t>
            </a:r>
          </a:p>
          <a:p>
            <a:pPr lvl="3"/>
            <a:r>
              <a:rPr lang="en-US" altLang="ja-JP" dirty="0" smtClean="0"/>
              <a:t>You need decent hw to do that</a:t>
            </a:r>
          </a:p>
          <a:p>
            <a:pPr lvl="3"/>
            <a:r>
              <a:rPr lang="en-US" altLang="ja-JP" dirty="0" smtClean="0"/>
              <a:t>Reconsider this when you add new servers</a:t>
            </a:r>
          </a:p>
          <a:p>
            <a:pPr lvl="2"/>
            <a:r>
              <a:rPr lang="en-US" altLang="ja-JP" dirty="0" smtClean="0"/>
              <a:t>Otherwise put “0” (zero)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bundles?</a:t>
            </a:r>
            <a:endParaRPr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We have just had an experience with a very simple setup, with no clustering, no tapes, no WAN stuff…</a:t>
            </a:r>
          </a:p>
          <a:p>
            <a:pPr lvl="2"/>
            <a:r>
              <a:rPr lang="en-US" altLang="ja-JP" dirty="0" smtClean="0"/>
              <a:t>The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can become very complex, a lot of parameters can be modified/tuned</a:t>
            </a:r>
          </a:p>
          <a:p>
            <a:pPr lvl="2"/>
            <a:r>
              <a:rPr lang="en-US" altLang="ja-JP" dirty="0" smtClean="0"/>
              <a:t>Several plugins (also third-party) may be needed</a:t>
            </a:r>
          </a:p>
          <a:p>
            <a:pPr lvl="2"/>
            <a:r>
              <a:rPr lang="en-US" altLang="ja-JP" dirty="0" smtClean="0"/>
              <a:t>Many of the parameters are not related to basic file serving</a:t>
            </a:r>
          </a:p>
          <a:p>
            <a:pPr lvl="2"/>
            <a:r>
              <a:rPr lang="en-US" altLang="ja-JP" dirty="0" smtClean="0"/>
              <a:t>Sometimes the requirements are complex, hence the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can get complex</a:t>
            </a:r>
          </a:p>
          <a:p>
            <a:r>
              <a:rPr lang="en-US" altLang="ja-JP" dirty="0" smtClean="0"/>
              <a:t>The idea was to have a ‘ready-go’ approach</a:t>
            </a:r>
          </a:p>
          <a:p>
            <a:pPr lvl="1"/>
            <a:r>
              <a:rPr lang="en-US" altLang="ja-JP" dirty="0" smtClean="0"/>
              <a:t>Setup + configure only basic stuff to have a pre-configured full system</a:t>
            </a:r>
          </a:p>
          <a:p>
            <a:pPr lvl="1"/>
            <a:r>
              <a:rPr lang="en-US" altLang="ja-JP" dirty="0" smtClean="0"/>
              <a:t>Eventually create an RPM</a:t>
            </a:r>
          </a:p>
          <a:p>
            <a:pPr lvl="1"/>
            <a:r>
              <a:rPr lang="en-US" altLang="ja-JP" dirty="0" smtClean="0"/>
              <a:t>The most famous is the one used by ALICE, a very generic setup but with a lot of advanced features</a:t>
            </a:r>
          </a:p>
          <a:p>
            <a:pPr lvl="1"/>
            <a:r>
              <a:rPr lang="en-US" altLang="ja-JP" dirty="0" smtClean="0"/>
              <a:t>There is at least one more example around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Config</a:t>
            </a:r>
            <a:r>
              <a:rPr lang="en-US" altLang="ja-JP" dirty="0" smtClean="0"/>
              <a:t> options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XRDUSER</a:t>
            </a:r>
          </a:p>
          <a:p>
            <a:pPr lvl="1"/>
            <a:r>
              <a:rPr lang="en-US" altLang="ja-JP" dirty="0" smtClean="0"/>
              <a:t>The daemons will be run under a user’s credentials</a:t>
            </a:r>
          </a:p>
          <a:p>
            <a:pPr lvl="2"/>
            <a:r>
              <a:rPr lang="en-US" altLang="ja-JP" dirty="0" smtClean="0"/>
              <a:t>Typically everybody uses “xrootd”</a:t>
            </a:r>
          </a:p>
          <a:p>
            <a:pPr lvl="2"/>
            <a:r>
              <a:rPr lang="en-US" altLang="ja-JP" dirty="0" smtClean="0"/>
              <a:t>Write here the name of this system user</a:t>
            </a:r>
          </a:p>
          <a:p>
            <a:pPr lvl="2"/>
            <a:r>
              <a:rPr lang="en-US" altLang="ja-JP" dirty="0" smtClean="0"/>
              <a:t>MAKE SURE IT EXISTS</a:t>
            </a:r>
          </a:p>
          <a:p>
            <a:pPr lvl="2"/>
            <a:r>
              <a:rPr lang="en-US" altLang="ja-JP" dirty="0" smtClean="0"/>
              <a:t>MAKE SURE IT HAS A HOME DIRECTORY</a:t>
            </a:r>
          </a:p>
          <a:p>
            <a:pPr lvl="2"/>
            <a:r>
              <a:rPr lang="en-US" altLang="ja-JP" dirty="0" smtClean="0"/>
              <a:t>MAKE SURE IT’S NOT ROOT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Config</a:t>
            </a:r>
            <a:r>
              <a:rPr lang="en-US" altLang="ja-JP" dirty="0" smtClean="0"/>
              <a:t> options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METAMGRHOST, METAMGRPORT</a:t>
            </a:r>
          </a:p>
          <a:p>
            <a:pPr lvl="1"/>
            <a:r>
              <a:rPr lang="en-US" altLang="ja-JP" dirty="0" smtClean="0"/>
              <a:t>This is the address of the Global redirector</a:t>
            </a:r>
          </a:p>
          <a:p>
            <a:pPr lvl="1"/>
            <a:r>
              <a:rPr lang="en-US" altLang="ja-JP" dirty="0" smtClean="0"/>
              <a:t>Through this, this cluster is accessible in the global domain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VMSS_SOURCE</a:t>
            </a:r>
          </a:p>
          <a:p>
            <a:pPr lvl="1"/>
            <a:r>
              <a:rPr lang="en-US" altLang="ja-JP" dirty="0" smtClean="0"/>
              <a:t>Also this is the URL prefix that points to the Global Redirector</a:t>
            </a:r>
          </a:p>
          <a:p>
            <a:pPr lvl="1"/>
            <a:r>
              <a:rPr lang="en-US" altLang="ja-JP" dirty="0" smtClean="0"/>
              <a:t>Through this, the cluster auto-feeds itself from the global domain in the case of missing files opened for READ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Config</a:t>
            </a:r>
            <a:r>
              <a:rPr lang="en-US" altLang="ja-JP" dirty="0" smtClean="0"/>
              <a:t> options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OFSLIB</a:t>
            </a:r>
          </a:p>
          <a:p>
            <a:pPr lvl="1"/>
            <a:r>
              <a:rPr lang="en-US" altLang="ja-JP" dirty="0" smtClean="0"/>
              <a:t>Namely, the name of the </a:t>
            </a:r>
            <a:r>
              <a:rPr lang="en-US" altLang="ja-JP" dirty="0" err="1" smtClean="0"/>
              <a:t>filesystem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plugin</a:t>
            </a:r>
            <a:r>
              <a:rPr lang="en-US" altLang="ja-JP" dirty="0" smtClean="0"/>
              <a:t> used</a:t>
            </a:r>
          </a:p>
          <a:p>
            <a:pPr lvl="1"/>
            <a:r>
              <a:rPr lang="en-US" altLang="ja-JP" dirty="0" smtClean="0"/>
              <a:t>The way the ALICE strong auth works</a:t>
            </a:r>
          </a:p>
          <a:p>
            <a:pPr lvl="1"/>
            <a:r>
              <a:rPr lang="en-US" altLang="ja-JP" dirty="0" smtClean="0"/>
              <a:t>Specify </a:t>
            </a:r>
            <a:r>
              <a:rPr lang="en-US" altLang="ja-JP" dirty="0" err="1" smtClean="0">
                <a:latin typeface="Courier"/>
                <a:cs typeface="Courier"/>
              </a:rPr>
              <a:t>TokenAuthzOfs</a:t>
            </a:r>
            <a:r>
              <a:rPr lang="en-US" altLang="ja-JP" dirty="0" smtClean="0">
                <a:latin typeface="Courier"/>
                <a:cs typeface="Courier"/>
              </a:rPr>
              <a:t> </a:t>
            </a:r>
            <a:r>
              <a:rPr lang="en-US" altLang="ja-JP" dirty="0" smtClean="0"/>
              <a:t>to enable the ALICE </a:t>
            </a:r>
            <a:r>
              <a:rPr lang="en-US" altLang="ja-JP" dirty="0" err="1" smtClean="0"/>
              <a:t>authz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Mandatory for ALICE</a:t>
            </a:r>
          </a:p>
          <a:p>
            <a:pPr lvl="2"/>
            <a:r>
              <a:rPr lang="en-US" altLang="ja-JP" dirty="0" smtClean="0"/>
              <a:t>Writing is only allowed via the auth of the central services</a:t>
            </a:r>
          </a:p>
          <a:p>
            <a:pPr lvl="1"/>
            <a:r>
              <a:rPr lang="en-US" altLang="ja-JP" dirty="0" smtClean="0"/>
              <a:t>Specify </a:t>
            </a:r>
            <a:r>
              <a:rPr lang="en-US" altLang="ja-JP" dirty="0" err="1" smtClean="0">
                <a:latin typeface="Courier"/>
                <a:cs typeface="Courier"/>
              </a:rPr>
              <a:t>Ofs</a:t>
            </a:r>
            <a:r>
              <a:rPr lang="en-US" altLang="ja-JP" dirty="0" smtClean="0">
                <a:latin typeface="Courier"/>
                <a:cs typeface="Courier"/>
              </a:rPr>
              <a:t> </a:t>
            </a:r>
            <a:r>
              <a:rPr lang="en-US" altLang="ja-JP" dirty="0" smtClean="0"/>
              <a:t>to use the default xrootd </a:t>
            </a:r>
            <a:r>
              <a:rPr lang="en-US" altLang="ja-JP" dirty="0" err="1" smtClean="0"/>
              <a:t>plugin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Config</a:t>
            </a:r>
            <a:r>
              <a:rPr lang="en-US" altLang="ja-JP" dirty="0" smtClean="0"/>
              <a:t> options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LOCALROOT</a:t>
            </a:r>
          </a:p>
          <a:p>
            <a:pPr lvl="1"/>
            <a:r>
              <a:rPr lang="en-US" altLang="ja-JP" dirty="0" smtClean="0"/>
              <a:t>The place where the xrootd daemon puts the written data</a:t>
            </a:r>
          </a:p>
          <a:p>
            <a:pPr lvl="1"/>
            <a:r>
              <a:rPr lang="en-US" altLang="ja-JP" dirty="0" smtClean="0"/>
              <a:t>Something like:</a:t>
            </a:r>
          </a:p>
          <a:p>
            <a:pPr lvl="2"/>
            <a:r>
              <a:rPr lang="en-US" altLang="ja-JP" dirty="0" smtClean="0"/>
              <a:t>/mydisk1/xrdfiles/</a:t>
            </a:r>
          </a:p>
          <a:p>
            <a:pPr lvl="1"/>
            <a:r>
              <a:rPr lang="en-US" altLang="ja-JP" dirty="0" smtClean="0"/>
              <a:t>If you are aggregating multiple partitions (OSSCACHE option) then you will put something like this:</a:t>
            </a:r>
          </a:p>
          <a:p>
            <a:pPr lvl="2"/>
            <a:r>
              <a:rPr lang="en-US" altLang="ja-JP" dirty="0" smtClean="0"/>
              <a:t>/mydisk1/data/xrdnamespace</a:t>
            </a:r>
          </a:p>
          <a:p>
            <a:pPr lvl="2"/>
            <a:r>
              <a:rPr lang="en-US" altLang="ja-JP" dirty="0" smtClean="0"/>
              <a:t>This is going to be your most important directory</a:t>
            </a:r>
          </a:p>
          <a:p>
            <a:pPr lvl="2"/>
            <a:r>
              <a:rPr lang="en-US" altLang="ja-JP" dirty="0" smtClean="0"/>
              <a:t>Keep it separated from the others!</a:t>
            </a:r>
          </a:p>
          <a:p>
            <a:pPr lvl="2"/>
            <a:r>
              <a:rPr lang="en-US" altLang="ja-JP" dirty="0" smtClean="0"/>
              <a:t>Technically you don’t need to back it up, in the case of disasters the best thing to do is to recreate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Config</a:t>
            </a:r>
            <a:r>
              <a:rPr lang="en-US" altLang="ja-JP" dirty="0" smtClean="0"/>
              <a:t> options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LOCALPATHPFX</a:t>
            </a:r>
          </a:p>
          <a:p>
            <a:pPr lvl="1"/>
            <a:r>
              <a:rPr lang="en-US" altLang="ja-JP" dirty="0" smtClean="0"/>
              <a:t>Makes a part of the paths optional. In order to create an internal aliasing.</a:t>
            </a:r>
          </a:p>
          <a:p>
            <a:pPr lvl="2"/>
            <a:r>
              <a:rPr lang="en-US" altLang="ja-JP" dirty="0" smtClean="0"/>
              <a:t>If the path does not start with this </a:t>
            </a:r>
            <a:r>
              <a:rPr lang="en-US" altLang="ja-JP" dirty="0" err="1" smtClean="0"/>
              <a:t>pfx</a:t>
            </a:r>
            <a:r>
              <a:rPr lang="en-US" altLang="ja-JP" dirty="0" smtClean="0"/>
              <a:t>, then it is </a:t>
            </a:r>
            <a:r>
              <a:rPr lang="en-US" altLang="ja-JP" dirty="0" err="1" smtClean="0"/>
              <a:t>prepended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If the path already starts with this </a:t>
            </a:r>
            <a:r>
              <a:rPr lang="en-US" altLang="ja-JP" dirty="0" err="1" smtClean="0"/>
              <a:t>pfx</a:t>
            </a:r>
            <a:r>
              <a:rPr lang="en-US" altLang="ja-JP" dirty="0" smtClean="0"/>
              <a:t>, it’s left as it is</a:t>
            </a:r>
          </a:p>
          <a:p>
            <a:pPr lvl="1"/>
            <a:r>
              <a:rPr lang="en-US" altLang="ja-JP" dirty="0" smtClean="0"/>
              <a:t>The “old style” local prefix to the ALICE data (if this is an ALICE SE…)</a:t>
            </a:r>
          </a:p>
          <a:p>
            <a:pPr lvl="1"/>
            <a:r>
              <a:rPr lang="en-US" altLang="ja-JP" dirty="0" smtClean="0"/>
              <a:t>Almost nobody is using it (hopefully)</a:t>
            </a:r>
          </a:p>
          <a:p>
            <a:pPr lvl="1"/>
            <a:r>
              <a:rPr lang="en-US" altLang="ja-JP" dirty="0" smtClean="0"/>
              <a:t>Hence, it’s generally an empty string, except for very particular cases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Config</a:t>
            </a:r>
            <a:r>
              <a:rPr lang="en-US" altLang="ja-JP" dirty="0" smtClean="0"/>
              <a:t> options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OSSCACHE</a:t>
            </a:r>
          </a:p>
          <a:p>
            <a:pPr lvl="1"/>
            <a:r>
              <a:rPr lang="en-US" altLang="ja-JP" dirty="0" smtClean="0"/>
              <a:t>Here you list (with the xrootd syntax) the xrootd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lines that configure the cache file system, separated by “\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”</a:t>
            </a:r>
          </a:p>
          <a:p>
            <a:pPr lvl="2"/>
            <a:r>
              <a:rPr lang="en-US" altLang="ja-JP" dirty="0" smtClean="0"/>
              <a:t>e.g. if your machine can use as raw storage</a:t>
            </a:r>
          </a:p>
          <a:p>
            <a:pPr lvl="3"/>
            <a:r>
              <a:rPr lang="en-US" altLang="ja-JP" dirty="0" smtClean="0"/>
              <a:t>/data/disk1    and</a:t>
            </a:r>
          </a:p>
          <a:p>
            <a:pPr lvl="3"/>
            <a:r>
              <a:rPr lang="en-US" altLang="ja-JP" dirty="0" smtClean="0"/>
              <a:t>/data/disk2</a:t>
            </a:r>
          </a:p>
          <a:p>
            <a:pPr lvl="2"/>
            <a:r>
              <a:rPr lang="en-US" altLang="ja-JP" dirty="0" smtClean="0"/>
              <a:t>HINT: don’t put data in the root dir of a </a:t>
            </a:r>
            <a:r>
              <a:rPr lang="en-US" altLang="ja-JP" dirty="0" err="1" smtClean="0"/>
              <a:t>mountpoint</a:t>
            </a:r>
            <a:r>
              <a:rPr lang="en-US" altLang="ja-JP" dirty="0" smtClean="0"/>
              <a:t>. It works but it’s uncomfortable… then do:</a:t>
            </a:r>
          </a:p>
          <a:p>
            <a:pPr lvl="2"/>
            <a:r>
              <a:rPr lang="en-US" altLang="ja-JP" sz="1400" dirty="0" smtClean="0">
                <a:latin typeface="Courier"/>
                <a:cs typeface="Courier"/>
              </a:rPr>
              <a:t>“</a:t>
            </a:r>
            <a:r>
              <a:rPr lang="en-US" altLang="ja-JP" sz="1400" dirty="0" err="1" smtClean="0">
                <a:latin typeface="Courier"/>
                <a:cs typeface="Courier"/>
              </a:rPr>
              <a:t>oss.cache</a:t>
            </a:r>
            <a:r>
              <a:rPr lang="en-US" altLang="ja-JP" sz="1400" dirty="0" smtClean="0">
                <a:latin typeface="Courier"/>
                <a:cs typeface="Courier"/>
              </a:rPr>
              <a:t> public /data/disk1/xrddata</a:t>
            </a:r>
            <a:r>
              <a:rPr lang="en-US" altLang="ja-JP" sz="1400" dirty="0" smtClean="0">
                <a:solidFill>
                  <a:srgbClr val="FF0000"/>
                </a:solidFill>
                <a:latin typeface="Courier"/>
                <a:cs typeface="Courier"/>
              </a:rPr>
              <a:t>\n</a:t>
            </a:r>
            <a:r>
              <a:rPr lang="en-US" altLang="ja-JP" sz="1400" dirty="0" smtClean="0">
                <a:latin typeface="Courier"/>
                <a:cs typeface="Courier"/>
              </a:rPr>
              <a:t>oss.cache public /data/disk2/xrddata” </a:t>
            </a:r>
          </a:p>
          <a:p>
            <a:pPr lvl="1"/>
            <a:endParaRPr lang="en-US" altLang="ja-JP" dirty="0" smtClean="0"/>
          </a:p>
          <a:p>
            <a:pPr lvl="2"/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5" name="Up Arrow 4"/>
          <p:cNvSpPr/>
          <p:nvPr/>
        </p:nvSpPr>
        <p:spPr>
          <a:xfrm rot="20420429">
            <a:off x="5287772" y="4480867"/>
            <a:ext cx="1219200" cy="1295400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Setup: start and stop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it-IT" altLang="ja-JP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Check the status of the daemons </a:t>
            </a:r>
          </a:p>
          <a:p>
            <a:pPr indent="26988">
              <a:buNone/>
            </a:pPr>
            <a:endParaRPr lang="en-US" altLang="ja-JP" dirty="0" smtClean="0"/>
          </a:p>
          <a:p>
            <a:pPr indent="26988">
              <a:buNone/>
            </a:pPr>
            <a:r>
              <a:rPr lang="en-US" altLang="ja-JP" dirty="0" smtClean="0">
                <a:latin typeface="Courier"/>
                <a:cs typeface="Courier"/>
              </a:rPr>
              <a:t>&lt;full path&gt;/</a:t>
            </a:r>
            <a:r>
              <a:rPr lang="en-US" altLang="ja-JP" dirty="0" err="1" smtClean="0">
                <a:latin typeface="Courier"/>
                <a:cs typeface="Courier"/>
              </a:rPr>
              <a:t>xrd.sh</a:t>
            </a:r>
            <a:endParaRPr lang="en-US" altLang="ja-JP" dirty="0" smtClean="0">
              <a:latin typeface="Courier"/>
              <a:cs typeface="Courier"/>
            </a:endParaRPr>
          </a:p>
          <a:p>
            <a:endParaRPr lang="en-US" altLang="ja-JP" dirty="0" smtClean="0"/>
          </a:p>
          <a:p>
            <a:r>
              <a:rPr lang="en-US" altLang="ja-JP" dirty="0" smtClean="0"/>
              <a:t>Check the status of the daemons and start the ones which are currently not running (and make sure they are checked every 5 </a:t>
            </a:r>
            <a:r>
              <a:rPr lang="en-US" altLang="ja-JP" dirty="0" err="1" smtClean="0"/>
              <a:t>mins</a:t>
            </a:r>
            <a:r>
              <a:rPr lang="en-US" altLang="ja-JP" dirty="0" smtClean="0"/>
              <a:t>). Also do the log rotation. </a:t>
            </a:r>
          </a:p>
          <a:p>
            <a:endParaRPr lang="en-US" altLang="ja-JP" sz="2880" dirty="0" smtClean="0">
              <a:latin typeface="Courier"/>
              <a:cs typeface="Courier"/>
            </a:endParaRPr>
          </a:p>
          <a:p>
            <a:pPr lvl="1" indent="-373063">
              <a:buNone/>
            </a:pPr>
            <a:r>
              <a:rPr lang="en-US" altLang="ja-JP" sz="2400" dirty="0" smtClean="0">
                <a:latin typeface="Courier"/>
                <a:cs typeface="Courier"/>
              </a:rPr>
              <a:t>&lt;full path&gt;/</a:t>
            </a:r>
            <a:r>
              <a:rPr lang="en-US" altLang="ja-JP" sz="2880" dirty="0" err="1" smtClean="0">
                <a:latin typeface="Courier"/>
                <a:cs typeface="Courier"/>
              </a:rPr>
              <a:t>xrd.sh</a:t>
            </a:r>
            <a:r>
              <a:rPr lang="en-US" altLang="ja-JP" sz="2880" dirty="0" smtClean="0">
                <a:latin typeface="Courier"/>
                <a:cs typeface="Courier"/>
              </a:rPr>
              <a:t> -</a:t>
            </a:r>
            <a:r>
              <a:rPr lang="en-US" altLang="ja-JP" sz="2880" dirty="0" err="1" smtClean="0">
                <a:latin typeface="Courier"/>
                <a:cs typeface="Courier"/>
              </a:rPr>
              <a:t>c</a:t>
            </a:r>
            <a:endParaRPr lang="en-US" altLang="ja-JP" sz="2880" dirty="0" smtClean="0">
              <a:latin typeface="Courier"/>
              <a:cs typeface="Courier"/>
            </a:endParaRPr>
          </a:p>
          <a:p>
            <a:endParaRPr lang="en-US" altLang="ja-JP" dirty="0" smtClean="0"/>
          </a:p>
          <a:p>
            <a:r>
              <a:rPr lang="en-US" altLang="ja-JP" dirty="0" smtClean="0"/>
              <a:t>Force a restart of all daemons </a:t>
            </a:r>
          </a:p>
          <a:p>
            <a:endParaRPr lang="en-US" altLang="ja-JP" dirty="0" smtClean="0"/>
          </a:p>
          <a:p>
            <a:pPr indent="26988">
              <a:buNone/>
            </a:pPr>
            <a:r>
              <a:rPr lang="en-US" altLang="ja-JP" dirty="0" smtClean="0">
                <a:latin typeface="Courier"/>
                <a:cs typeface="Courier"/>
              </a:rPr>
              <a:t>&lt;full path&gt;/</a:t>
            </a:r>
            <a:r>
              <a:rPr lang="en-US" altLang="ja-JP" dirty="0" err="1" smtClean="0">
                <a:latin typeface="Courier"/>
                <a:cs typeface="Courier"/>
              </a:rPr>
              <a:t>xrd.sh</a:t>
            </a:r>
            <a:r>
              <a:rPr lang="en-US" altLang="ja-JP" dirty="0" smtClean="0">
                <a:latin typeface="Courier"/>
                <a:cs typeface="Courier"/>
              </a:rPr>
              <a:t> -</a:t>
            </a:r>
            <a:r>
              <a:rPr lang="en-US" altLang="ja-JP" dirty="0" err="1" smtClean="0">
                <a:latin typeface="Courier"/>
                <a:cs typeface="Courier"/>
              </a:rPr>
              <a:t>f</a:t>
            </a:r>
            <a:endParaRPr lang="en-US" altLang="ja-JP" dirty="0" smtClean="0">
              <a:latin typeface="Courier"/>
              <a:cs typeface="Courier"/>
            </a:endParaRPr>
          </a:p>
          <a:p>
            <a:endParaRPr lang="en-US" altLang="ja-JP" dirty="0" smtClean="0"/>
          </a:p>
          <a:p>
            <a:r>
              <a:rPr lang="en-US" altLang="ja-JP" dirty="0" smtClean="0"/>
              <a:t>Stop all daemons </a:t>
            </a:r>
          </a:p>
          <a:p>
            <a:endParaRPr lang="en-US" altLang="ja-JP" dirty="0" smtClean="0"/>
          </a:p>
          <a:p>
            <a:pPr indent="26988">
              <a:buNone/>
            </a:pPr>
            <a:r>
              <a:rPr lang="en-US" altLang="ja-JP" dirty="0" smtClean="0">
                <a:latin typeface="Courier"/>
                <a:cs typeface="Courier"/>
              </a:rPr>
              <a:t>&lt;full path&gt;/</a:t>
            </a:r>
            <a:r>
              <a:rPr lang="en-US" altLang="ja-JP" dirty="0" err="1" smtClean="0">
                <a:latin typeface="Courier"/>
                <a:cs typeface="Courier"/>
              </a:rPr>
              <a:t>xrd.sh</a:t>
            </a:r>
            <a:r>
              <a:rPr lang="en-US" altLang="ja-JP" dirty="0" smtClean="0">
                <a:latin typeface="Courier"/>
                <a:cs typeface="Courier"/>
              </a:rPr>
              <a:t> -</a:t>
            </a:r>
            <a:r>
              <a:rPr lang="en-US" altLang="ja-JP" dirty="0" err="1" smtClean="0">
                <a:latin typeface="Courier"/>
                <a:cs typeface="Courier"/>
              </a:rPr>
              <a:t>k</a:t>
            </a:r>
            <a:endParaRPr lang="ja-JP" altLang="en-US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3A1F5-A197-4149-B1C6-63B38B397FC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Logfiles</a:t>
            </a:r>
            <a:endParaRPr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logfiles</a:t>
            </a:r>
            <a:r>
              <a:rPr lang="en-US" altLang="ja-JP" dirty="0" smtClean="0"/>
              <a:t> are gathered in the same place:</a:t>
            </a:r>
          </a:p>
          <a:p>
            <a:pPr lvl="1">
              <a:buNone/>
            </a:pPr>
            <a:r>
              <a:rPr lang="en-US" altLang="ja-JP" dirty="0" smtClean="0"/>
              <a:t>&lt;</a:t>
            </a:r>
            <a:r>
              <a:rPr lang="en-US" altLang="ja-JP" dirty="0" err="1" smtClean="0"/>
              <a:t>install_path</a:t>
            </a:r>
            <a:r>
              <a:rPr lang="en-US" altLang="ja-JP" dirty="0" smtClean="0"/>
              <a:t>&gt;/logs</a:t>
            </a:r>
          </a:p>
          <a:p>
            <a:pPr lvl="1">
              <a:buNone/>
            </a:pPr>
            <a:r>
              <a:rPr lang="en-US" altLang="ja-JP" dirty="0" smtClean="0"/>
              <a:t>&lt;</a:t>
            </a:r>
            <a:r>
              <a:rPr lang="en-US" altLang="ja-JP" dirty="0" err="1" smtClean="0"/>
              <a:t>install_path</a:t>
            </a:r>
            <a:r>
              <a:rPr lang="en-US" altLang="ja-JP" dirty="0" smtClean="0"/>
              <a:t>&gt;/logs/server</a:t>
            </a:r>
          </a:p>
          <a:p>
            <a:pPr lvl="1">
              <a:buNone/>
            </a:pPr>
            <a:r>
              <a:rPr lang="en-US" altLang="ja-JP" dirty="0" smtClean="0"/>
              <a:t>	(if this machine is running a data server)</a:t>
            </a:r>
          </a:p>
          <a:p>
            <a:pPr lvl="1">
              <a:buNone/>
            </a:pPr>
            <a:r>
              <a:rPr lang="en-US" altLang="ja-JP" dirty="0" smtClean="0"/>
              <a:t>&lt;</a:t>
            </a:r>
            <a:r>
              <a:rPr lang="en-US" altLang="ja-JP" dirty="0" err="1" smtClean="0"/>
              <a:t>install_path</a:t>
            </a:r>
            <a:r>
              <a:rPr lang="en-US" altLang="ja-JP" dirty="0" smtClean="0"/>
              <a:t>&gt;/logs/manager</a:t>
            </a:r>
          </a:p>
          <a:p>
            <a:pPr lvl="1">
              <a:buNone/>
            </a:pPr>
            <a:r>
              <a:rPr lang="en-US" altLang="ja-JP" dirty="0" smtClean="0"/>
              <a:t>	(if this machine is running a manager/redirector)</a:t>
            </a:r>
          </a:p>
          <a:p>
            <a:r>
              <a:rPr lang="en-US" altLang="ja-JP" dirty="0" smtClean="0"/>
              <a:t>We are interested mainly in ‘</a:t>
            </a:r>
            <a:r>
              <a:rPr lang="en-US" altLang="ja-JP" dirty="0" err="1" smtClean="0"/>
              <a:t>xrdlog</a:t>
            </a:r>
            <a:r>
              <a:rPr lang="en-US" altLang="ja-JP" dirty="0" smtClean="0"/>
              <a:t>’ and ‘</a:t>
            </a:r>
            <a:r>
              <a:rPr lang="en-US" altLang="ja-JP" dirty="0" err="1" smtClean="0"/>
              <a:t>cmslog</a:t>
            </a:r>
            <a:r>
              <a:rPr lang="en-US" altLang="ja-JP" dirty="0" smtClean="0"/>
              <a:t>’</a:t>
            </a:r>
          </a:p>
          <a:p>
            <a:r>
              <a:rPr lang="en-US" altLang="ja-JP" dirty="0" smtClean="0"/>
              <a:t>This is what you are asked for in the case of reports or requests for assistance</a:t>
            </a:r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en-GB" altLang="ja-JP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Let’s do it (1/5)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Exercise… we will:</a:t>
            </a:r>
          </a:p>
          <a:p>
            <a:pPr lvl="2"/>
            <a:r>
              <a:rPr lang="en-US" altLang="ja-JP" dirty="0" smtClean="0"/>
              <a:t>setup an xrootd data server in each machine</a:t>
            </a:r>
          </a:p>
          <a:p>
            <a:pPr lvl="2"/>
            <a:r>
              <a:rPr lang="en-US" altLang="ja-JP" dirty="0" err="1" smtClean="0"/>
              <a:t>clusterize</a:t>
            </a:r>
            <a:r>
              <a:rPr lang="en-US" altLang="ja-JP" dirty="0" smtClean="0"/>
              <a:t> them all into ONE cluster</a:t>
            </a:r>
          </a:p>
          <a:p>
            <a:pPr lvl="2"/>
            <a:r>
              <a:rPr lang="en-US" altLang="ja-JP" dirty="0" smtClean="0"/>
              <a:t>Play with </a:t>
            </a:r>
            <a:r>
              <a:rPr lang="en-US" altLang="ja-JP" dirty="0" err="1" smtClean="0"/>
              <a:t>xrdcp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 to familiarize</a:t>
            </a:r>
          </a:p>
          <a:p>
            <a:pPr lvl="2"/>
            <a:endParaRPr lang="en-US" altLang="ja-JP" dirty="0" smtClean="0"/>
          </a:p>
          <a:p>
            <a:pPr lvl="2"/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Let’s do it (2/5)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You are now 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-installer experts</a:t>
            </a:r>
          </a:p>
          <a:p>
            <a:r>
              <a:rPr lang="en-US" altLang="ja-JP" dirty="0" smtClean="0"/>
              <a:t>Eventually scratch the previous attempts (before you have to kill the daemons with </a:t>
            </a:r>
            <a:r>
              <a:rPr lang="en-US" altLang="ja-JP" dirty="0" err="1" smtClean="0"/>
              <a:t>xrd.sh</a:t>
            </a:r>
            <a:r>
              <a:rPr lang="en-US" altLang="ja-JP" dirty="0" smtClean="0"/>
              <a:t>!!)</a:t>
            </a:r>
          </a:p>
          <a:p>
            <a:pPr lvl="1"/>
            <a:r>
              <a:rPr lang="en-US" altLang="ja-JP" dirty="0" smtClean="0"/>
              <a:t>If you just kill them with kill they will pop up again</a:t>
            </a:r>
          </a:p>
          <a:p>
            <a:r>
              <a:rPr lang="en-US" altLang="ja-JP" dirty="0" smtClean="0"/>
              <a:t>OR… install the new one in a parallel directory</a:t>
            </a:r>
          </a:p>
          <a:p>
            <a:pPr lvl="1"/>
            <a:r>
              <a:rPr lang="en-US" altLang="ja-JP" dirty="0" smtClean="0"/>
              <a:t>E.g. /home/xrootd/xrdinstall2</a:t>
            </a:r>
          </a:p>
          <a:p>
            <a:pPr lvl="1"/>
            <a:r>
              <a:rPr lang="en-US" altLang="ja-JP" dirty="0" smtClean="0"/>
              <a:t>Configure it completely</a:t>
            </a:r>
          </a:p>
          <a:p>
            <a:pPr lvl="1"/>
            <a:r>
              <a:rPr lang="en-US" altLang="ja-JP" dirty="0" smtClean="0"/>
              <a:t>Stop the previous one with &lt;path1&gt;/</a:t>
            </a:r>
            <a:r>
              <a:rPr lang="en-US" altLang="ja-JP" dirty="0" err="1" smtClean="0"/>
              <a:t>xrd.sh</a:t>
            </a:r>
            <a:r>
              <a:rPr lang="en-US" altLang="ja-JP" dirty="0" smtClean="0"/>
              <a:t> –</a:t>
            </a:r>
            <a:r>
              <a:rPr lang="en-US" altLang="ja-JP" dirty="0" err="1" smtClean="0"/>
              <a:t>k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This also removes the watchdog</a:t>
            </a:r>
          </a:p>
          <a:p>
            <a:pPr lvl="1"/>
            <a:r>
              <a:rPr lang="en-US" altLang="ja-JP" dirty="0" smtClean="0"/>
              <a:t>Start the new one with &lt;path2&gt;/</a:t>
            </a:r>
            <a:r>
              <a:rPr lang="en-US" altLang="ja-JP" dirty="0" err="1" smtClean="0"/>
              <a:t>xrd.sh</a:t>
            </a:r>
            <a:r>
              <a:rPr lang="en-US" altLang="ja-JP" dirty="0" smtClean="0"/>
              <a:t> –</a:t>
            </a:r>
            <a:r>
              <a:rPr lang="en-US" altLang="ja-JP" dirty="0" err="1" smtClean="0"/>
              <a:t>f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vMSS</a:t>
            </a:r>
            <a:r>
              <a:rPr lang="en-US" altLang="ja-JP" dirty="0" smtClean="0"/>
              <a:t> (1/2)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A very good example of encapsulated complexity that comes with the most widely used bundle.</a:t>
            </a:r>
          </a:p>
          <a:p>
            <a:pPr lvl="1"/>
            <a:r>
              <a:rPr lang="en-US" altLang="ja-JP" dirty="0" smtClean="0"/>
              <a:t>Different sites can be clustered and participate to a global name space</a:t>
            </a:r>
          </a:p>
          <a:p>
            <a:pPr lvl="2"/>
            <a:r>
              <a:rPr lang="en-US" altLang="ja-JP" dirty="0" smtClean="0"/>
              <a:t>They subscribe to the so-called Global Redirector</a:t>
            </a:r>
          </a:p>
          <a:p>
            <a:pPr lvl="1"/>
            <a:r>
              <a:rPr lang="en-US" altLang="ja-JP" dirty="0" smtClean="0"/>
              <a:t>Each site thinks that it has a tape-like backend</a:t>
            </a:r>
          </a:p>
          <a:p>
            <a:pPr lvl="2"/>
            <a:r>
              <a:rPr lang="en-US" altLang="ja-JP" dirty="0" smtClean="0"/>
              <a:t>Instead it is not tape, it’s the possibility of fetching files from an external xrootd cluster</a:t>
            </a:r>
          </a:p>
          <a:p>
            <a:pPr lvl="2"/>
            <a:r>
              <a:rPr lang="en-US" altLang="ja-JP" dirty="0" smtClean="0"/>
              <a:t>This cluster can be external or can be made by the same sites </a:t>
            </a:r>
            <a:r>
              <a:rPr lang="en-US" altLang="ja-JP" dirty="0" err="1" smtClean="0"/>
              <a:t>clusterized</a:t>
            </a:r>
            <a:r>
              <a:rPr lang="en-US" altLang="ja-JP" dirty="0" smtClean="0"/>
              <a:t> together</a:t>
            </a:r>
          </a:p>
          <a:p>
            <a:r>
              <a:rPr lang="en-US" altLang="ja-JP" dirty="0" smtClean="0"/>
              <a:t>Testing this thing is very difficult. This is why it comes in an encapsulated way.</a:t>
            </a:r>
          </a:p>
          <a:p>
            <a:pPr lvl="1"/>
            <a:r>
              <a:rPr lang="en-US" altLang="ja-JP" dirty="0" smtClean="0"/>
              <a:t>Also… an error in a  site may be caused by an issue in another one.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Let’s do it (3/5)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When the crude setup/compilation is done, we have to fill </a:t>
            </a:r>
            <a:r>
              <a:rPr lang="en-US" altLang="ja-JP" dirty="0" err="1" smtClean="0"/>
              <a:t>system.cnf</a:t>
            </a:r>
            <a:endParaRPr lang="en-US" altLang="ja-JP" dirty="0" smtClean="0"/>
          </a:p>
          <a:p>
            <a:r>
              <a:rPr lang="en-US" altLang="ja-JP" dirty="0" smtClean="0"/>
              <a:t>We want to export the common namespace /gridka2010</a:t>
            </a:r>
          </a:p>
          <a:p>
            <a:r>
              <a:rPr lang="en-US" altLang="ja-JP" dirty="0" smtClean="0"/>
              <a:t>Choose a suitable place where to put 2 fake mountpoints</a:t>
            </a:r>
          </a:p>
          <a:p>
            <a:pPr lvl="1"/>
            <a:r>
              <a:rPr lang="en-US" altLang="ja-JP" dirty="0" smtClean="0"/>
              <a:t>In practice 2 directories</a:t>
            </a:r>
          </a:p>
          <a:p>
            <a:r>
              <a:rPr lang="en-US" altLang="ja-JP" dirty="0" smtClean="0"/>
              <a:t>Use those directories as you would use mountpoints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Let’s do it (4/5)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clusterization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 will setup the redirector </a:t>
            </a:r>
          </a:p>
          <a:p>
            <a:pPr lvl="1"/>
            <a:r>
              <a:rPr lang="en-US" altLang="ja-JP" dirty="0" smtClean="0"/>
              <a:t>All the data servers should point here</a:t>
            </a:r>
          </a:p>
          <a:p>
            <a:pPr lvl="1"/>
            <a:r>
              <a:rPr lang="en-US" altLang="ja-JP" dirty="0" smtClean="0"/>
              <a:t>The machine’s name will be known the day of the tutorial…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Let’s do it (5/5)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Everybody should use </a:t>
            </a:r>
            <a:r>
              <a:rPr lang="en-US" altLang="ja-JP" dirty="0" err="1" smtClean="0"/>
              <a:t>xrdcp</a:t>
            </a:r>
            <a:r>
              <a:rPr lang="en-US" altLang="ja-JP" dirty="0" smtClean="0"/>
              <a:t> to write 10 files, 10M each</a:t>
            </a:r>
          </a:p>
          <a:p>
            <a:pPr lvl="1"/>
            <a:r>
              <a:rPr lang="en-US" altLang="ja-JP" dirty="0" smtClean="0"/>
              <a:t>Into the cluster of course, not into your server</a:t>
            </a:r>
          </a:p>
          <a:p>
            <a:pPr lvl="1"/>
            <a:r>
              <a:rPr lang="en-US" altLang="ja-JP" dirty="0" smtClean="0"/>
              <a:t>Full pathname: root://unique_redirector//gridka2010/&lt;</a:t>
            </a:r>
            <a:r>
              <a:rPr lang="en-US" altLang="ja-JP" dirty="0" err="1" smtClean="0"/>
              <a:t>your_name</a:t>
            </a:r>
            <a:r>
              <a:rPr lang="en-US" altLang="ja-JP" dirty="0" smtClean="0"/>
              <a:t>&gt;_</a:t>
            </a:r>
            <a:r>
              <a:rPr lang="en-US" altLang="ja-JP" dirty="0" err="1" smtClean="0"/>
              <a:t>N.dat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At the end, each machine should host files at random</a:t>
            </a:r>
          </a:p>
          <a:p>
            <a:r>
              <a:rPr lang="en-US" altLang="ja-JP" dirty="0" smtClean="0"/>
              <a:t>Verify that some load is spread to your machine</a:t>
            </a:r>
          </a:p>
          <a:p>
            <a:pPr lvl="1"/>
            <a:r>
              <a:rPr lang="en-US" altLang="ja-JP" dirty="0" smtClean="0"/>
              <a:t>If not, you have to understand why</a:t>
            </a:r>
          </a:p>
          <a:p>
            <a:pPr lvl="1"/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 want to migrate/clean up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Too many different situations</a:t>
            </a:r>
          </a:p>
          <a:p>
            <a:pPr lvl="3"/>
            <a:r>
              <a:rPr lang="en-US" altLang="ja-JP" dirty="0" smtClean="0"/>
              <a:t>E.g. Differences in the number of servers, in the partition sizes, in the partition numbers, …</a:t>
            </a:r>
          </a:p>
          <a:p>
            <a:pPr lvl="1"/>
            <a:r>
              <a:rPr lang="en-US" altLang="ja-JP" dirty="0" smtClean="0"/>
              <a:t>Hence a single recipe is difficult to invent…</a:t>
            </a:r>
          </a:p>
          <a:p>
            <a:pPr lvl="3"/>
            <a:r>
              <a:rPr lang="en-US" altLang="ja-JP" dirty="0" smtClean="0"/>
              <a:t>Better to understand how it works and be prepared</a:t>
            </a:r>
          </a:p>
          <a:p>
            <a:r>
              <a:rPr lang="en-US" altLang="ja-JP" dirty="0" smtClean="0"/>
              <a:t>BUT … The files are there</a:t>
            </a:r>
          </a:p>
          <a:p>
            <a:pPr lvl="2"/>
            <a:r>
              <a:rPr lang="en-US" altLang="ja-JP" dirty="0" smtClean="0"/>
              <a:t>They are “in clear”</a:t>
            </a:r>
          </a:p>
          <a:p>
            <a:pPr lvl="1"/>
            <a:r>
              <a:rPr lang="en-US" altLang="ja-JP" dirty="0" smtClean="0"/>
              <a:t>Easy with one partition per server</a:t>
            </a:r>
          </a:p>
          <a:p>
            <a:pPr lvl="2"/>
            <a:r>
              <a:rPr lang="en-US" altLang="ja-JP" dirty="0" smtClean="0"/>
              <a:t>Just do it with the normal UNIX tools</a:t>
            </a:r>
          </a:p>
          <a:p>
            <a:pPr lvl="1"/>
            <a:r>
              <a:rPr lang="en-US" altLang="ja-JP" dirty="0" smtClean="0"/>
              <a:t>But, with OSSCACHE we have also the need to migrate/recreate the namespace part, made of </a:t>
            </a:r>
            <a:r>
              <a:rPr lang="en-US" altLang="ja-JP" dirty="0" err="1" smtClean="0"/>
              <a:t>symlinks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Every case is different, I never saw the same thing twice</a:t>
            </a:r>
          </a:p>
          <a:p>
            <a:pPr lvl="2"/>
            <a:r>
              <a:rPr lang="en-US" altLang="ja-JP" dirty="0" smtClean="0"/>
              <a:t>In the worst cases a small shell script does the job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324600"/>
            <a:ext cx="6477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33</a:t>
            </a:fld>
            <a:endParaRPr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 any case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There is the help of the community and of the more experienced </a:t>
            </a:r>
            <a:r>
              <a:rPr lang="en-US" altLang="ja-JP" dirty="0" err="1" smtClean="0"/>
              <a:t>sysadmins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Mailing lists of the various experiments</a:t>
            </a:r>
            <a:r>
              <a:rPr lang="en-US" altLang="ja-JP" smtClean="0"/>
              <a:t>/groups</a:t>
            </a:r>
          </a:p>
          <a:p>
            <a:pPr lvl="1"/>
            <a:r>
              <a:rPr lang="en-US" altLang="ja-JP" dirty="0" smtClean="0">
                <a:hlinkClick r:id="rId2"/>
              </a:rPr>
              <a:t>http://savannah.cern.ch/project/xrootd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3"/>
              </a:rPr>
              <a:t>Xrootd-l@slac.stanford.edu</a:t>
            </a:r>
            <a:endParaRPr lang="en-US" altLang="ja-JP" dirty="0" smtClean="0"/>
          </a:p>
          <a:p>
            <a:r>
              <a:rPr lang="en-US" altLang="ja-JP" dirty="0" smtClean="0"/>
              <a:t>In general, in case of bad hw failures:</a:t>
            </a:r>
          </a:p>
          <a:p>
            <a:pPr lvl="1"/>
            <a:r>
              <a:rPr lang="en-US" altLang="ja-JP" dirty="0" smtClean="0"/>
              <a:t>All the data files that can be read with standard UNIX tools are easily recoverable</a:t>
            </a:r>
          </a:p>
          <a:p>
            <a:pPr lvl="1"/>
            <a:r>
              <a:rPr lang="en-US" altLang="ja-JP" dirty="0" smtClean="0"/>
              <a:t>Eventually, one may have to recreate the namespace for the new set of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vMSS</a:t>
            </a:r>
            <a:r>
              <a:rPr lang="en-US" altLang="ja-JP" dirty="0" smtClean="0"/>
              <a:t> (2/2)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143000" y="3932238"/>
            <a:ext cx="1374775" cy="800100"/>
            <a:chOff x="940" y="2573"/>
            <a:chExt cx="866" cy="5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0" y="2573"/>
              <a:ext cx="867" cy="505"/>
            </a:xfrm>
            <a:prstGeom prst="rect">
              <a:avLst/>
            </a:prstGeom>
            <a:noFill/>
            <a:effectLst/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055" y="2758"/>
              <a:ext cx="649" cy="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7347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it-CH" sz="14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Xrootd </a:t>
              </a: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site</a:t>
              </a: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1066800"/>
            <a:ext cx="18288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52775" y="990600"/>
            <a:ext cx="3433763" cy="685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CH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A globalized cluster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CH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global redirector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it-CH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914400" y="3346450"/>
            <a:ext cx="1524000" cy="815975"/>
            <a:chOff x="796" y="2204"/>
            <a:chExt cx="960" cy="514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865" y="2204"/>
              <a:ext cx="892" cy="369"/>
            </a:xfrm>
            <a:prstGeom prst="rect">
              <a:avLst/>
            </a:prstGeom>
            <a:noFill/>
            <a:ln w="38160" cap="rnd">
              <a:solidFill>
                <a:srgbClr val="33CC33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90000" tIns="55584" rIns="90000" bIns="45000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</a:tabLst>
              </a:pPr>
              <a:r>
                <a:rPr lang="it-CH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Local clients work</a:t>
              </a:r>
            </a:p>
            <a:p>
              <a:pPr algn="ctr">
                <a:tabLst>
                  <a:tab pos="723900" algn="l"/>
                </a:tabLst>
              </a:pPr>
              <a:r>
                <a:rPr lang="it-CH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Normally at each site</a:t>
              </a:r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6" y="2416"/>
              <a:ext cx="339" cy="303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400" y="5164138"/>
            <a:ext cx="3244851" cy="1236662"/>
          </a:xfrm>
          <a:prstGeom prst="rect">
            <a:avLst/>
          </a:prstGeom>
          <a:noFill/>
          <a:ln w="38160" cap="rnd">
            <a:solidFill>
              <a:srgbClr val="FFFF00"/>
            </a:solidFill>
            <a:prstDash val="dash"/>
            <a:miter lim="800000"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CH" sz="1400" dirty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Missing a file?</a:t>
            </a:r>
            <a:endParaRPr lang="it-CH" sz="1400" dirty="0" smtClean="0">
              <a:solidFill>
                <a:srgbClr val="000000"/>
              </a:solidFill>
              <a:latin typeface="Calibri" pitchFamily="-65" charset="0"/>
              <a:ea typeface="MS Gothic" charset="0"/>
              <a:cs typeface="MS Gothic" charset="0"/>
            </a:endParaRPr>
          </a:p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CH" sz="1400" dirty="0" smtClean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The storage asks </a:t>
            </a:r>
            <a:r>
              <a:rPr lang="it-CH" sz="1400" dirty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to the global redirector</a:t>
            </a:r>
          </a:p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CH" sz="1400" dirty="0" smtClean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Gets </a:t>
            </a:r>
            <a:r>
              <a:rPr lang="it-CH" sz="1400" dirty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redirected to the right</a:t>
            </a:r>
          </a:p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CH" sz="1400" dirty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collaborating cluster, and </a:t>
            </a:r>
            <a:r>
              <a:rPr lang="it-CH" sz="1400" dirty="0" smtClean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fetches </a:t>
            </a:r>
            <a:r>
              <a:rPr lang="it-CH" sz="1400" dirty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it</a:t>
            </a:r>
            <a:r>
              <a:rPr lang="it-CH" sz="1400" dirty="0" smtClean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.</a:t>
            </a:r>
          </a:p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it-CH" sz="1400" dirty="0" smtClean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rPr>
              <a:t>Immediately.</a:t>
            </a:r>
            <a:endParaRPr lang="it-CH" sz="1400" dirty="0">
              <a:solidFill>
                <a:srgbClr val="000000"/>
              </a:solidFill>
              <a:latin typeface="Calibri" pitchFamily="-65" charset="0"/>
              <a:ea typeface="MS Gothic" charset="0"/>
              <a:cs typeface="MS Gothic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264275" y="1579563"/>
            <a:ext cx="1508125" cy="503237"/>
          </a:xfrm>
          <a:prstGeom prst="roundRect">
            <a:avLst>
              <a:gd name="adj" fmla="val 315"/>
            </a:avLst>
          </a:prstGeom>
          <a:solidFill>
            <a:srgbClr val="FFFFFF"/>
          </a:solidFill>
          <a:ln w="1836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lIns="99000" tIns="66347" rIns="99000" bIns="54000" anchor="ctr" anchorCtr="1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it-CH" sz="1400">
                <a:solidFill>
                  <a:srgbClr val="000000"/>
                </a:solidFill>
                <a:ea typeface="MS Gothic" charset="0"/>
                <a:cs typeface="MS Gothic" charset="0"/>
              </a:rPr>
              <a:t>A smart client</a:t>
            </a:r>
          </a:p>
          <a:p>
            <a:pPr algn="ctr">
              <a:tabLst>
                <a:tab pos="723900" algn="l"/>
                <a:tab pos="1447800" algn="l"/>
              </a:tabLst>
            </a:pPr>
            <a:r>
              <a:rPr lang="it-CH" sz="1400">
                <a:solidFill>
                  <a:srgbClr val="000000"/>
                </a:solidFill>
                <a:ea typeface="MS Gothic" charset="0"/>
                <a:cs typeface="MS Gothic" charset="0"/>
              </a:rPr>
              <a:t>could point here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4751388" y="1397000"/>
            <a:ext cx="1100137" cy="639763"/>
          </a:xfrm>
          <a:custGeom>
            <a:avLst/>
            <a:gdLst/>
            <a:ahLst/>
            <a:cxnLst>
              <a:cxn ang="0">
                <a:pos x="3053" y="762"/>
              </a:cxn>
              <a:cxn ang="0">
                <a:pos x="0" y="1778"/>
              </a:cxn>
            </a:cxnLst>
            <a:rect l="0" t="0" r="r" b="b"/>
            <a:pathLst>
              <a:path w="3054" h="1779">
                <a:moveTo>
                  <a:pt x="3053" y="762"/>
                </a:moveTo>
                <a:cubicBezTo>
                  <a:pt x="1402" y="0"/>
                  <a:pt x="0" y="1778"/>
                  <a:pt x="0" y="1778"/>
                </a:cubicBezTo>
              </a:path>
            </a:pathLst>
          </a:custGeom>
          <a:noFill/>
          <a:ln w="9144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8963" y="2036763"/>
            <a:ext cx="16002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007100" y="3941763"/>
            <a:ext cx="1374775" cy="800100"/>
            <a:chOff x="4004" y="2579"/>
            <a:chExt cx="866" cy="504"/>
          </a:xfrm>
        </p:grpSpPr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4" y="2579"/>
              <a:ext cx="867" cy="505"/>
            </a:xfrm>
            <a:prstGeom prst="rect">
              <a:avLst/>
            </a:prstGeom>
            <a:noFill/>
            <a:effectLst/>
          </p:spPr>
        </p:pic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4095" y="2741"/>
              <a:ext cx="649" cy="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7347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it-CH" sz="14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Any other</a:t>
              </a:r>
            </a:p>
            <a:p>
              <a:pPr>
                <a:tabLst>
                  <a:tab pos="723900" algn="l"/>
                </a:tabLst>
              </a:pPr>
              <a:r>
                <a:rPr lang="it-CH" sz="14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Xrootd site</a:t>
              </a:r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3789363" y="3932238"/>
            <a:ext cx="1374775" cy="800100"/>
            <a:chOff x="2607" y="2573"/>
            <a:chExt cx="866" cy="504"/>
          </a:xfrm>
        </p:grpSpPr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7" y="2573"/>
              <a:ext cx="867" cy="505"/>
            </a:xfrm>
            <a:prstGeom prst="rect">
              <a:avLst/>
            </a:prstGeom>
            <a:noFill/>
            <a:effectLst/>
          </p:spPr>
        </p:pic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2722" y="2758"/>
              <a:ext cx="649" cy="3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7347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900" algn="l"/>
                </a:tabLst>
              </a:pPr>
              <a:r>
                <a:rPr lang="it-CH" sz="14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Xrootd </a:t>
              </a: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site</a:t>
              </a: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3886200" y="1817688"/>
            <a:ext cx="820738" cy="793750"/>
            <a:chOff x="2668" y="1241"/>
            <a:chExt cx="517" cy="500"/>
          </a:xfrm>
        </p:grpSpPr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2668" y="1414"/>
              <a:ext cx="518" cy="328"/>
              <a:chOff x="2668" y="1414"/>
              <a:chExt cx="518" cy="328"/>
            </a:xfrm>
          </p:grpSpPr>
          <p:pic>
            <p:nvPicPr>
              <p:cNvPr id="30" name="Picture 2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68" y="1414"/>
                <a:ext cx="518" cy="317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31" name="Text Box 23"/>
              <p:cNvSpPr txBox="1">
                <a:spLocks noChangeArrowheads="1"/>
              </p:cNvSpPr>
              <p:nvPr/>
            </p:nvSpPr>
            <p:spPr bwMode="auto">
              <a:xfrm>
                <a:off x="2720" y="1559"/>
                <a:ext cx="407" cy="1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57347" rIns="90000" bIns="45000">
                <a:prstTxWarp prst="textNoShape">
                  <a:avLst/>
                </a:prstTxWarp>
              </a:bodyPr>
              <a:lstStyle/>
              <a:p>
                <a:r>
                  <a:rPr lang="it-CH" sz="140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Cmsd</a:t>
                </a:r>
              </a:p>
            </p:txBody>
          </p: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2668" y="1241"/>
              <a:ext cx="518" cy="317"/>
              <a:chOff x="2668" y="1241"/>
              <a:chExt cx="518" cy="317"/>
            </a:xfrm>
          </p:grpSpPr>
          <p:pic>
            <p:nvPicPr>
              <p:cNvPr id="28" name="Picture 2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68" y="1241"/>
                <a:ext cx="518" cy="317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697" y="1341"/>
                <a:ext cx="444" cy="1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57347" rIns="90000" bIns="45000">
                <a:prstTxWarp prst="textNoShape">
                  <a:avLst/>
                </a:prstTxWarp>
              </a:bodyPr>
              <a:lstStyle/>
              <a:p>
                <a:r>
                  <a:rPr lang="it-CH" sz="140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Xrootd</a:t>
                </a:r>
              </a:p>
            </p:txBody>
          </p:sp>
        </p:grpSp>
      </p:grp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2420938" y="4322763"/>
            <a:ext cx="1420812" cy="1587"/>
          </a:xfrm>
          <a:prstGeom prst="line">
            <a:avLst/>
          </a:prstGeom>
          <a:noFill/>
          <a:ln w="190440">
            <a:solidFill>
              <a:srgbClr val="C0504D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1874838" y="2538413"/>
            <a:ext cx="2093912" cy="155733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2085975" y="2593975"/>
            <a:ext cx="3767138" cy="2871788"/>
          </a:xfrm>
          <a:custGeom>
            <a:avLst/>
            <a:gdLst/>
            <a:ahLst/>
            <a:cxnLst>
              <a:cxn ang="0">
                <a:pos x="0" y="5945"/>
              </a:cxn>
              <a:cxn ang="0">
                <a:pos x="9575" y="7215"/>
              </a:cxn>
              <a:cxn ang="0">
                <a:pos x="10083" y="4421"/>
              </a:cxn>
              <a:cxn ang="0">
                <a:pos x="6908" y="3"/>
              </a:cxn>
              <a:cxn ang="0">
                <a:pos x="7289" y="4040"/>
              </a:cxn>
            </a:cxnLst>
            <a:rect l="0" t="0" r="r" b="b"/>
            <a:pathLst>
              <a:path w="10465" h="7978">
                <a:moveTo>
                  <a:pt x="0" y="5945"/>
                </a:moveTo>
                <a:cubicBezTo>
                  <a:pt x="3733" y="7723"/>
                  <a:pt x="8686" y="7977"/>
                  <a:pt x="9575" y="7215"/>
                </a:cubicBezTo>
                <a:cubicBezTo>
                  <a:pt x="10464" y="6453"/>
                  <a:pt x="10375" y="5809"/>
                  <a:pt x="10083" y="4421"/>
                </a:cubicBezTo>
                <a:cubicBezTo>
                  <a:pt x="9791" y="3033"/>
                  <a:pt x="7162" y="0"/>
                  <a:pt x="6908" y="3"/>
                </a:cubicBezTo>
                <a:cubicBezTo>
                  <a:pt x="6654" y="6"/>
                  <a:pt x="7289" y="4040"/>
                  <a:pt x="7289" y="4040"/>
                </a:cubicBezTo>
              </a:path>
            </a:pathLst>
          </a:custGeom>
          <a:noFill/>
          <a:ln w="14616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5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188" y="1716088"/>
            <a:ext cx="538162" cy="4810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36" name="Line 31"/>
          <p:cNvSpPr>
            <a:spLocks noChangeShapeType="1"/>
          </p:cNvSpPr>
          <p:nvPr/>
        </p:nvSpPr>
        <p:spPr bwMode="auto">
          <a:xfrm flipH="1" flipV="1">
            <a:off x="4708525" y="2492375"/>
            <a:ext cx="1968500" cy="16033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 flipH="1" flipV="1">
            <a:off x="4343400" y="2593975"/>
            <a:ext cx="139700" cy="150177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5791200" y="5078849"/>
            <a:ext cx="259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V</a:t>
            </a:r>
            <a:r>
              <a:rPr kumimoji="1" lang="en-US" altLang="ja-JP" sz="1400" dirty="0" smtClean="0"/>
              <a:t>irtual</a:t>
            </a:r>
          </a:p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M</a:t>
            </a:r>
            <a:r>
              <a:rPr kumimoji="1" lang="en-US" altLang="ja-JP" sz="1400" dirty="0" smtClean="0"/>
              <a:t>ass</a:t>
            </a:r>
          </a:p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1400" dirty="0" smtClean="0"/>
              <a:t>torage</a:t>
            </a:r>
          </a:p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sz="1400" dirty="0" smtClean="0"/>
              <a:t>ystem</a:t>
            </a:r>
          </a:p>
          <a:p>
            <a:r>
              <a:rPr kumimoji="1" lang="en-US" altLang="ja-JP" sz="1400" dirty="0" smtClean="0"/>
              <a:t>… built on data Globalization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7" presetClass="entr" presetSubtype="1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32" grpId="0" animBg="1"/>
      <p:bldP spid="32" grpId="1" animBg="1"/>
      <p:bldP spid="34" grpId="0" animBg="1"/>
      <p:bldP spid="34" grpId="1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Xrd-installer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ja-JP" sz="1600" dirty="0" err="1" smtClean="0">
                <a:latin typeface="Courier"/>
                <a:cs typeface="Courier"/>
              </a:rPr>
              <a:t>xrd</a:t>
            </a:r>
            <a:r>
              <a:rPr lang="en-US" altLang="ja-JP" sz="1600" dirty="0" smtClean="0">
                <a:latin typeface="Courier"/>
                <a:cs typeface="Courier"/>
              </a:rPr>
              <a:t>-installer [--install] [-</a:t>
            </a:r>
            <a:r>
              <a:rPr lang="en-US" altLang="ja-JP" sz="1600" dirty="0" err="1" smtClean="0">
                <a:latin typeface="Courier"/>
                <a:cs typeface="Courier"/>
              </a:rPr>
              <a:t>h</a:t>
            </a:r>
            <a:r>
              <a:rPr lang="en-US" altLang="ja-JP" sz="1600" dirty="0" smtClean="0">
                <a:latin typeface="Courier"/>
                <a:cs typeface="Courier"/>
              </a:rPr>
              <a:t>] [-</a:t>
            </a:r>
            <a:r>
              <a:rPr lang="en-US" altLang="ja-JP" sz="1600" dirty="0" err="1" smtClean="0">
                <a:latin typeface="Courier"/>
                <a:cs typeface="Courier"/>
              </a:rPr>
              <a:t>l</a:t>
            </a:r>
            <a:r>
              <a:rPr lang="en-US" altLang="ja-JP" sz="1600" dirty="0" smtClean="0">
                <a:latin typeface="Courier"/>
                <a:cs typeface="Courier"/>
              </a:rPr>
              <a:t>] [</a:t>
            </a:r>
            <a:r>
              <a:rPr lang="en-US" altLang="ja-JP" sz="1600" dirty="0" err="1" smtClean="0">
                <a:latin typeface="Courier"/>
                <a:cs typeface="Courier"/>
              </a:rPr>
              <a:t>n</a:t>
            </a:r>
            <a:r>
              <a:rPr lang="en-US" altLang="ja-JP" sz="1600" dirty="0" smtClean="0">
                <a:latin typeface="Courier"/>
                <a:cs typeface="Courier"/>
              </a:rPr>
              <a:t>] [-</a:t>
            </a:r>
            <a:r>
              <a:rPr lang="en-US" altLang="ja-JP" sz="1600" dirty="0" err="1" smtClean="0">
                <a:latin typeface="Courier"/>
                <a:cs typeface="Courier"/>
              </a:rPr>
              <a:t>p</a:t>
            </a:r>
            <a:r>
              <a:rPr lang="en-US" altLang="ja-JP" sz="1600" dirty="0" smtClean="0">
                <a:latin typeface="Courier"/>
                <a:cs typeface="Courier"/>
              </a:rPr>
              <a:t> </a:t>
            </a:r>
            <a:r>
              <a:rPr lang="en-US" altLang="ja-JP" sz="1600" dirty="0" err="1" smtClean="0">
                <a:latin typeface="Courier"/>
                <a:cs typeface="Courier"/>
              </a:rPr>
              <a:t>packagename</a:t>
            </a:r>
            <a:r>
              <a:rPr lang="en-US" altLang="ja-JP" sz="1600" dirty="0" smtClean="0">
                <a:latin typeface="Courier"/>
                <a:cs typeface="Courier"/>
              </a:rPr>
              <a:t>] [--prefix install-prefix] [--version version] [--</a:t>
            </a:r>
            <a:r>
              <a:rPr lang="en-US" altLang="ja-JP" sz="1600" dirty="0" err="1" smtClean="0">
                <a:latin typeface="Courier"/>
                <a:cs typeface="Courier"/>
              </a:rPr>
              <a:t>compiledir</a:t>
            </a:r>
            <a:r>
              <a:rPr lang="en-US" altLang="ja-JP" sz="1600" dirty="0" smtClean="0">
                <a:latin typeface="Courier"/>
                <a:cs typeface="Courier"/>
              </a:rPr>
              <a:t> compile-directory] [--</a:t>
            </a:r>
            <a:r>
              <a:rPr lang="en-US" altLang="ja-JP" sz="1600" dirty="0" err="1" smtClean="0">
                <a:latin typeface="Courier"/>
                <a:cs typeface="Courier"/>
              </a:rPr>
              <a:t>noclean</a:t>
            </a:r>
            <a:r>
              <a:rPr lang="en-US" altLang="ja-JP" sz="1600" dirty="0" smtClean="0">
                <a:latin typeface="Courier"/>
                <a:cs typeface="Courier"/>
              </a:rPr>
              <a:t>]</a:t>
            </a:r>
          </a:p>
          <a:p>
            <a:pPr>
              <a:buNone/>
            </a:pPr>
            <a:r>
              <a:rPr lang="en-US" altLang="ja-JP" sz="1600" dirty="0" smtClean="0">
                <a:latin typeface="Courier"/>
                <a:cs typeface="Courier"/>
              </a:rPr>
              <a:t>where the meaning of the switches is: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600" dirty="0" smtClean="0">
                <a:latin typeface="Courier"/>
                <a:cs typeface="Courier"/>
              </a:rPr>
              <a:t>-</a:t>
            </a:r>
            <a:r>
              <a:rPr lang="en-US" altLang="ja-JP" sz="1600" dirty="0" err="1" smtClean="0">
                <a:latin typeface="Courier"/>
                <a:cs typeface="Courier"/>
              </a:rPr>
              <a:t>l</a:t>
            </a:r>
            <a:r>
              <a:rPr lang="en-US" altLang="ja-JP" sz="1600" dirty="0" smtClean="0">
                <a:latin typeface="Courier"/>
                <a:cs typeface="Courier"/>
              </a:rPr>
              <a:t> : list packages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600" dirty="0" smtClean="0">
                <a:latin typeface="Courier"/>
                <a:cs typeface="Courier"/>
              </a:rPr>
              <a:t>-</a:t>
            </a:r>
            <a:r>
              <a:rPr lang="en-US" altLang="ja-JP" sz="1600" dirty="0" err="1" smtClean="0">
                <a:latin typeface="Courier"/>
                <a:cs typeface="Courier"/>
              </a:rPr>
              <a:t>p</a:t>
            </a:r>
            <a:r>
              <a:rPr lang="en-US" altLang="ja-JP" sz="1600" dirty="0" smtClean="0">
                <a:latin typeface="Courier"/>
                <a:cs typeface="Courier"/>
              </a:rPr>
              <a:t> name : select package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600" dirty="0" smtClean="0">
                <a:latin typeface="Courier"/>
                <a:cs typeface="Courier"/>
              </a:rPr>
              <a:t>-</a:t>
            </a:r>
            <a:r>
              <a:rPr lang="en-US" altLang="ja-JP" sz="1600" dirty="0" err="1" smtClean="0">
                <a:latin typeface="Courier"/>
                <a:cs typeface="Courier"/>
              </a:rPr>
              <a:t>n</a:t>
            </a:r>
            <a:r>
              <a:rPr lang="en-US" altLang="ja-JP" sz="1600" dirty="0" smtClean="0">
                <a:latin typeface="Courier"/>
                <a:cs typeface="Courier"/>
              </a:rPr>
              <a:t> : don't install </a:t>
            </a:r>
            <a:r>
              <a:rPr lang="en-US" altLang="ja-JP" sz="1600" dirty="0" err="1" smtClean="0">
                <a:latin typeface="Courier"/>
                <a:cs typeface="Courier"/>
              </a:rPr>
              <a:t>autotools</a:t>
            </a:r>
            <a:endParaRPr lang="en-US" altLang="ja-JP" sz="1600" dirty="0" smtClean="0">
              <a:latin typeface="Courier"/>
              <a:cs typeface="Courier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600" dirty="0" smtClean="0">
                <a:latin typeface="Courier"/>
                <a:cs typeface="Courier"/>
              </a:rPr>
              <a:t>--</a:t>
            </a:r>
            <a:r>
              <a:rPr lang="en-US" altLang="ja-JP" sz="1600" dirty="0" err="1" smtClean="0">
                <a:latin typeface="Courier"/>
                <a:cs typeface="Courier"/>
              </a:rPr>
              <a:t>noclean</a:t>
            </a:r>
            <a:r>
              <a:rPr lang="en-US" altLang="ja-JP" sz="1600" dirty="0" smtClean="0">
                <a:latin typeface="Courier"/>
                <a:cs typeface="Courier"/>
              </a:rPr>
              <a:t> : don't cleanup the compilation directory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600" dirty="0" smtClean="0">
                <a:latin typeface="Courier"/>
                <a:cs typeface="Courier"/>
              </a:rPr>
              <a:t>--install : install all packages or the selected packages with -</a:t>
            </a:r>
            <a:r>
              <a:rPr lang="en-US" altLang="ja-JP" sz="1600" dirty="0" err="1" smtClean="0">
                <a:latin typeface="Courier"/>
                <a:cs typeface="Courier"/>
              </a:rPr>
              <a:t>p</a:t>
            </a:r>
            <a:r>
              <a:rPr lang="en-US" altLang="ja-JP" sz="1600" dirty="0" smtClean="0">
                <a:latin typeface="Courier"/>
                <a:cs typeface="Courier"/>
              </a:rPr>
              <a:t> option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600" dirty="0" smtClean="0">
                <a:latin typeface="Courier"/>
                <a:cs typeface="Courier"/>
              </a:rPr>
              <a:t>--prefix : set the installation prefix (default /home/</a:t>
            </a:r>
            <a:r>
              <a:rPr lang="en-US" altLang="ja-JP" sz="1600" dirty="0" err="1" smtClean="0">
                <a:latin typeface="Courier"/>
                <a:cs typeface="Courier"/>
              </a:rPr>
              <a:t>alientest/xrdserver</a:t>
            </a:r>
            <a:r>
              <a:rPr lang="en-US" altLang="ja-JP" sz="1600" dirty="0" smtClean="0">
                <a:latin typeface="Courier"/>
                <a:cs typeface="Courier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600" dirty="0" smtClean="0">
                <a:latin typeface="Courier"/>
                <a:cs typeface="Courier"/>
              </a:rPr>
              <a:t>--version : select the version to install (default is PRO)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1600" dirty="0" smtClean="0">
                <a:latin typeface="Courier"/>
                <a:cs typeface="Courier"/>
              </a:rPr>
              <a:t>--</a:t>
            </a:r>
            <a:r>
              <a:rPr lang="en-US" altLang="ja-JP" sz="1600" dirty="0" err="1" smtClean="0">
                <a:latin typeface="Courier"/>
                <a:cs typeface="Courier"/>
              </a:rPr>
              <a:t>compiledir</a:t>
            </a:r>
            <a:endParaRPr lang="en-US" altLang="ja-JP" sz="1600" dirty="0" smtClean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Simplified setup</a:t>
            </a:r>
            <a:endParaRPr lang="ja-JP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-installer setup is similar to a meta-package</a:t>
            </a:r>
          </a:p>
          <a:p>
            <a:pPr lvl="3"/>
            <a:r>
              <a:rPr lang="en-US" altLang="ja-JP" dirty="0" smtClean="0"/>
              <a:t>Originally developed by </a:t>
            </a:r>
            <a:r>
              <a:rPr lang="en-US" altLang="ja-JP" dirty="0" err="1" smtClean="0"/>
              <a:t>A.Peters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D.Feichtinger</a:t>
            </a:r>
            <a:endParaRPr lang="en-US" altLang="ja-JP" dirty="0" smtClean="0"/>
          </a:p>
          <a:p>
            <a:r>
              <a:rPr lang="en-US" altLang="ja-JP" dirty="0" smtClean="0"/>
              <a:t>Usage: same of before</a:t>
            </a:r>
          </a:p>
          <a:p>
            <a:pPr lvl="1"/>
            <a:r>
              <a:rPr lang="en-US" altLang="ja-JP" dirty="0" smtClean="0"/>
              <a:t>Download the installer script</a:t>
            </a:r>
          </a:p>
          <a:p>
            <a:pPr lvl="1"/>
            <a:r>
              <a:rPr lang="en-US" altLang="ja-JP" sz="1297" dirty="0" err="1" smtClean="0">
                <a:latin typeface="Courier"/>
                <a:cs typeface="Courier"/>
              </a:rPr>
              <a:t>wget</a:t>
            </a:r>
            <a:r>
              <a:rPr lang="en-US" altLang="ja-JP" sz="1297" dirty="0" smtClean="0">
                <a:latin typeface="Courier"/>
                <a:cs typeface="Courier"/>
              </a:rPr>
              <a:t> </a:t>
            </a:r>
            <a:r>
              <a:rPr lang="en-US" altLang="ja-JP" sz="1297" dirty="0" err="1" smtClean="0">
                <a:latin typeface="Courier"/>
                <a:cs typeface="Courier"/>
              </a:rPr>
              <a:t>http://project-arda-dev.web.cern.ch/project-arda-dev/xrootd/tarballs/installbox/xrd-installer</a:t>
            </a:r>
            <a:endParaRPr lang="en-US" altLang="ja-JP" sz="1297" dirty="0" smtClean="0">
              <a:latin typeface="Courier"/>
              <a:cs typeface="Courier"/>
            </a:endParaRPr>
          </a:p>
          <a:p>
            <a:pPr lvl="1"/>
            <a:r>
              <a:rPr lang="en-US" altLang="ja-JP" dirty="0" smtClean="0"/>
              <a:t>Run it as NON-root user</a:t>
            </a:r>
          </a:p>
          <a:p>
            <a:pPr lvl="2"/>
            <a:r>
              <a:rPr lang="en-US" altLang="ja-JP" sz="1297" dirty="0" err="1" smtClean="0">
                <a:latin typeface="Courier"/>
                <a:cs typeface="Courier"/>
              </a:rPr>
              <a:t>xrd</a:t>
            </a:r>
            <a:r>
              <a:rPr lang="en-US" altLang="ja-JP" sz="1297" dirty="0" smtClean="0">
                <a:latin typeface="Courier"/>
                <a:cs typeface="Courier"/>
              </a:rPr>
              <a:t>-installer –install –prefix=&lt;</a:t>
            </a:r>
            <a:r>
              <a:rPr lang="en-US" altLang="ja-JP" sz="1297" dirty="0" err="1" smtClean="0">
                <a:latin typeface="Courier"/>
                <a:cs typeface="Courier"/>
              </a:rPr>
              <a:t>inst_pfx</a:t>
            </a:r>
            <a:r>
              <a:rPr lang="en-US" altLang="ja-JP" sz="1297" dirty="0" smtClean="0">
                <a:latin typeface="Courier"/>
                <a:cs typeface="Courier"/>
              </a:rPr>
              <a:t>&gt; [--version=&lt;version&gt;]</a:t>
            </a:r>
          </a:p>
          <a:p>
            <a:r>
              <a:rPr lang="en-US" altLang="ja-JP" dirty="0" smtClean="0"/>
              <a:t>Then, a small file contains the important parameters (about 10)</a:t>
            </a:r>
          </a:p>
          <a:p>
            <a:pPr lvl="2"/>
            <a:r>
              <a:rPr lang="en-US" altLang="ja-JP" dirty="0" smtClean="0"/>
              <a:t>Geeks can also use the internal xrootd </a:t>
            </a:r>
            <a:r>
              <a:rPr lang="en-US" altLang="ja-JP" dirty="0" err="1" smtClean="0"/>
              <a:t>config</a:t>
            </a:r>
            <a:r>
              <a:rPr lang="en-US" altLang="ja-JP" dirty="0" smtClean="0"/>
              <a:t> file template</a:t>
            </a:r>
          </a:p>
          <a:p>
            <a:pPr lvl="3"/>
            <a:r>
              <a:rPr lang="en-US" altLang="ja-JP" dirty="0" smtClean="0"/>
              <a:t>And have access to really everything</a:t>
            </a:r>
          </a:p>
          <a:p>
            <a:pPr lvl="3"/>
            <a:r>
              <a:rPr lang="en-US" altLang="ja-JP" dirty="0" smtClean="0"/>
              <a:t>Needed only for very particular things, i.e. almost never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XROOTD tutorial - GridKA school 2010 </a:t>
            </a:r>
            <a:endParaRPr lang="it-IT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Watchdog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xrd</a:t>
            </a:r>
            <a:r>
              <a:rPr lang="en-US" altLang="ja-JP" dirty="0" smtClean="0"/>
              <a:t>-installer related scripts provide a very useful </a:t>
            </a:r>
            <a:r>
              <a:rPr lang="en-US" altLang="ja-JP" dirty="0" err="1" smtClean="0"/>
              <a:t>watchdogging</a:t>
            </a:r>
            <a:r>
              <a:rPr lang="en-US" altLang="ja-JP" dirty="0" smtClean="0"/>
              <a:t> feature</a:t>
            </a:r>
          </a:p>
          <a:p>
            <a:r>
              <a:rPr lang="en-US" altLang="ja-JP" dirty="0" smtClean="0"/>
              <a:t>Every 5 minutes the status of the daemons is checked</a:t>
            </a:r>
          </a:p>
          <a:p>
            <a:pPr lvl="1"/>
            <a:r>
              <a:rPr lang="en-US" altLang="ja-JP" dirty="0" smtClean="0"/>
              <a:t>If it’s not OK then they are restarted</a:t>
            </a:r>
          </a:p>
          <a:p>
            <a:pPr lvl="1"/>
            <a:r>
              <a:rPr lang="en-US" altLang="ja-JP" dirty="0" smtClean="0"/>
              <a:t>Clients do not crash, they are able to cope with that</a:t>
            </a:r>
          </a:p>
          <a:p>
            <a:pPr lvl="1"/>
            <a:r>
              <a:rPr lang="en-US" altLang="ja-JP" dirty="0" smtClean="0"/>
              <a:t>This means that, if the intervention time is small, one can upgrade servers without draining jobs</a:t>
            </a:r>
          </a:p>
          <a:p>
            <a:pPr lvl="2"/>
            <a:r>
              <a:rPr lang="en-US" altLang="ja-JP" dirty="0" smtClean="0"/>
              <a:t>Some setups accept the WAN traffic, so the concept of ‘draining’ does not apply</a:t>
            </a:r>
          </a:p>
          <a:p>
            <a:pPr lvl="1"/>
            <a:r>
              <a:rPr lang="en-US" altLang="ja-JP" dirty="0" smtClean="0"/>
              <a:t>In my experience, the downtime for an upgrade is &lt;1 minute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Pre-requirements (1/3)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Software pre-requirements</a:t>
            </a:r>
          </a:p>
          <a:p>
            <a:pPr lvl="1"/>
            <a:r>
              <a:rPr lang="en-US" altLang="ja-JP" dirty="0" smtClean="0"/>
              <a:t>Libxml2 (</a:t>
            </a:r>
            <a:r>
              <a:rPr lang="en-US" altLang="ja-JP" dirty="0" err="1" smtClean="0"/>
              <a:t>lib+headers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smtClean="0"/>
              <a:t>Often used by </a:t>
            </a:r>
            <a:r>
              <a:rPr lang="en-US" altLang="ja-JP" dirty="0" err="1" smtClean="0"/>
              <a:t>authz</a:t>
            </a:r>
            <a:r>
              <a:rPr lang="en-US" altLang="ja-JP" dirty="0" smtClean="0"/>
              <a:t> plugins</a:t>
            </a:r>
          </a:p>
          <a:p>
            <a:pPr lvl="1"/>
            <a:r>
              <a:rPr lang="en-US" altLang="ja-JP" dirty="0" err="1" smtClean="0"/>
              <a:t>openssl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lib+headers</a:t>
            </a:r>
            <a:r>
              <a:rPr lang="en-US" altLang="ja-JP" dirty="0" smtClean="0"/>
              <a:t>)</a:t>
            </a:r>
          </a:p>
          <a:p>
            <a:pPr lvl="2"/>
            <a:r>
              <a:rPr lang="en-US" altLang="ja-JP" dirty="0" smtClean="0"/>
              <a:t>The xrootd </a:t>
            </a:r>
            <a:r>
              <a:rPr lang="en-US" altLang="ja-JP" dirty="0" err="1" smtClean="0"/>
              <a:t>authz</a:t>
            </a:r>
            <a:r>
              <a:rPr lang="en-US" altLang="ja-JP" dirty="0" smtClean="0"/>
              <a:t> plugins are built around this</a:t>
            </a:r>
          </a:p>
          <a:p>
            <a:pPr lvl="1"/>
            <a:r>
              <a:rPr lang="en-US" altLang="ja-JP" dirty="0" err="1" smtClean="0"/>
              <a:t>Autoconf/libtool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Several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party plugins use this</a:t>
            </a:r>
          </a:p>
          <a:p>
            <a:pPr lvl="1"/>
            <a:r>
              <a:rPr lang="en-US" altLang="ja-JP" dirty="0" smtClean="0"/>
              <a:t>Swig</a:t>
            </a:r>
          </a:p>
          <a:p>
            <a:pPr lvl="2"/>
            <a:r>
              <a:rPr lang="en-US" altLang="ja-JP" dirty="0" smtClean="0"/>
              <a:t>Needed to build the </a:t>
            </a:r>
            <a:r>
              <a:rPr lang="en-US" altLang="ja-JP" dirty="0" err="1" smtClean="0"/>
              <a:t>perl</a:t>
            </a:r>
            <a:r>
              <a:rPr lang="en-US" altLang="ja-JP" dirty="0" smtClean="0"/>
              <a:t> interface to xrootd</a:t>
            </a:r>
          </a:p>
          <a:p>
            <a:pPr lvl="1"/>
            <a:r>
              <a:rPr lang="en-US" altLang="ja-JP" dirty="0" err="1" smtClean="0"/>
              <a:t>Zlib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Needed to calculate checksums in </a:t>
            </a:r>
            <a:r>
              <a:rPr lang="en-US" altLang="ja-JP" dirty="0" err="1" smtClean="0"/>
              <a:t>xrdcp</a:t>
            </a:r>
            <a:endParaRPr lang="en-US" altLang="ja-JP" dirty="0" smtClean="0"/>
          </a:p>
          <a:p>
            <a:pPr lvl="1">
              <a:buNone/>
            </a:pP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Pre-requirements (2/3)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These are the names for SLC5.4</a:t>
            </a:r>
          </a:p>
          <a:p>
            <a:pPr lvl="1"/>
            <a:r>
              <a:rPr lang="en-US" altLang="ja-JP" dirty="0" smtClean="0"/>
              <a:t>For other </a:t>
            </a:r>
            <a:r>
              <a:rPr lang="en-US" altLang="ja-JP" dirty="0" err="1" smtClean="0"/>
              <a:t>distros</a:t>
            </a:r>
            <a:r>
              <a:rPr lang="en-US" altLang="ja-JP" dirty="0" smtClean="0"/>
              <a:t> they could be slightly different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XROOTD tutorial - GridKA school 2010 </a:t>
            </a:r>
            <a:endParaRPr lang="ja-JP" altLang="en-US" dirty="0"/>
          </a:p>
        </p:txBody>
      </p:sp>
      <p:pic>
        <p:nvPicPr>
          <p:cNvPr id="6" name="Picture 5" descr="Schermata 2010-08-31 a 2.44.2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320925"/>
            <a:ext cx="9144001" cy="44608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EC89-A9B8-B14E-9DE3-4948F5C00CF1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23794059813469CA1BC0790C2B39F" ma:contentTypeVersion="0" ma:contentTypeDescription="Create a new document." ma:contentTypeScope="" ma:versionID="76946fd07aab25a80fb8b23a3eeb295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AA5F7-9AB1-4558-B3F8-0E57D3E16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3716BCA-57DB-4849-BB7F-57DDD5B671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2007-11-05-DM-template</Template>
  <TotalTime>12198</TotalTime>
  <Words>2412</Words>
  <Application>Microsoft Office PowerPoint</Application>
  <PresentationFormat>On-screen Show (4:3)</PresentationFormat>
  <Paragraphs>369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Focus</vt:lpstr>
      <vt:lpstr>XROOTD Tutorial</vt:lpstr>
      <vt:lpstr>Why bundles?</vt:lpstr>
      <vt:lpstr>The vMSS (1/2)</vt:lpstr>
      <vt:lpstr>The vMSS (2/2)</vt:lpstr>
      <vt:lpstr>Xrd-installer</vt:lpstr>
      <vt:lpstr>Simplified setup</vt:lpstr>
      <vt:lpstr>Watchdog</vt:lpstr>
      <vt:lpstr>Pre-requirements (1/3)</vt:lpstr>
      <vt:lpstr>Pre-requirements (2/3)</vt:lpstr>
      <vt:lpstr>Pre-requirements (3/3)</vt:lpstr>
      <vt:lpstr>Bundled setup</vt:lpstr>
      <vt:lpstr>Several bundles</vt:lpstr>
      <vt:lpstr>Compilation</vt:lpstr>
      <vt:lpstr>Compilation troubles?</vt:lpstr>
      <vt:lpstr>System.cnf</vt:lpstr>
      <vt:lpstr>A note on the file descriptors</vt:lpstr>
      <vt:lpstr> Important config options</vt:lpstr>
      <vt:lpstr>Config options</vt:lpstr>
      <vt:lpstr>Config options</vt:lpstr>
      <vt:lpstr>Config options</vt:lpstr>
      <vt:lpstr>Config options</vt:lpstr>
      <vt:lpstr>Config options</vt:lpstr>
      <vt:lpstr>Config options</vt:lpstr>
      <vt:lpstr>Config options</vt:lpstr>
      <vt:lpstr>Config options</vt:lpstr>
      <vt:lpstr>Setup: start and stop</vt:lpstr>
      <vt:lpstr>Logfiles</vt:lpstr>
      <vt:lpstr>Let’s do it (1/5)</vt:lpstr>
      <vt:lpstr>Let’s do it (2/5)</vt:lpstr>
      <vt:lpstr>Let’s do it (3/5)</vt:lpstr>
      <vt:lpstr>Let’s do it (4/5)</vt:lpstr>
      <vt:lpstr>Let’s do it (5/5)</vt:lpstr>
      <vt:lpstr>I want to migrate/clean up</vt:lpstr>
      <vt:lpstr>In any case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DM Group meeting</dc:title>
  <dc:creator>Alberto Pace</dc:creator>
  <cp:lastModifiedBy>Andrew Hanushevsky</cp:lastModifiedBy>
  <cp:revision>489</cp:revision>
  <dcterms:created xsi:type="dcterms:W3CDTF">2010-09-07T07:45:01Z</dcterms:created>
  <dcterms:modified xsi:type="dcterms:W3CDTF">2010-09-14T03:46:32Z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0x0101002E423794059813469CA1BC0790C2B39F</vt:lpwstr>
  </property>
</Properties>
</file>