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49" r:id="rId2"/>
  </p:sldMasterIdLst>
  <p:sldIdLst>
    <p:sldId id="283" r:id="rId3"/>
    <p:sldId id="258" r:id="rId4"/>
    <p:sldId id="260" r:id="rId5"/>
    <p:sldId id="315" r:id="rId6"/>
    <p:sldId id="316" r:id="rId7"/>
    <p:sldId id="286" r:id="rId8"/>
    <p:sldId id="333" r:id="rId9"/>
    <p:sldId id="334" r:id="rId10"/>
    <p:sldId id="309" r:id="rId11"/>
    <p:sldId id="332" r:id="rId12"/>
    <p:sldId id="284" r:id="rId13"/>
    <p:sldId id="329" r:id="rId14"/>
    <p:sldId id="328" r:id="rId15"/>
    <p:sldId id="330" r:id="rId16"/>
    <p:sldId id="317" r:id="rId17"/>
    <p:sldId id="331" r:id="rId18"/>
    <p:sldId id="308" r:id="rId19"/>
    <p:sldId id="299" r:id="rId20"/>
    <p:sldId id="301" r:id="rId21"/>
    <p:sldId id="290" r:id="rId22"/>
    <p:sldId id="335" r:id="rId23"/>
    <p:sldId id="268" r:id="rId24"/>
    <p:sldId id="318" r:id="rId25"/>
    <p:sldId id="327" r:id="rId26"/>
    <p:sldId id="326" r:id="rId27"/>
    <p:sldId id="336" r:id="rId28"/>
    <p:sldId id="325" r:id="rId29"/>
    <p:sldId id="281" r:id="rId30"/>
    <p:sldId id="338" r:id="rId31"/>
    <p:sldId id="319" r:id="rId32"/>
    <p:sldId id="320" r:id="rId33"/>
    <p:sldId id="323" r:id="rId34"/>
    <p:sldId id="282" r:id="rId3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0000"/>
    <a:srgbClr val="009900"/>
    <a:srgbClr val="FF3300"/>
    <a:srgbClr val="D4E9FF"/>
    <a:srgbClr val="FFFFFF"/>
    <a:srgbClr val="00FFFF"/>
    <a:srgbClr val="92C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2764" autoAdjust="0"/>
    <p:restoredTop sz="94386" autoAdjust="0"/>
  </p:normalViewPr>
  <p:slideViewPr>
    <p:cSldViewPr>
      <p:cViewPr varScale="1">
        <p:scale>
          <a:sx n="71" d="100"/>
          <a:sy n="71" d="100"/>
        </p:scale>
        <p:origin x="-96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CERN Symposium  12-Oct-09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5C2D6-8FE7-4AF1-BC33-B6087A08EF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CERN Symposium  12-Oct-09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3A5B58-3D88-421E-A24F-3DDB38CDD9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CERN Symposium  12-Oct-09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A36A16-B366-43DA-82F7-ACA19BC37A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CERN Symposium  12-Oct-09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ACDEA8-39F9-4AC9-B096-BB464923B9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9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8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>
            <a:spLocks noChangeArrowheads="1"/>
          </p:cNvSpPr>
          <p:nvPr/>
        </p:nvSpPr>
        <p:spPr bwMode="ltGray">
          <a:xfrm>
            <a:off x="484188" y="1065213"/>
            <a:ext cx="8158162" cy="1689100"/>
          </a:xfrm>
          <a:prstGeom prst="rect">
            <a:avLst/>
          </a:prstGeom>
          <a:solidFill>
            <a:srgbClr val="777777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imes New Roman" pitchFamily="18" charset="0"/>
            </a:endParaRPr>
          </a:p>
        </p:txBody>
      </p:sp>
      <p:sp>
        <p:nvSpPr>
          <p:cNvPr id="11" name="AutoShape 3"/>
          <p:cNvSpPr>
            <a:spLocks noChangeArrowheads="1"/>
          </p:cNvSpPr>
          <p:nvPr/>
        </p:nvSpPr>
        <p:spPr bwMode="ltGray">
          <a:xfrm>
            <a:off x="228600" y="2722563"/>
            <a:ext cx="8686800" cy="77787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imes New Roman" pitchFamily="18" charset="0"/>
            </a:endParaRPr>
          </a:p>
        </p:txBody>
      </p:sp>
      <p:sp>
        <p:nvSpPr>
          <p:cNvPr id="12" name="AutoShape 4"/>
          <p:cNvSpPr>
            <a:spLocks noChangeArrowheads="1"/>
          </p:cNvSpPr>
          <p:nvPr/>
        </p:nvSpPr>
        <p:spPr bwMode="ltGray">
          <a:xfrm>
            <a:off x="228600" y="998538"/>
            <a:ext cx="8686800" cy="77787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imes New Roman" pitchFamily="18" charset="0"/>
            </a:endParaRPr>
          </a:p>
        </p:txBody>
      </p:sp>
      <p:sp>
        <p:nvSpPr>
          <p:cNvPr id="13" name="AutoShape 5"/>
          <p:cNvSpPr>
            <a:spLocks noChangeArrowheads="1"/>
          </p:cNvSpPr>
          <p:nvPr/>
        </p:nvSpPr>
        <p:spPr bwMode="ltGray">
          <a:xfrm>
            <a:off x="8623300" y="762000"/>
            <a:ext cx="77788" cy="2235200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imes New Roman" pitchFamily="18" charset="0"/>
            </a:endParaRPr>
          </a:p>
        </p:txBody>
      </p:sp>
      <p:sp>
        <p:nvSpPr>
          <p:cNvPr id="14" name="AutoShape 6"/>
          <p:cNvSpPr>
            <a:spLocks noChangeArrowheads="1"/>
          </p:cNvSpPr>
          <p:nvPr/>
        </p:nvSpPr>
        <p:spPr bwMode="ltGray">
          <a:xfrm>
            <a:off x="434975" y="768350"/>
            <a:ext cx="77788" cy="2235200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imes New Roman" pitchFamily="18" charset="0"/>
            </a:endParaRPr>
          </a:p>
        </p:txBody>
      </p:sp>
      <p:sp>
        <p:nvSpPr>
          <p:cNvPr id="15" name="AutoShape 7"/>
          <p:cNvSpPr>
            <a:spLocks noChangeArrowheads="1"/>
          </p:cNvSpPr>
          <p:nvPr/>
        </p:nvSpPr>
        <p:spPr bwMode="ltGray">
          <a:xfrm>
            <a:off x="2830513" y="5535613"/>
            <a:ext cx="3481387" cy="77787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imes New Roman" pitchFamily="18" charset="0"/>
            </a:endParaRPr>
          </a:p>
        </p:txBody>
      </p:sp>
      <p:sp>
        <p:nvSpPr>
          <p:cNvPr id="16" name="Rectangle 8" descr="Large confetti"/>
          <p:cNvSpPr>
            <a:spLocks noChangeArrowheads="1"/>
          </p:cNvSpPr>
          <p:nvPr/>
        </p:nvSpPr>
        <p:spPr bwMode="ltGray">
          <a:xfrm>
            <a:off x="4095750" y="5486400"/>
            <a:ext cx="949325" cy="176213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5" r:id="rId4"/>
    <p:sldLayoutId id="2147483656" r:id="rId5"/>
    <p:sldLayoutId id="2147483657" r:id="rId6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85000"/>
        <a:buBlip>
          <a:blip r:embed="rId9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6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 descr="Large confetti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84163"/>
            <a:ext cx="76469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05000"/>
            <a:ext cx="7772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77000"/>
            <a:ext cx="2971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CERN Symposium  12-Oct-09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770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A4A9460F-51EF-4884-9AC5-AE46D27CEA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1512888"/>
            <a:ext cx="8458200" cy="8731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imes New Roman" pitchFamily="18" charset="0"/>
            </a:endParaRPr>
          </a:p>
        </p:txBody>
      </p:sp>
      <p:pic>
        <p:nvPicPr>
          <p:cNvPr id="2055" name="Picture 11" descr="slac-logo-237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924800" y="6391275"/>
            <a:ext cx="12192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4" name="Rectangle 12"/>
          <p:cNvSpPr>
            <a:spLocks noChangeArrowheads="1"/>
          </p:cNvSpPr>
          <p:nvPr userDrawn="1"/>
        </p:nvSpPr>
        <p:spPr bwMode="auto">
          <a:xfrm>
            <a:off x="7924800" y="6324600"/>
            <a:ext cx="1219200" cy="762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imes New Roman" pitchFamily="18" charset="0"/>
            </a:endParaRPr>
          </a:p>
        </p:txBody>
      </p:sp>
      <p:sp>
        <p:nvSpPr>
          <p:cNvPr id="3085" name="Rectangle 13" descr="Large confetti"/>
          <p:cNvSpPr>
            <a:spLocks noChangeArrowheads="1"/>
          </p:cNvSpPr>
          <p:nvPr userDrawn="1"/>
        </p:nvSpPr>
        <p:spPr bwMode="ltGray">
          <a:xfrm>
            <a:off x="381000" y="152400"/>
            <a:ext cx="152400" cy="1676400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4" r:id="rId3"/>
    <p:sldLayoutId id="2147483665" r:id="rId4"/>
  </p:sldLayoutIdLst>
  <p:timing>
    <p:tnLst>
      <p:par>
        <p:cTn id="1" dur="indefinite" restart="never" nodeType="tmRoot"/>
      </p:par>
    </p:tnLst>
  </p:timing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85000"/>
        <a:buBlip>
          <a:blip r:embed="rId8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 descr="Large confetti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457200" y="1219200"/>
            <a:ext cx="8229600" cy="13716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en-US" sz="48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Scalla/xrootd</a:t>
            </a:r>
            <a:br>
              <a:rPr lang="en-US" sz="48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8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2009 Developments</a:t>
            </a:r>
            <a:endParaRPr lang="en-US" sz="4800" b="1" dirty="0">
              <a:solidFill>
                <a:srgbClr val="CC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1223963" y="3581400"/>
            <a:ext cx="6777037" cy="247808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endParaRPr lang="en-US" sz="2400" dirty="0" smtClean="0">
              <a:solidFill>
                <a:srgbClr val="191919"/>
              </a:solidFill>
            </a:endParaRPr>
          </a:p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sz="2400" dirty="0" smtClean="0">
                <a:solidFill>
                  <a:srgbClr val="191919"/>
                </a:solidFill>
              </a:rPr>
              <a:t>Andrew Hanushevsky</a:t>
            </a:r>
            <a:endParaRPr lang="en-US" sz="1200" dirty="0" smtClean="0">
              <a:solidFill>
                <a:srgbClr val="191919"/>
              </a:solidFill>
            </a:endParaRPr>
          </a:p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sz="1800" dirty="0" smtClean="0">
                <a:solidFill>
                  <a:srgbClr val="191919"/>
                </a:solidFill>
              </a:rPr>
              <a:t>SLAC National Accelerator Laboratory</a:t>
            </a:r>
          </a:p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sz="1800" dirty="0" smtClean="0">
                <a:solidFill>
                  <a:srgbClr val="191919"/>
                </a:solidFill>
              </a:rPr>
              <a:t>Stanford University</a:t>
            </a:r>
          </a:p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sz="1800" dirty="0" smtClean="0">
                <a:solidFill>
                  <a:srgbClr val="191919"/>
                </a:solidFill>
              </a:rPr>
              <a:t>12-October-2009</a:t>
            </a:r>
          </a:p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sz="1800" dirty="0" smtClean="0">
                <a:solidFill>
                  <a:srgbClr val="191919"/>
                </a:solidFill>
              </a:rPr>
              <a:t>CERN Update</a:t>
            </a:r>
          </a:p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endParaRPr lang="en-US" sz="1800" dirty="0" smtClean="0">
              <a:solidFill>
                <a:srgbClr val="191919"/>
              </a:solidFill>
            </a:endParaRPr>
          </a:p>
          <a:p>
            <a:pPr marL="0" lvl="1" indent="0" algn="ctr" eaLnBrk="1" hangingPunct="1">
              <a:spcBef>
                <a:spcPct val="0"/>
              </a:spcBef>
              <a:buClrTx/>
              <a:buSzPct val="85000"/>
              <a:buFont typeface="Wingdings" pitchFamily="2" charset="2"/>
              <a:buNone/>
              <a:defRPr/>
            </a:pPr>
            <a:r>
              <a:rPr lang="en-US" sz="1600" dirty="0" smtClean="0">
                <a:solidFill>
                  <a:schemeClr val="tx2">
                    <a:lumMod val="50000"/>
                  </a:schemeClr>
                </a:solidFill>
              </a:rPr>
              <a:t>http://xrootd.slac.stanford.edu/</a:t>
            </a:r>
          </a:p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endParaRPr lang="en-US" sz="1800" dirty="0" smtClean="0">
              <a:solidFill>
                <a:srgbClr val="191919"/>
              </a:solidFill>
            </a:endParaRPr>
          </a:p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endParaRPr lang="en-US" sz="1800" dirty="0" smtClean="0">
              <a:solidFill>
                <a:srgbClr val="191919"/>
              </a:solidFill>
            </a:endParaRPr>
          </a:p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endParaRPr lang="en-US" sz="2400" dirty="0" smtClean="0">
              <a:solidFill>
                <a:srgbClr val="191919"/>
              </a:solidFill>
            </a:endParaRPr>
          </a:p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endParaRPr lang="en-US" sz="2400" b="1" dirty="0" smtClean="0">
              <a:solidFill>
                <a:srgbClr val="19191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84163"/>
            <a:ext cx="8153400" cy="1143000"/>
          </a:xfrm>
        </p:spPr>
        <p:txBody>
          <a:bodyPr/>
          <a:lstStyle/>
          <a:p>
            <a:pPr lvl="0"/>
            <a:r>
              <a:rPr lang="en-US" b="1" dirty="0" smtClean="0"/>
              <a:t>Summary Monitoring Setup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0EA36A16-B366-43DA-82F7-ACA19BC37A8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Oval 8"/>
          <p:cNvSpPr>
            <a:spLocks noChangeArrowheads="1"/>
          </p:cNvSpPr>
          <p:nvPr/>
        </p:nvSpPr>
        <p:spPr bwMode="auto">
          <a:xfrm flipV="1">
            <a:off x="2971800" y="2328446"/>
            <a:ext cx="3962400" cy="1295400"/>
          </a:xfrm>
          <a:prstGeom prst="ellipse">
            <a:avLst/>
          </a:prstGeom>
          <a:solidFill>
            <a:srgbClr val="FFFFFF"/>
          </a:solidFill>
          <a:ln w="57150" cap="rnd">
            <a:noFill/>
            <a:prstDash val="sysDot"/>
            <a:round/>
            <a:headEnd/>
            <a:tailEnd/>
          </a:ln>
          <a:effectLst/>
        </p:spPr>
        <p:txBody>
          <a:bodyPr rot="10800000" wrap="none" anchor="ctr"/>
          <a:lstStyle/>
          <a:p>
            <a:endParaRPr lang="en-US" b="0">
              <a:solidFill>
                <a:schemeClr val="bg1"/>
              </a:solidFill>
            </a:endParaRPr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auto">
          <a:xfrm flipV="1">
            <a:off x="5410200" y="3166646"/>
            <a:ext cx="381000" cy="228600"/>
          </a:xfrm>
          <a:prstGeom prst="rect">
            <a:avLst/>
          </a:prstGeom>
          <a:gradFill rotWithShape="1">
            <a:gsLst>
              <a:gs pos="0">
                <a:srgbClr val="0066FF">
                  <a:gamma/>
                  <a:shade val="46275"/>
                  <a:invGamma/>
                </a:srgbClr>
              </a:gs>
              <a:gs pos="100000">
                <a:srgbClr val="0066FF"/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66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grpSp>
        <p:nvGrpSpPr>
          <p:cNvPr id="58" name="Group 57"/>
          <p:cNvGrpSpPr/>
          <p:nvPr/>
        </p:nvGrpSpPr>
        <p:grpSpPr>
          <a:xfrm>
            <a:off x="3352800" y="3395246"/>
            <a:ext cx="2819400" cy="685800"/>
            <a:chOff x="3352800" y="3395246"/>
            <a:chExt cx="2819400" cy="685800"/>
          </a:xfrm>
        </p:grpSpPr>
        <p:sp>
          <p:nvSpPr>
            <p:cNvPr id="11" name="Line 27"/>
            <p:cNvSpPr>
              <a:spLocks noChangeShapeType="1"/>
            </p:cNvSpPr>
            <p:nvPr/>
          </p:nvSpPr>
          <p:spPr bwMode="auto">
            <a:xfrm flipH="1" flipV="1">
              <a:off x="4495800" y="3395246"/>
              <a:ext cx="762000" cy="685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29"/>
            <p:cNvSpPr>
              <a:spLocks noChangeShapeType="1"/>
            </p:cNvSpPr>
            <p:nvPr/>
          </p:nvSpPr>
          <p:spPr bwMode="auto">
            <a:xfrm flipV="1">
              <a:off x="4267200" y="3395246"/>
              <a:ext cx="228600" cy="685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31"/>
            <p:cNvSpPr>
              <a:spLocks noChangeShapeType="1"/>
            </p:cNvSpPr>
            <p:nvPr/>
          </p:nvSpPr>
          <p:spPr bwMode="auto">
            <a:xfrm flipH="1" flipV="1">
              <a:off x="4648200" y="3395246"/>
              <a:ext cx="1524000" cy="685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32"/>
            <p:cNvSpPr>
              <a:spLocks noChangeShapeType="1"/>
            </p:cNvSpPr>
            <p:nvPr/>
          </p:nvSpPr>
          <p:spPr bwMode="auto">
            <a:xfrm flipV="1">
              <a:off x="3352800" y="3395246"/>
              <a:ext cx="990600" cy="685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" name="Text Box 42"/>
          <p:cNvSpPr txBox="1">
            <a:spLocks noChangeArrowheads="1"/>
          </p:cNvSpPr>
          <p:nvPr/>
        </p:nvSpPr>
        <p:spPr bwMode="auto">
          <a:xfrm>
            <a:off x="1503791" y="3807996"/>
            <a:ext cx="87716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Data </a:t>
            </a:r>
          </a:p>
          <a:p>
            <a:pPr algn="ctr" eaLnBrk="0" hangingPunct="0"/>
            <a:r>
              <a:rPr lang="en-US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Servers</a:t>
            </a:r>
          </a:p>
          <a:p>
            <a:pPr algn="ctr" eaLnBrk="0" hangingPunct="0"/>
            <a:endParaRPr lang="en-US" b="0" dirty="0">
              <a:solidFill>
                <a:srgbClr val="0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grpSp>
        <p:nvGrpSpPr>
          <p:cNvPr id="6" name="Group 47"/>
          <p:cNvGrpSpPr>
            <a:grpSpLocks/>
          </p:cNvGrpSpPr>
          <p:nvPr/>
        </p:nvGrpSpPr>
        <p:grpSpPr bwMode="auto">
          <a:xfrm>
            <a:off x="2971800" y="4081046"/>
            <a:ext cx="381000" cy="457200"/>
            <a:chOff x="1296" y="2256"/>
            <a:chExt cx="240" cy="288"/>
          </a:xfrm>
        </p:grpSpPr>
        <p:sp>
          <p:nvSpPr>
            <p:cNvPr id="20" name="Rectangle 48"/>
            <p:cNvSpPr>
              <a:spLocks noChangeArrowheads="1"/>
            </p:cNvSpPr>
            <p:nvPr/>
          </p:nvSpPr>
          <p:spPr bwMode="auto">
            <a:xfrm flipV="1">
              <a:off x="1296" y="2400"/>
              <a:ext cx="240" cy="144"/>
            </a:xfrm>
            <a:prstGeom prst="rect">
              <a:avLst/>
            </a:prstGeom>
            <a:gradFill rotWithShape="1">
              <a:gsLst>
                <a:gs pos="0">
                  <a:srgbClr val="0066FF">
                    <a:gamma/>
                    <a:shade val="46275"/>
                    <a:invGamma/>
                  </a:srgbClr>
                </a:gs>
                <a:gs pos="100000">
                  <a:srgbClr val="0066FF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1" name="Rectangle 49"/>
            <p:cNvSpPr>
              <a:spLocks noChangeArrowheads="1"/>
            </p:cNvSpPr>
            <p:nvPr/>
          </p:nvSpPr>
          <p:spPr bwMode="auto">
            <a:xfrm flipV="1">
              <a:off x="1296" y="2256"/>
              <a:ext cx="240" cy="144"/>
            </a:xfrm>
            <a:prstGeom prst="rect">
              <a:avLst/>
            </a:prstGeom>
            <a:gradFill rotWithShape="1">
              <a:gsLst>
                <a:gs pos="0">
                  <a:srgbClr val="00FF00">
                    <a:gamma/>
                    <a:shade val="46275"/>
                    <a:invGamma/>
                  </a:srgbClr>
                </a:gs>
                <a:gs pos="100000">
                  <a:srgbClr val="00FF00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FF00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</p:grpSp>
      <p:grpSp>
        <p:nvGrpSpPr>
          <p:cNvPr id="16" name="Group 50"/>
          <p:cNvGrpSpPr>
            <a:grpSpLocks/>
          </p:cNvGrpSpPr>
          <p:nvPr/>
        </p:nvGrpSpPr>
        <p:grpSpPr bwMode="auto">
          <a:xfrm>
            <a:off x="3962400" y="4081046"/>
            <a:ext cx="381000" cy="457200"/>
            <a:chOff x="1296" y="2256"/>
            <a:chExt cx="240" cy="288"/>
          </a:xfrm>
        </p:grpSpPr>
        <p:sp>
          <p:nvSpPr>
            <p:cNvPr id="23" name="Rectangle 51"/>
            <p:cNvSpPr>
              <a:spLocks noChangeArrowheads="1"/>
            </p:cNvSpPr>
            <p:nvPr/>
          </p:nvSpPr>
          <p:spPr bwMode="auto">
            <a:xfrm flipV="1">
              <a:off x="1296" y="2400"/>
              <a:ext cx="240" cy="144"/>
            </a:xfrm>
            <a:prstGeom prst="rect">
              <a:avLst/>
            </a:prstGeom>
            <a:gradFill rotWithShape="1">
              <a:gsLst>
                <a:gs pos="0">
                  <a:srgbClr val="0066FF">
                    <a:gamma/>
                    <a:shade val="46275"/>
                    <a:invGamma/>
                  </a:srgbClr>
                </a:gs>
                <a:gs pos="100000">
                  <a:srgbClr val="0066FF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4" name="Rectangle 52"/>
            <p:cNvSpPr>
              <a:spLocks noChangeArrowheads="1"/>
            </p:cNvSpPr>
            <p:nvPr/>
          </p:nvSpPr>
          <p:spPr bwMode="auto">
            <a:xfrm flipV="1">
              <a:off x="1296" y="2256"/>
              <a:ext cx="240" cy="144"/>
            </a:xfrm>
            <a:prstGeom prst="rect">
              <a:avLst/>
            </a:prstGeom>
            <a:gradFill rotWithShape="1">
              <a:gsLst>
                <a:gs pos="0">
                  <a:srgbClr val="00FF00">
                    <a:gamma/>
                    <a:shade val="46275"/>
                    <a:invGamma/>
                  </a:srgbClr>
                </a:gs>
                <a:gs pos="100000">
                  <a:srgbClr val="00FF00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FF00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</p:grpSp>
      <p:grpSp>
        <p:nvGrpSpPr>
          <p:cNvPr id="19" name="Group 53"/>
          <p:cNvGrpSpPr>
            <a:grpSpLocks/>
          </p:cNvGrpSpPr>
          <p:nvPr/>
        </p:nvGrpSpPr>
        <p:grpSpPr bwMode="auto">
          <a:xfrm>
            <a:off x="4953000" y="4081046"/>
            <a:ext cx="381000" cy="457200"/>
            <a:chOff x="1296" y="2256"/>
            <a:chExt cx="240" cy="288"/>
          </a:xfrm>
        </p:grpSpPr>
        <p:sp>
          <p:nvSpPr>
            <p:cNvPr id="26" name="Rectangle 54"/>
            <p:cNvSpPr>
              <a:spLocks noChangeArrowheads="1"/>
            </p:cNvSpPr>
            <p:nvPr/>
          </p:nvSpPr>
          <p:spPr bwMode="auto">
            <a:xfrm flipV="1">
              <a:off x="1296" y="2400"/>
              <a:ext cx="240" cy="144"/>
            </a:xfrm>
            <a:prstGeom prst="rect">
              <a:avLst/>
            </a:prstGeom>
            <a:gradFill rotWithShape="1">
              <a:gsLst>
                <a:gs pos="0">
                  <a:srgbClr val="0066FF">
                    <a:gamma/>
                    <a:shade val="46275"/>
                    <a:invGamma/>
                  </a:srgbClr>
                </a:gs>
                <a:gs pos="100000">
                  <a:srgbClr val="0066FF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7" name="Rectangle 55"/>
            <p:cNvSpPr>
              <a:spLocks noChangeArrowheads="1"/>
            </p:cNvSpPr>
            <p:nvPr/>
          </p:nvSpPr>
          <p:spPr bwMode="auto">
            <a:xfrm flipV="1">
              <a:off x="1296" y="2256"/>
              <a:ext cx="240" cy="144"/>
            </a:xfrm>
            <a:prstGeom prst="rect">
              <a:avLst/>
            </a:prstGeom>
            <a:gradFill rotWithShape="1">
              <a:gsLst>
                <a:gs pos="0">
                  <a:srgbClr val="00FF00">
                    <a:gamma/>
                    <a:shade val="46275"/>
                    <a:invGamma/>
                  </a:srgbClr>
                </a:gs>
                <a:gs pos="100000">
                  <a:srgbClr val="00FF00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FF00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</p:grpSp>
      <p:grpSp>
        <p:nvGrpSpPr>
          <p:cNvPr id="22" name="Group 56"/>
          <p:cNvGrpSpPr>
            <a:grpSpLocks/>
          </p:cNvGrpSpPr>
          <p:nvPr/>
        </p:nvGrpSpPr>
        <p:grpSpPr bwMode="auto">
          <a:xfrm>
            <a:off x="5943600" y="4081046"/>
            <a:ext cx="381000" cy="457200"/>
            <a:chOff x="1296" y="2256"/>
            <a:chExt cx="240" cy="288"/>
          </a:xfrm>
        </p:grpSpPr>
        <p:sp>
          <p:nvSpPr>
            <p:cNvPr id="29" name="Rectangle 57"/>
            <p:cNvSpPr>
              <a:spLocks noChangeArrowheads="1"/>
            </p:cNvSpPr>
            <p:nvPr/>
          </p:nvSpPr>
          <p:spPr bwMode="auto">
            <a:xfrm flipV="1">
              <a:off x="1296" y="2400"/>
              <a:ext cx="240" cy="144"/>
            </a:xfrm>
            <a:prstGeom prst="rect">
              <a:avLst/>
            </a:prstGeom>
            <a:gradFill rotWithShape="1">
              <a:gsLst>
                <a:gs pos="0">
                  <a:srgbClr val="0066FF">
                    <a:gamma/>
                    <a:shade val="46275"/>
                    <a:invGamma/>
                  </a:srgbClr>
                </a:gs>
                <a:gs pos="100000">
                  <a:srgbClr val="0066FF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30" name="Rectangle 58"/>
            <p:cNvSpPr>
              <a:spLocks noChangeArrowheads="1"/>
            </p:cNvSpPr>
            <p:nvPr/>
          </p:nvSpPr>
          <p:spPr bwMode="auto">
            <a:xfrm flipV="1">
              <a:off x="1296" y="2256"/>
              <a:ext cx="240" cy="144"/>
            </a:xfrm>
            <a:prstGeom prst="rect">
              <a:avLst/>
            </a:prstGeom>
            <a:gradFill rotWithShape="1">
              <a:gsLst>
                <a:gs pos="0">
                  <a:srgbClr val="00FF00">
                    <a:gamma/>
                    <a:shade val="46275"/>
                    <a:invGamma/>
                  </a:srgbClr>
                </a:gs>
                <a:gs pos="100000">
                  <a:srgbClr val="00FF00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FF00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</p:grpSp>
      <p:sp>
        <p:nvSpPr>
          <p:cNvPr id="31" name="Text Box 62"/>
          <p:cNvSpPr txBox="1">
            <a:spLocks noChangeArrowheads="1"/>
          </p:cNvSpPr>
          <p:nvPr/>
        </p:nvSpPr>
        <p:spPr bwMode="auto">
          <a:xfrm>
            <a:off x="1295400" y="2633246"/>
            <a:ext cx="129394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Monitoring </a:t>
            </a:r>
          </a:p>
          <a:p>
            <a:pPr algn="ctr" eaLnBrk="0" hangingPunct="0"/>
            <a:r>
              <a:rPr lang="en-US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Host</a:t>
            </a:r>
            <a:endParaRPr lang="en-US" i="1" dirty="0">
              <a:solidFill>
                <a:srgbClr val="0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32" name="AutoShape 63"/>
          <p:cNvSpPr>
            <a:spLocks noChangeArrowheads="1"/>
          </p:cNvSpPr>
          <p:nvPr/>
        </p:nvSpPr>
        <p:spPr bwMode="auto">
          <a:xfrm>
            <a:off x="2667000" y="4233446"/>
            <a:ext cx="228600" cy="152400"/>
          </a:xfrm>
          <a:prstGeom prst="flowChartMagneticDisk">
            <a:avLst/>
          </a:prstGeom>
          <a:solidFill>
            <a:srgbClr val="FFFF00"/>
          </a:solidFill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AutoShape 64"/>
          <p:cNvSpPr>
            <a:spLocks noChangeArrowheads="1"/>
          </p:cNvSpPr>
          <p:nvPr/>
        </p:nvSpPr>
        <p:spPr bwMode="auto">
          <a:xfrm>
            <a:off x="3657600" y="4233446"/>
            <a:ext cx="228600" cy="152400"/>
          </a:xfrm>
          <a:prstGeom prst="flowChartMagneticDisk">
            <a:avLst/>
          </a:prstGeom>
          <a:solidFill>
            <a:srgbClr val="FFFF00"/>
          </a:solidFill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AutoShape 65"/>
          <p:cNvSpPr>
            <a:spLocks noChangeArrowheads="1"/>
          </p:cNvSpPr>
          <p:nvPr/>
        </p:nvSpPr>
        <p:spPr bwMode="auto">
          <a:xfrm>
            <a:off x="4648200" y="4233446"/>
            <a:ext cx="228600" cy="152400"/>
          </a:xfrm>
          <a:prstGeom prst="flowChartMagneticDisk">
            <a:avLst/>
          </a:prstGeom>
          <a:solidFill>
            <a:srgbClr val="FFFF00"/>
          </a:solidFill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AutoShape 66"/>
          <p:cNvSpPr>
            <a:spLocks noChangeArrowheads="1"/>
          </p:cNvSpPr>
          <p:nvPr/>
        </p:nvSpPr>
        <p:spPr bwMode="auto">
          <a:xfrm>
            <a:off x="5638800" y="4233446"/>
            <a:ext cx="228600" cy="152400"/>
          </a:xfrm>
          <a:prstGeom prst="flowChartMagneticDisk">
            <a:avLst/>
          </a:prstGeom>
          <a:solidFill>
            <a:srgbClr val="FFFF00"/>
          </a:solidFill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Rectangle 69"/>
          <p:cNvSpPr>
            <a:spLocks noChangeArrowheads="1"/>
          </p:cNvSpPr>
          <p:nvPr/>
        </p:nvSpPr>
        <p:spPr bwMode="auto">
          <a:xfrm flipV="1">
            <a:off x="4267200" y="3166646"/>
            <a:ext cx="381000" cy="228600"/>
          </a:xfrm>
          <a:prstGeom prst="rect">
            <a:avLst/>
          </a:prstGeom>
          <a:gradFill rotWithShape="1">
            <a:gsLst>
              <a:gs pos="0">
                <a:srgbClr val="FF00FF">
                  <a:gamma/>
                  <a:shade val="46275"/>
                  <a:invGamma/>
                </a:srgbClr>
              </a:gs>
              <a:gs pos="100000">
                <a:srgbClr val="FF00FF"/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00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37" name="Line 70"/>
          <p:cNvSpPr>
            <a:spLocks noChangeShapeType="1"/>
          </p:cNvSpPr>
          <p:nvPr/>
        </p:nvSpPr>
        <p:spPr bwMode="auto">
          <a:xfrm>
            <a:off x="4800600" y="3166646"/>
            <a:ext cx="609600" cy="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" name="Text Box 72"/>
          <p:cNvSpPr txBox="1">
            <a:spLocks noChangeArrowheads="1"/>
          </p:cNvSpPr>
          <p:nvPr/>
        </p:nvSpPr>
        <p:spPr bwMode="auto">
          <a:xfrm>
            <a:off x="4038600" y="2644914"/>
            <a:ext cx="1005403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n-US" dirty="0" err="1" smtClean="0">
                <a:solidFill>
                  <a:srgbClr val="000000"/>
                </a:solidFill>
                <a:latin typeface="+mn-lt"/>
              </a:rPr>
              <a:t>mpxstats</a:t>
            </a:r>
            <a:endParaRPr lang="en-US" sz="18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40" name="Text Box 73"/>
          <p:cNvSpPr txBox="1">
            <a:spLocks noChangeArrowheads="1"/>
          </p:cNvSpPr>
          <p:nvPr/>
        </p:nvSpPr>
        <p:spPr bwMode="auto">
          <a:xfrm>
            <a:off x="2991636" y="4538246"/>
            <a:ext cx="3520003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dirty="0" err="1" smtClean="0">
                <a:solidFill>
                  <a:srgbClr val="000000"/>
                </a:solidFill>
                <a:latin typeface="+mn-lt"/>
              </a:rPr>
              <a:t>xrd.report</a:t>
            </a:r>
            <a:r>
              <a:rPr lang="en-US" sz="1600" b="1" dirty="0" smtClean="0">
                <a:solidFill>
                  <a:srgbClr val="000000"/>
                </a:solidFill>
                <a:latin typeface="+mn-lt"/>
              </a:rPr>
              <a:t> monhost:1999 all every 15s</a:t>
            </a:r>
            <a:endParaRPr lang="en-US" sz="16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56" name="Text Box 25"/>
          <p:cNvSpPr txBox="1">
            <a:spLocks noChangeArrowheads="1"/>
          </p:cNvSpPr>
          <p:nvPr/>
        </p:nvSpPr>
        <p:spPr bwMode="auto">
          <a:xfrm>
            <a:off x="4496281" y="2362200"/>
            <a:ext cx="1066319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pPr algn="ctr"/>
            <a:r>
              <a:rPr lang="en-US" sz="1200" dirty="0" smtClean="0">
                <a:solidFill>
                  <a:srgbClr val="000000"/>
                </a:solidFill>
                <a:latin typeface="+mn-lt"/>
              </a:rPr>
              <a:t>monhost:1999</a:t>
            </a:r>
            <a:endParaRPr lang="en-US" sz="12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55" name="Text Box 72"/>
          <p:cNvSpPr txBox="1">
            <a:spLocks noChangeArrowheads="1"/>
          </p:cNvSpPr>
          <p:nvPr/>
        </p:nvSpPr>
        <p:spPr bwMode="auto">
          <a:xfrm>
            <a:off x="5231661" y="2644914"/>
            <a:ext cx="864339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+mn-lt"/>
              </a:rPr>
              <a:t>ganglia</a:t>
            </a:r>
            <a:endParaRPr lang="en-US" sz="1800" dirty="0">
              <a:solidFill>
                <a:srgbClr val="00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300"/>
                            </p:stCondLst>
                            <p:childTnLst>
                              <p:par>
                                <p:cTn id="50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400"/>
                            </p:stCondLst>
                            <p:childTnLst>
                              <p:par>
                                <p:cTn id="5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400"/>
                            </p:stCondLst>
                            <p:childTnLst>
                              <p:par>
                                <p:cTn id="60" presetID="22" presetClass="entr" presetSubtype="8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31" grpId="0"/>
      <p:bldP spid="36" grpId="0" animBg="1"/>
      <p:bldP spid="37" grpId="0" animBg="1"/>
      <p:bldP spid="39" grpId="0"/>
      <p:bldP spid="40" grpId="0"/>
      <p:bldP spid="56" grpId="0"/>
      <p:bldP spid="5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1A3AB2A5-59B8-491D-A2F5-FCCF205F729E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10243" name="Title 1" descr="Large confetti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191919"/>
                </a:solidFill>
              </a:rPr>
              <a:t>Ephemeral Files</a:t>
            </a:r>
          </a:p>
        </p:txBody>
      </p:sp>
      <p:sp>
        <p:nvSpPr>
          <p:cNvPr id="10244" name="Content Placeholder 2"/>
          <p:cNvSpPr>
            <a:spLocks noGrp="1"/>
          </p:cNvSpPr>
          <p:nvPr>
            <p:ph idx="4294967295"/>
          </p:nvPr>
        </p:nvSpPr>
        <p:spPr>
          <a:xfrm>
            <a:off x="457200" y="1828800"/>
            <a:ext cx="8686800" cy="4343400"/>
          </a:xfrm>
        </p:spPr>
        <p:txBody>
          <a:bodyPr/>
          <a:lstStyle/>
          <a:p>
            <a:pPr eaLnBrk="1" hangingPunct="1">
              <a:lnSpc>
                <a:spcPts val="2600"/>
              </a:lnSpc>
            </a:pPr>
            <a:r>
              <a:rPr lang="en-US" dirty="0" smtClean="0">
                <a:solidFill>
                  <a:srgbClr val="191919"/>
                </a:solidFill>
              </a:rPr>
              <a:t>Files that persist only when successfully closed</a:t>
            </a:r>
          </a:p>
          <a:p>
            <a:pPr lvl="1" eaLnBrk="1" hangingPunct="1">
              <a:lnSpc>
                <a:spcPts val="2600"/>
              </a:lnSpc>
            </a:pPr>
            <a:r>
              <a:rPr lang="en-US" dirty="0" smtClean="0">
                <a:solidFill>
                  <a:srgbClr val="191919"/>
                </a:solidFill>
              </a:rPr>
              <a:t>Excellent safeguard against leaving partial files</a:t>
            </a:r>
          </a:p>
          <a:p>
            <a:pPr lvl="2" eaLnBrk="1" hangingPunct="1">
              <a:lnSpc>
                <a:spcPts val="2600"/>
              </a:lnSpc>
            </a:pPr>
            <a:r>
              <a:rPr lang="en-US" dirty="0" smtClean="0">
                <a:solidFill>
                  <a:srgbClr val="191919"/>
                </a:solidFill>
              </a:rPr>
              <a:t>Application, server, or network failures</a:t>
            </a:r>
          </a:p>
          <a:p>
            <a:pPr lvl="3" eaLnBrk="1" hangingPunct="1">
              <a:lnSpc>
                <a:spcPts val="2600"/>
              </a:lnSpc>
            </a:pPr>
            <a:r>
              <a:rPr lang="en-US" dirty="0" smtClean="0">
                <a:solidFill>
                  <a:srgbClr val="191919"/>
                </a:solidFill>
              </a:rPr>
              <a:t>E.g., </a:t>
            </a:r>
            <a:r>
              <a:rPr lang="en-US" dirty="0" err="1" smtClean="0">
                <a:solidFill>
                  <a:srgbClr val="191919"/>
                </a:solidFill>
              </a:rPr>
              <a:t>GridFTP</a:t>
            </a:r>
            <a:r>
              <a:rPr lang="en-US" dirty="0" smtClean="0">
                <a:solidFill>
                  <a:srgbClr val="191919"/>
                </a:solidFill>
              </a:rPr>
              <a:t> failures</a:t>
            </a:r>
          </a:p>
          <a:p>
            <a:pPr lvl="1" eaLnBrk="1" hangingPunct="1">
              <a:lnSpc>
                <a:spcPts val="2600"/>
              </a:lnSpc>
            </a:pPr>
            <a:r>
              <a:rPr lang="en-US" dirty="0" smtClean="0">
                <a:solidFill>
                  <a:srgbClr val="191919"/>
                </a:solidFill>
              </a:rPr>
              <a:t>Server provides grace period after failure</a:t>
            </a:r>
          </a:p>
          <a:p>
            <a:pPr lvl="2" eaLnBrk="1" hangingPunct="1">
              <a:lnSpc>
                <a:spcPts val="2600"/>
              </a:lnSpc>
            </a:pPr>
            <a:r>
              <a:rPr lang="en-US" dirty="0" smtClean="0">
                <a:solidFill>
                  <a:srgbClr val="191919"/>
                </a:solidFill>
              </a:rPr>
              <a:t>Allows application to complete creating the file</a:t>
            </a:r>
          </a:p>
          <a:p>
            <a:pPr lvl="3" eaLnBrk="1" hangingPunct="1">
              <a:lnSpc>
                <a:spcPts val="2200"/>
              </a:lnSpc>
            </a:pPr>
            <a:r>
              <a:rPr lang="en-US" dirty="0" smtClean="0">
                <a:solidFill>
                  <a:srgbClr val="191919"/>
                </a:solidFill>
              </a:rPr>
              <a:t>Normal xrootd error recovery protocol </a:t>
            </a:r>
          </a:p>
          <a:p>
            <a:pPr lvl="3" eaLnBrk="1" hangingPunct="1">
              <a:lnSpc>
                <a:spcPts val="2200"/>
              </a:lnSpc>
            </a:pPr>
            <a:r>
              <a:rPr lang="en-US" dirty="0" smtClean="0">
                <a:solidFill>
                  <a:srgbClr val="191919"/>
                </a:solidFill>
              </a:rPr>
              <a:t>Clients asking for read access are delayed</a:t>
            </a:r>
          </a:p>
          <a:p>
            <a:pPr lvl="3" eaLnBrk="1" hangingPunct="1">
              <a:lnSpc>
                <a:spcPts val="2200"/>
              </a:lnSpc>
            </a:pPr>
            <a:r>
              <a:rPr lang="en-US" dirty="0" smtClean="0">
                <a:solidFill>
                  <a:srgbClr val="191919"/>
                </a:solidFill>
              </a:rPr>
              <a:t>Clients asking for write access are usually denied</a:t>
            </a:r>
          </a:p>
          <a:p>
            <a:pPr lvl="4" eaLnBrk="1" hangingPunct="1">
              <a:lnSpc>
                <a:spcPts val="2200"/>
              </a:lnSpc>
            </a:pPr>
            <a:r>
              <a:rPr lang="en-US" dirty="0" smtClean="0">
                <a:solidFill>
                  <a:srgbClr val="191919"/>
                </a:solidFill>
              </a:rPr>
              <a:t>Obviously, original creator is allowed write access</a:t>
            </a:r>
          </a:p>
          <a:p>
            <a:pPr lvl="1" eaLnBrk="1" hangingPunct="1">
              <a:lnSpc>
                <a:spcPts val="2600"/>
              </a:lnSpc>
            </a:pPr>
            <a:r>
              <a:rPr lang="en-US" dirty="0" smtClean="0">
                <a:solidFill>
                  <a:srgbClr val="191919"/>
                </a:solidFill>
              </a:rPr>
              <a:t>Enabled via </a:t>
            </a:r>
            <a:r>
              <a:rPr lang="en-US" dirty="0" err="1" smtClean="0">
                <a:solidFill>
                  <a:srgbClr val="191919"/>
                </a:solidFill>
              </a:rPr>
              <a:t>xrdcp</a:t>
            </a:r>
            <a:r>
              <a:rPr lang="en-US" b="1" dirty="0" smtClean="0">
                <a:solidFill>
                  <a:srgbClr val="191919"/>
                </a:solidFill>
              </a:rPr>
              <a:t> –P</a:t>
            </a:r>
            <a:r>
              <a:rPr lang="en-US" dirty="0" smtClean="0">
                <a:solidFill>
                  <a:srgbClr val="191919"/>
                </a:solidFill>
              </a:rPr>
              <a:t> option or </a:t>
            </a:r>
            <a:r>
              <a:rPr lang="en-US" b="1" dirty="0" err="1" smtClean="0">
                <a:solidFill>
                  <a:srgbClr val="191919"/>
                </a:solidFill>
              </a:rPr>
              <a:t>ofs.posc</a:t>
            </a:r>
            <a:r>
              <a:rPr lang="en-US" dirty="0" smtClean="0">
                <a:solidFill>
                  <a:srgbClr val="191919"/>
                </a:solidFill>
              </a:rPr>
              <a:t> CGI element</a:t>
            </a:r>
          </a:p>
          <a:p>
            <a:pPr lvl="2" eaLnBrk="1" hangingPunct="1">
              <a:lnSpc>
                <a:spcPts val="2600"/>
              </a:lnSpc>
            </a:pPr>
            <a:endParaRPr lang="en-US" dirty="0" smtClean="0">
              <a:solidFill>
                <a:srgbClr val="191919"/>
              </a:solidFill>
            </a:endParaRPr>
          </a:p>
          <a:p>
            <a:pPr lvl="1" eaLnBrk="1" hangingPunct="1">
              <a:lnSpc>
                <a:spcPts val="2600"/>
              </a:lnSpc>
            </a:pPr>
            <a:endParaRPr lang="en-US" dirty="0" smtClean="0">
              <a:solidFill>
                <a:srgbClr val="19191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84163"/>
            <a:ext cx="8153400" cy="1143000"/>
          </a:xfrm>
        </p:spPr>
        <p:txBody>
          <a:bodyPr/>
          <a:lstStyle/>
          <a:p>
            <a:r>
              <a:rPr lang="en-US" b="1" dirty="0" smtClean="0"/>
              <a:t>Composite Cluster Name Space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153400" cy="43434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Xrootd add-on to specifically accommodate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</a:rPr>
              <a:t>	</a:t>
            </a:r>
            <a:r>
              <a:rPr lang="en-US" i="1" dirty="0" smtClean="0">
                <a:solidFill>
                  <a:srgbClr val="000000"/>
                </a:solidFill>
              </a:rPr>
              <a:t>users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smtClean="0">
                <a:solidFill>
                  <a:srgbClr val="000000"/>
                </a:solidFill>
              </a:rPr>
              <a:t>that </a:t>
            </a:r>
            <a:r>
              <a:rPr lang="en-US" i="1" smtClean="0">
                <a:solidFill>
                  <a:srgbClr val="000000"/>
                </a:solidFill>
              </a:rPr>
              <a:t>desire </a:t>
            </a:r>
            <a:r>
              <a:rPr lang="en-US" smtClean="0">
                <a:solidFill>
                  <a:srgbClr val="000000"/>
                </a:solidFill>
              </a:rPr>
              <a:t>a </a:t>
            </a:r>
            <a:r>
              <a:rPr lang="en-US" dirty="0" smtClean="0">
                <a:solidFill>
                  <a:srgbClr val="000000"/>
                </a:solidFill>
              </a:rPr>
              <a:t>full name space “</a:t>
            </a:r>
            <a:r>
              <a:rPr lang="en-US" dirty="0" err="1" smtClean="0">
                <a:solidFill>
                  <a:srgbClr val="000000"/>
                </a:solidFill>
              </a:rPr>
              <a:t>ls</a:t>
            </a:r>
            <a:r>
              <a:rPr lang="en-US" dirty="0" smtClean="0">
                <a:solidFill>
                  <a:srgbClr val="000000"/>
                </a:solidFill>
              </a:rPr>
              <a:t>”</a:t>
            </a:r>
          </a:p>
          <a:p>
            <a:pPr lvl="1"/>
            <a:r>
              <a:rPr lang="en-US" dirty="0" err="1" smtClean="0">
                <a:solidFill>
                  <a:srgbClr val="000000"/>
                </a:solidFill>
              </a:rPr>
              <a:t>XrootdFS</a:t>
            </a:r>
            <a:r>
              <a:rPr lang="en-US" dirty="0" smtClean="0">
                <a:solidFill>
                  <a:srgbClr val="000000"/>
                </a:solidFill>
              </a:rPr>
              <a:t> via FUSE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SRM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Rewrite added two features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Name space replication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Simple Server Inventory (SSI)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E13A5B58-3D88-421E-A24F-3DDB38CDD95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Oval 8"/>
          <p:cNvSpPr>
            <a:spLocks noChangeArrowheads="1"/>
          </p:cNvSpPr>
          <p:nvPr/>
        </p:nvSpPr>
        <p:spPr bwMode="auto">
          <a:xfrm rot="5400000" flipV="1">
            <a:off x="6667500" y="2324100"/>
            <a:ext cx="2438400" cy="1295400"/>
          </a:xfrm>
          <a:prstGeom prst="ellipse">
            <a:avLst/>
          </a:prstGeom>
          <a:solidFill>
            <a:srgbClr val="FFFFFF"/>
          </a:solidFill>
          <a:ln w="57150" cap="rnd">
            <a:noFill/>
            <a:prstDash val="sysDot"/>
            <a:round/>
            <a:headEnd/>
            <a:tailEnd/>
          </a:ln>
          <a:effectLst/>
        </p:spPr>
        <p:txBody>
          <a:bodyPr rot="10800000" wrap="none" anchor="ctr"/>
          <a:lstStyle/>
          <a:p>
            <a:endParaRPr lang="en-US" b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84163"/>
            <a:ext cx="8153400" cy="1143000"/>
          </a:xfrm>
        </p:spPr>
        <p:txBody>
          <a:bodyPr/>
          <a:lstStyle/>
          <a:p>
            <a:pPr lvl="0"/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Composite Cluster Name Space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0EA36A16-B366-43DA-82F7-ACA19BC37A8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Oval 68"/>
          <p:cNvSpPr>
            <a:spLocks noChangeArrowheads="1"/>
          </p:cNvSpPr>
          <p:nvPr/>
        </p:nvSpPr>
        <p:spPr bwMode="auto">
          <a:xfrm flipV="1">
            <a:off x="4724400" y="4419600"/>
            <a:ext cx="2590800" cy="1295400"/>
          </a:xfrm>
          <a:prstGeom prst="ellipse">
            <a:avLst/>
          </a:prstGeom>
          <a:solidFill>
            <a:srgbClr val="FFFFFF"/>
          </a:solidFill>
          <a:ln w="57150" cap="rnd">
            <a:noFill/>
            <a:prstDash val="sysDot"/>
            <a:round/>
            <a:headEnd/>
            <a:tailEnd/>
          </a:ln>
          <a:effectLst/>
        </p:spPr>
        <p:txBody>
          <a:bodyPr rot="10800000" wrap="none" anchor="ctr"/>
          <a:lstStyle/>
          <a:p>
            <a:endParaRPr lang="en-US" b="0">
              <a:solidFill>
                <a:schemeClr val="bg1"/>
              </a:solidFill>
            </a:endParaRPr>
          </a:p>
        </p:txBody>
      </p:sp>
      <p:sp>
        <p:nvSpPr>
          <p:cNvPr id="7" name="Oval 8"/>
          <p:cNvSpPr>
            <a:spLocks noChangeArrowheads="1"/>
          </p:cNvSpPr>
          <p:nvPr/>
        </p:nvSpPr>
        <p:spPr bwMode="auto">
          <a:xfrm flipV="1">
            <a:off x="2895600" y="2971800"/>
            <a:ext cx="3962400" cy="1295400"/>
          </a:xfrm>
          <a:prstGeom prst="ellipse">
            <a:avLst/>
          </a:prstGeom>
          <a:solidFill>
            <a:srgbClr val="FFFFFF"/>
          </a:solidFill>
          <a:ln w="57150" cap="rnd">
            <a:noFill/>
            <a:prstDash val="sysDot"/>
            <a:round/>
            <a:headEnd/>
            <a:tailEnd/>
          </a:ln>
          <a:effectLst/>
        </p:spPr>
        <p:txBody>
          <a:bodyPr rot="10800000" wrap="none" anchor="ctr"/>
          <a:lstStyle/>
          <a:p>
            <a:endParaRPr lang="en-US" b="0">
              <a:solidFill>
                <a:schemeClr val="bg1"/>
              </a:solidFill>
            </a:endParaRPr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auto">
          <a:xfrm flipV="1">
            <a:off x="5181600" y="3810000"/>
            <a:ext cx="381000" cy="228600"/>
          </a:xfrm>
          <a:prstGeom prst="rect">
            <a:avLst/>
          </a:prstGeom>
          <a:gradFill rotWithShape="1">
            <a:gsLst>
              <a:gs pos="0">
                <a:srgbClr val="0066FF">
                  <a:gamma/>
                  <a:shade val="46275"/>
                  <a:invGamma/>
                </a:srgbClr>
              </a:gs>
              <a:gs pos="100000">
                <a:srgbClr val="0066FF"/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66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9" name="Text Box 24"/>
          <p:cNvSpPr txBox="1">
            <a:spLocks noChangeArrowheads="1"/>
          </p:cNvSpPr>
          <p:nvPr/>
        </p:nvSpPr>
        <p:spPr bwMode="auto">
          <a:xfrm>
            <a:off x="3824288" y="3124200"/>
            <a:ext cx="1585912" cy="549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pPr algn="ctr"/>
            <a:r>
              <a:rPr lang="en-US" sz="1800" dirty="0">
                <a:solidFill>
                  <a:srgbClr val="000000"/>
                </a:solidFill>
                <a:latin typeface="+mn-lt"/>
              </a:rPr>
              <a:t>Redirector</a:t>
            </a:r>
          </a:p>
          <a:p>
            <a:pPr algn="ctr"/>
            <a:r>
              <a:rPr lang="en-US" sz="1200" dirty="0">
                <a:solidFill>
                  <a:srgbClr val="000000"/>
                </a:solidFill>
                <a:latin typeface="+mn-lt"/>
              </a:rPr>
              <a:t>xrootd@myhost:1094</a:t>
            </a:r>
          </a:p>
        </p:txBody>
      </p:sp>
      <p:sp>
        <p:nvSpPr>
          <p:cNvPr id="10" name="Text Box 25"/>
          <p:cNvSpPr txBox="1">
            <a:spLocks noChangeArrowheads="1"/>
          </p:cNvSpPr>
          <p:nvPr/>
        </p:nvSpPr>
        <p:spPr bwMode="auto">
          <a:xfrm>
            <a:off x="5257800" y="3108325"/>
            <a:ext cx="1585913" cy="549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pPr algn="ctr"/>
            <a:r>
              <a:rPr lang="en-US" sz="1800" dirty="0">
                <a:solidFill>
                  <a:srgbClr val="000000"/>
                </a:solidFill>
                <a:latin typeface="+mn-lt"/>
              </a:rPr>
              <a:t>Name Space</a:t>
            </a:r>
          </a:p>
          <a:p>
            <a:pPr algn="ctr"/>
            <a:r>
              <a:rPr lang="en-US" sz="1200" dirty="0">
                <a:solidFill>
                  <a:srgbClr val="000000"/>
                </a:solidFill>
                <a:latin typeface="+mn-lt"/>
              </a:rPr>
              <a:t>xrootd@myhost:2094</a:t>
            </a:r>
          </a:p>
        </p:txBody>
      </p:sp>
      <p:sp>
        <p:nvSpPr>
          <p:cNvPr id="11" name="Line 27"/>
          <p:cNvSpPr>
            <a:spLocks noChangeShapeType="1"/>
          </p:cNvSpPr>
          <p:nvPr/>
        </p:nvSpPr>
        <p:spPr bwMode="auto">
          <a:xfrm flipH="1" flipV="1">
            <a:off x="3657600" y="4038600"/>
            <a:ext cx="7620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29"/>
          <p:cNvSpPr>
            <a:spLocks noChangeShapeType="1"/>
          </p:cNvSpPr>
          <p:nvPr/>
        </p:nvSpPr>
        <p:spPr bwMode="auto">
          <a:xfrm flipV="1">
            <a:off x="3429000" y="4038600"/>
            <a:ext cx="2286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31"/>
          <p:cNvSpPr>
            <a:spLocks noChangeShapeType="1"/>
          </p:cNvSpPr>
          <p:nvPr/>
        </p:nvSpPr>
        <p:spPr bwMode="auto">
          <a:xfrm flipH="1" flipV="1">
            <a:off x="3810000" y="4038600"/>
            <a:ext cx="15240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32"/>
          <p:cNvSpPr>
            <a:spLocks noChangeShapeType="1"/>
          </p:cNvSpPr>
          <p:nvPr/>
        </p:nvSpPr>
        <p:spPr bwMode="auto">
          <a:xfrm flipV="1">
            <a:off x="2514600" y="4038600"/>
            <a:ext cx="9906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Text Box 42"/>
          <p:cNvSpPr txBox="1">
            <a:spLocks noChangeArrowheads="1"/>
          </p:cNvSpPr>
          <p:nvPr/>
        </p:nvSpPr>
        <p:spPr bwMode="auto">
          <a:xfrm>
            <a:off x="566738" y="4451350"/>
            <a:ext cx="87716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i="1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Data </a:t>
            </a:r>
          </a:p>
          <a:p>
            <a:pPr eaLnBrk="0" hangingPunct="0"/>
            <a:r>
              <a:rPr lang="en-US" i="1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Servers</a:t>
            </a:r>
          </a:p>
          <a:p>
            <a:pPr eaLnBrk="0" hangingPunct="0"/>
            <a:endParaRPr lang="en-US" b="0">
              <a:solidFill>
                <a:srgbClr val="0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grpSp>
        <p:nvGrpSpPr>
          <p:cNvPr id="16" name="Group 43"/>
          <p:cNvGrpSpPr>
            <a:grpSpLocks/>
          </p:cNvGrpSpPr>
          <p:nvPr/>
        </p:nvGrpSpPr>
        <p:grpSpPr bwMode="auto">
          <a:xfrm>
            <a:off x="3352800" y="3581400"/>
            <a:ext cx="381000" cy="457200"/>
            <a:chOff x="1296" y="2256"/>
            <a:chExt cx="240" cy="288"/>
          </a:xfrm>
        </p:grpSpPr>
        <p:sp>
          <p:nvSpPr>
            <p:cNvPr id="17" name="Rectangle 44"/>
            <p:cNvSpPr>
              <a:spLocks noChangeArrowheads="1"/>
            </p:cNvSpPr>
            <p:nvPr/>
          </p:nvSpPr>
          <p:spPr bwMode="auto">
            <a:xfrm flipV="1">
              <a:off x="1296" y="2400"/>
              <a:ext cx="240" cy="144"/>
            </a:xfrm>
            <a:prstGeom prst="rect">
              <a:avLst/>
            </a:prstGeom>
            <a:gradFill rotWithShape="1">
              <a:gsLst>
                <a:gs pos="0">
                  <a:srgbClr val="0066FF">
                    <a:gamma/>
                    <a:shade val="46275"/>
                    <a:invGamma/>
                  </a:srgbClr>
                </a:gs>
                <a:gs pos="100000">
                  <a:srgbClr val="0066FF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8" name="Rectangle 45"/>
            <p:cNvSpPr>
              <a:spLocks noChangeArrowheads="1"/>
            </p:cNvSpPr>
            <p:nvPr/>
          </p:nvSpPr>
          <p:spPr bwMode="auto">
            <a:xfrm flipV="1">
              <a:off x="1296" y="2256"/>
              <a:ext cx="240" cy="144"/>
            </a:xfrm>
            <a:prstGeom prst="rect">
              <a:avLst/>
            </a:prstGeom>
            <a:gradFill rotWithShape="1">
              <a:gsLst>
                <a:gs pos="0">
                  <a:srgbClr val="00FF00">
                    <a:gamma/>
                    <a:shade val="46275"/>
                    <a:invGamma/>
                  </a:srgbClr>
                </a:gs>
                <a:gs pos="100000">
                  <a:srgbClr val="00FF00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FF00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</p:grpSp>
      <p:grpSp>
        <p:nvGrpSpPr>
          <p:cNvPr id="19" name="Group 47"/>
          <p:cNvGrpSpPr>
            <a:grpSpLocks/>
          </p:cNvGrpSpPr>
          <p:nvPr/>
        </p:nvGrpSpPr>
        <p:grpSpPr bwMode="auto">
          <a:xfrm>
            <a:off x="2133600" y="4724400"/>
            <a:ext cx="381000" cy="457200"/>
            <a:chOff x="1296" y="2256"/>
            <a:chExt cx="240" cy="288"/>
          </a:xfrm>
        </p:grpSpPr>
        <p:sp>
          <p:nvSpPr>
            <p:cNvPr id="20" name="Rectangle 48"/>
            <p:cNvSpPr>
              <a:spLocks noChangeArrowheads="1"/>
            </p:cNvSpPr>
            <p:nvPr/>
          </p:nvSpPr>
          <p:spPr bwMode="auto">
            <a:xfrm flipV="1">
              <a:off x="1296" y="2400"/>
              <a:ext cx="240" cy="144"/>
            </a:xfrm>
            <a:prstGeom prst="rect">
              <a:avLst/>
            </a:prstGeom>
            <a:gradFill rotWithShape="1">
              <a:gsLst>
                <a:gs pos="0">
                  <a:srgbClr val="0066FF">
                    <a:gamma/>
                    <a:shade val="46275"/>
                    <a:invGamma/>
                  </a:srgbClr>
                </a:gs>
                <a:gs pos="100000">
                  <a:srgbClr val="0066FF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1" name="Rectangle 49"/>
            <p:cNvSpPr>
              <a:spLocks noChangeArrowheads="1"/>
            </p:cNvSpPr>
            <p:nvPr/>
          </p:nvSpPr>
          <p:spPr bwMode="auto">
            <a:xfrm flipV="1">
              <a:off x="1296" y="2256"/>
              <a:ext cx="240" cy="144"/>
            </a:xfrm>
            <a:prstGeom prst="rect">
              <a:avLst/>
            </a:prstGeom>
            <a:gradFill rotWithShape="1">
              <a:gsLst>
                <a:gs pos="0">
                  <a:srgbClr val="00FF00">
                    <a:gamma/>
                    <a:shade val="46275"/>
                    <a:invGamma/>
                  </a:srgbClr>
                </a:gs>
                <a:gs pos="100000">
                  <a:srgbClr val="00FF00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FF00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</p:grpSp>
      <p:grpSp>
        <p:nvGrpSpPr>
          <p:cNvPr id="22" name="Group 50"/>
          <p:cNvGrpSpPr>
            <a:grpSpLocks/>
          </p:cNvGrpSpPr>
          <p:nvPr/>
        </p:nvGrpSpPr>
        <p:grpSpPr bwMode="auto">
          <a:xfrm>
            <a:off x="3124200" y="4724400"/>
            <a:ext cx="381000" cy="457200"/>
            <a:chOff x="1296" y="2256"/>
            <a:chExt cx="240" cy="288"/>
          </a:xfrm>
        </p:grpSpPr>
        <p:sp>
          <p:nvSpPr>
            <p:cNvPr id="23" name="Rectangle 51"/>
            <p:cNvSpPr>
              <a:spLocks noChangeArrowheads="1"/>
            </p:cNvSpPr>
            <p:nvPr/>
          </p:nvSpPr>
          <p:spPr bwMode="auto">
            <a:xfrm flipV="1">
              <a:off x="1296" y="2400"/>
              <a:ext cx="240" cy="144"/>
            </a:xfrm>
            <a:prstGeom prst="rect">
              <a:avLst/>
            </a:prstGeom>
            <a:gradFill rotWithShape="1">
              <a:gsLst>
                <a:gs pos="0">
                  <a:srgbClr val="0066FF">
                    <a:gamma/>
                    <a:shade val="46275"/>
                    <a:invGamma/>
                  </a:srgbClr>
                </a:gs>
                <a:gs pos="100000">
                  <a:srgbClr val="0066FF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4" name="Rectangle 52"/>
            <p:cNvSpPr>
              <a:spLocks noChangeArrowheads="1"/>
            </p:cNvSpPr>
            <p:nvPr/>
          </p:nvSpPr>
          <p:spPr bwMode="auto">
            <a:xfrm flipV="1">
              <a:off x="1296" y="2256"/>
              <a:ext cx="240" cy="144"/>
            </a:xfrm>
            <a:prstGeom prst="rect">
              <a:avLst/>
            </a:prstGeom>
            <a:gradFill rotWithShape="1">
              <a:gsLst>
                <a:gs pos="0">
                  <a:srgbClr val="00FF00">
                    <a:gamma/>
                    <a:shade val="46275"/>
                    <a:invGamma/>
                  </a:srgbClr>
                </a:gs>
                <a:gs pos="100000">
                  <a:srgbClr val="00FF00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FF00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</p:grpSp>
      <p:grpSp>
        <p:nvGrpSpPr>
          <p:cNvPr id="25" name="Group 53"/>
          <p:cNvGrpSpPr>
            <a:grpSpLocks/>
          </p:cNvGrpSpPr>
          <p:nvPr/>
        </p:nvGrpSpPr>
        <p:grpSpPr bwMode="auto">
          <a:xfrm>
            <a:off x="4114800" y="4724400"/>
            <a:ext cx="381000" cy="457200"/>
            <a:chOff x="1296" y="2256"/>
            <a:chExt cx="240" cy="288"/>
          </a:xfrm>
        </p:grpSpPr>
        <p:sp>
          <p:nvSpPr>
            <p:cNvPr id="26" name="Rectangle 54"/>
            <p:cNvSpPr>
              <a:spLocks noChangeArrowheads="1"/>
            </p:cNvSpPr>
            <p:nvPr/>
          </p:nvSpPr>
          <p:spPr bwMode="auto">
            <a:xfrm flipV="1">
              <a:off x="1296" y="2400"/>
              <a:ext cx="240" cy="144"/>
            </a:xfrm>
            <a:prstGeom prst="rect">
              <a:avLst/>
            </a:prstGeom>
            <a:gradFill rotWithShape="1">
              <a:gsLst>
                <a:gs pos="0">
                  <a:srgbClr val="0066FF">
                    <a:gamma/>
                    <a:shade val="46275"/>
                    <a:invGamma/>
                  </a:srgbClr>
                </a:gs>
                <a:gs pos="100000">
                  <a:srgbClr val="0066FF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7" name="Rectangle 55"/>
            <p:cNvSpPr>
              <a:spLocks noChangeArrowheads="1"/>
            </p:cNvSpPr>
            <p:nvPr/>
          </p:nvSpPr>
          <p:spPr bwMode="auto">
            <a:xfrm flipV="1">
              <a:off x="1296" y="2256"/>
              <a:ext cx="240" cy="144"/>
            </a:xfrm>
            <a:prstGeom prst="rect">
              <a:avLst/>
            </a:prstGeom>
            <a:gradFill rotWithShape="1">
              <a:gsLst>
                <a:gs pos="0">
                  <a:srgbClr val="00FF00">
                    <a:gamma/>
                    <a:shade val="46275"/>
                    <a:invGamma/>
                  </a:srgbClr>
                </a:gs>
                <a:gs pos="100000">
                  <a:srgbClr val="00FF00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FF00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</p:grpSp>
      <p:grpSp>
        <p:nvGrpSpPr>
          <p:cNvPr id="28" name="Group 56"/>
          <p:cNvGrpSpPr>
            <a:grpSpLocks/>
          </p:cNvGrpSpPr>
          <p:nvPr/>
        </p:nvGrpSpPr>
        <p:grpSpPr bwMode="auto">
          <a:xfrm>
            <a:off x="5105400" y="4724400"/>
            <a:ext cx="381000" cy="457200"/>
            <a:chOff x="1296" y="2256"/>
            <a:chExt cx="240" cy="288"/>
          </a:xfrm>
        </p:grpSpPr>
        <p:sp>
          <p:nvSpPr>
            <p:cNvPr id="29" name="Rectangle 57"/>
            <p:cNvSpPr>
              <a:spLocks noChangeArrowheads="1"/>
            </p:cNvSpPr>
            <p:nvPr/>
          </p:nvSpPr>
          <p:spPr bwMode="auto">
            <a:xfrm flipV="1">
              <a:off x="1296" y="2400"/>
              <a:ext cx="240" cy="144"/>
            </a:xfrm>
            <a:prstGeom prst="rect">
              <a:avLst/>
            </a:prstGeom>
            <a:gradFill rotWithShape="1">
              <a:gsLst>
                <a:gs pos="0">
                  <a:srgbClr val="0066FF">
                    <a:gamma/>
                    <a:shade val="46275"/>
                    <a:invGamma/>
                  </a:srgbClr>
                </a:gs>
                <a:gs pos="100000">
                  <a:srgbClr val="0066FF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30" name="Rectangle 58"/>
            <p:cNvSpPr>
              <a:spLocks noChangeArrowheads="1"/>
            </p:cNvSpPr>
            <p:nvPr/>
          </p:nvSpPr>
          <p:spPr bwMode="auto">
            <a:xfrm flipV="1">
              <a:off x="1296" y="2256"/>
              <a:ext cx="240" cy="144"/>
            </a:xfrm>
            <a:prstGeom prst="rect">
              <a:avLst/>
            </a:prstGeom>
            <a:gradFill rotWithShape="1">
              <a:gsLst>
                <a:gs pos="0">
                  <a:srgbClr val="00FF00">
                    <a:gamma/>
                    <a:shade val="46275"/>
                    <a:invGamma/>
                  </a:srgbClr>
                </a:gs>
                <a:gs pos="100000">
                  <a:srgbClr val="00FF00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FF00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</p:grpSp>
      <p:sp>
        <p:nvSpPr>
          <p:cNvPr id="31" name="Text Box 62"/>
          <p:cNvSpPr txBox="1">
            <a:spLocks noChangeArrowheads="1"/>
          </p:cNvSpPr>
          <p:nvPr/>
        </p:nvSpPr>
        <p:spPr bwMode="auto">
          <a:xfrm>
            <a:off x="457200" y="3429000"/>
            <a:ext cx="10310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Manager</a:t>
            </a:r>
          </a:p>
        </p:txBody>
      </p:sp>
      <p:sp>
        <p:nvSpPr>
          <p:cNvPr id="32" name="AutoShape 63"/>
          <p:cNvSpPr>
            <a:spLocks noChangeArrowheads="1"/>
          </p:cNvSpPr>
          <p:nvPr/>
        </p:nvSpPr>
        <p:spPr bwMode="auto">
          <a:xfrm>
            <a:off x="1828800" y="4876800"/>
            <a:ext cx="228600" cy="152400"/>
          </a:xfrm>
          <a:prstGeom prst="flowChartMagneticDisk">
            <a:avLst/>
          </a:prstGeom>
          <a:solidFill>
            <a:srgbClr val="FFFF00"/>
          </a:solidFill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AutoShape 64"/>
          <p:cNvSpPr>
            <a:spLocks noChangeArrowheads="1"/>
          </p:cNvSpPr>
          <p:nvPr/>
        </p:nvSpPr>
        <p:spPr bwMode="auto">
          <a:xfrm>
            <a:off x="2819400" y="4876800"/>
            <a:ext cx="228600" cy="152400"/>
          </a:xfrm>
          <a:prstGeom prst="flowChartMagneticDisk">
            <a:avLst/>
          </a:prstGeom>
          <a:solidFill>
            <a:srgbClr val="FFFF00"/>
          </a:solidFill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AutoShape 65"/>
          <p:cNvSpPr>
            <a:spLocks noChangeArrowheads="1"/>
          </p:cNvSpPr>
          <p:nvPr/>
        </p:nvSpPr>
        <p:spPr bwMode="auto">
          <a:xfrm>
            <a:off x="3810000" y="4876800"/>
            <a:ext cx="228600" cy="152400"/>
          </a:xfrm>
          <a:prstGeom prst="flowChartMagneticDisk">
            <a:avLst/>
          </a:prstGeom>
          <a:solidFill>
            <a:srgbClr val="FFFF00"/>
          </a:solidFill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AutoShape 66"/>
          <p:cNvSpPr>
            <a:spLocks noChangeArrowheads="1"/>
          </p:cNvSpPr>
          <p:nvPr/>
        </p:nvSpPr>
        <p:spPr bwMode="auto">
          <a:xfrm>
            <a:off x="4800600" y="4876800"/>
            <a:ext cx="228600" cy="152400"/>
          </a:xfrm>
          <a:prstGeom prst="flowChartMagneticDisk">
            <a:avLst/>
          </a:prstGeom>
          <a:solidFill>
            <a:srgbClr val="FFFF00"/>
          </a:solidFill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Rectangle 69"/>
          <p:cNvSpPr>
            <a:spLocks noChangeArrowheads="1"/>
          </p:cNvSpPr>
          <p:nvPr/>
        </p:nvSpPr>
        <p:spPr bwMode="auto">
          <a:xfrm flipV="1">
            <a:off x="6248400" y="4953000"/>
            <a:ext cx="381000" cy="228600"/>
          </a:xfrm>
          <a:prstGeom prst="rect">
            <a:avLst/>
          </a:prstGeom>
          <a:gradFill rotWithShape="1">
            <a:gsLst>
              <a:gs pos="0">
                <a:srgbClr val="FF00FF">
                  <a:gamma/>
                  <a:shade val="46275"/>
                  <a:invGamma/>
                </a:srgbClr>
              </a:gs>
              <a:gs pos="100000">
                <a:srgbClr val="FF00FF"/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00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37" name="Line 70"/>
          <p:cNvSpPr>
            <a:spLocks noChangeShapeType="1"/>
          </p:cNvSpPr>
          <p:nvPr/>
        </p:nvSpPr>
        <p:spPr bwMode="auto">
          <a:xfrm>
            <a:off x="5638800" y="4953000"/>
            <a:ext cx="609600" cy="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" name="Line 71"/>
          <p:cNvSpPr>
            <a:spLocks noChangeShapeType="1"/>
          </p:cNvSpPr>
          <p:nvPr/>
        </p:nvSpPr>
        <p:spPr bwMode="auto">
          <a:xfrm flipH="1" flipV="1">
            <a:off x="5715000" y="3886200"/>
            <a:ext cx="914400" cy="91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" name="Text Box 72"/>
          <p:cNvSpPr txBox="1">
            <a:spLocks noChangeArrowheads="1"/>
          </p:cNvSpPr>
          <p:nvPr/>
        </p:nvSpPr>
        <p:spPr bwMode="auto">
          <a:xfrm>
            <a:off x="5943600" y="5105400"/>
            <a:ext cx="1018227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n-US" dirty="0" err="1" smtClean="0">
                <a:solidFill>
                  <a:srgbClr val="000000"/>
                </a:solidFill>
                <a:latin typeface="+mn-lt"/>
              </a:rPr>
              <a:t>XrdC</a:t>
            </a:r>
            <a:r>
              <a:rPr lang="en-US" sz="1800" dirty="0" err="1" smtClean="0">
                <a:solidFill>
                  <a:srgbClr val="000000"/>
                </a:solidFill>
                <a:latin typeface="+mn-lt"/>
              </a:rPr>
              <a:t>nsd</a:t>
            </a:r>
            <a:endParaRPr lang="en-US" sz="18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40" name="Text Box 73"/>
          <p:cNvSpPr txBox="1">
            <a:spLocks noChangeArrowheads="1"/>
          </p:cNvSpPr>
          <p:nvPr/>
        </p:nvSpPr>
        <p:spPr bwMode="auto">
          <a:xfrm>
            <a:off x="1684338" y="5605046"/>
            <a:ext cx="611936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rgbClr val="000000"/>
                </a:solidFill>
                <a:latin typeface="+mn-lt"/>
              </a:rPr>
              <a:t>ofs.notify</a:t>
            </a:r>
            <a:r>
              <a:rPr lang="en-US" sz="16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+mn-lt"/>
              </a:rPr>
              <a:t>closew</a:t>
            </a:r>
            <a:r>
              <a:rPr lang="en-US" sz="1600" dirty="0">
                <a:solidFill>
                  <a:srgbClr val="000000"/>
                </a:solidFill>
                <a:latin typeface="+mn-lt"/>
              </a:rPr>
              <a:t>, create, </a:t>
            </a:r>
            <a:r>
              <a:rPr lang="en-US" sz="1600" dirty="0" err="1">
                <a:solidFill>
                  <a:srgbClr val="000000"/>
                </a:solidFill>
                <a:latin typeface="+mn-lt"/>
              </a:rPr>
              <a:t>mkdir</a:t>
            </a:r>
            <a:r>
              <a:rPr lang="en-US" sz="1600" dirty="0">
                <a:solidFill>
                  <a:srgbClr val="000000"/>
                </a:solidFill>
                <a:latin typeface="+mn-lt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+mn-lt"/>
              </a:rPr>
              <a:t>mv</a:t>
            </a:r>
            <a:r>
              <a:rPr lang="en-US" sz="1600" dirty="0">
                <a:solidFill>
                  <a:srgbClr val="000000"/>
                </a:solidFill>
                <a:latin typeface="+mn-lt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+mn-lt"/>
              </a:rPr>
              <a:t>rm</a:t>
            </a:r>
            <a:r>
              <a:rPr lang="en-US" sz="1600" dirty="0">
                <a:solidFill>
                  <a:srgbClr val="000000"/>
                </a:solidFill>
                <a:latin typeface="+mn-lt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+mn-lt"/>
              </a:rPr>
              <a:t>rmdir</a:t>
            </a:r>
            <a:r>
              <a:rPr lang="en-US" sz="1600" dirty="0">
                <a:solidFill>
                  <a:srgbClr val="000000"/>
                </a:solidFill>
                <a:latin typeface="+mn-lt"/>
              </a:rPr>
              <a:t> |/</a:t>
            </a:r>
            <a:r>
              <a:rPr lang="en-US" sz="1600" dirty="0" smtClean="0">
                <a:solidFill>
                  <a:srgbClr val="000000"/>
                </a:solidFill>
                <a:latin typeface="+mn-lt"/>
              </a:rPr>
              <a:t>opt/xrootd/etc/</a:t>
            </a:r>
            <a:r>
              <a:rPr lang="en-US" sz="1600" dirty="0" err="1" smtClean="0">
                <a:solidFill>
                  <a:srgbClr val="000000"/>
                </a:solidFill>
                <a:latin typeface="+mn-lt"/>
              </a:rPr>
              <a:t>XrdCnsd</a:t>
            </a:r>
            <a:endParaRPr lang="en-US" sz="16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41" name="Text Box 74"/>
          <p:cNvSpPr txBox="1">
            <a:spLocks noChangeArrowheads="1"/>
          </p:cNvSpPr>
          <p:nvPr/>
        </p:nvSpPr>
        <p:spPr bwMode="auto">
          <a:xfrm>
            <a:off x="6934200" y="4315361"/>
            <a:ext cx="1064715" cy="132343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+mn-lt"/>
              </a:rPr>
              <a:t>open/</a:t>
            </a:r>
            <a:r>
              <a:rPr lang="en-US" sz="1600" dirty="0" err="1">
                <a:solidFill>
                  <a:srgbClr val="000000"/>
                </a:solidFill>
                <a:latin typeface="+mn-lt"/>
              </a:rPr>
              <a:t>trunc</a:t>
            </a:r>
            <a:endParaRPr lang="en-US" sz="1600" dirty="0">
              <a:solidFill>
                <a:srgbClr val="000000"/>
              </a:solidFill>
              <a:latin typeface="+mn-lt"/>
            </a:endParaRPr>
          </a:p>
          <a:p>
            <a:r>
              <a:rPr lang="en-US" sz="1600" dirty="0" err="1">
                <a:solidFill>
                  <a:srgbClr val="000000"/>
                </a:solidFill>
                <a:latin typeface="+mn-lt"/>
              </a:rPr>
              <a:t>mkdir</a:t>
            </a:r>
            <a:endParaRPr lang="en-US" sz="1600" dirty="0">
              <a:solidFill>
                <a:srgbClr val="000000"/>
              </a:solidFill>
              <a:latin typeface="+mn-lt"/>
            </a:endParaRPr>
          </a:p>
          <a:p>
            <a:r>
              <a:rPr lang="en-US" sz="1600" dirty="0" err="1">
                <a:solidFill>
                  <a:srgbClr val="000000"/>
                </a:solidFill>
                <a:latin typeface="+mn-lt"/>
              </a:rPr>
              <a:t>mv</a:t>
            </a:r>
            <a:endParaRPr lang="en-US" sz="1600" dirty="0">
              <a:solidFill>
                <a:srgbClr val="000000"/>
              </a:solidFill>
              <a:latin typeface="+mn-lt"/>
            </a:endParaRPr>
          </a:p>
          <a:p>
            <a:r>
              <a:rPr lang="en-US" sz="1600" dirty="0" err="1">
                <a:solidFill>
                  <a:srgbClr val="000000"/>
                </a:solidFill>
                <a:latin typeface="+mn-lt"/>
              </a:rPr>
              <a:t>rm</a:t>
            </a:r>
            <a:endParaRPr lang="en-US" sz="1600" dirty="0">
              <a:solidFill>
                <a:srgbClr val="000000"/>
              </a:solidFill>
              <a:latin typeface="+mn-lt"/>
            </a:endParaRPr>
          </a:p>
          <a:p>
            <a:r>
              <a:rPr lang="en-US" sz="1600" dirty="0" err="1">
                <a:solidFill>
                  <a:srgbClr val="000000"/>
                </a:solidFill>
                <a:latin typeface="+mn-lt"/>
              </a:rPr>
              <a:t>rmdir</a:t>
            </a:r>
            <a:endParaRPr lang="en-US" sz="16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42" name="Line 78"/>
          <p:cNvSpPr>
            <a:spLocks noChangeShapeType="1"/>
          </p:cNvSpPr>
          <p:nvPr/>
        </p:nvSpPr>
        <p:spPr bwMode="auto">
          <a:xfrm flipH="1">
            <a:off x="3733800" y="2438400"/>
            <a:ext cx="914400" cy="990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" name="Text Box 80"/>
          <p:cNvSpPr txBox="1">
            <a:spLocks noChangeArrowheads="1"/>
          </p:cNvSpPr>
          <p:nvPr/>
        </p:nvSpPr>
        <p:spPr bwMode="auto">
          <a:xfrm>
            <a:off x="1382713" y="1676400"/>
            <a:ext cx="583364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rgbClr val="000000"/>
                </a:solidFill>
                <a:latin typeface="+mn-lt"/>
              </a:rPr>
              <a:t>opendir</a:t>
            </a:r>
            <a:r>
              <a:rPr lang="en-US" sz="1600" dirty="0">
                <a:solidFill>
                  <a:srgbClr val="000000"/>
                </a:solidFill>
                <a:latin typeface="+mn-lt"/>
              </a:rPr>
              <a:t>() refers to the directory structure maintained by xrootd:2094</a:t>
            </a:r>
          </a:p>
        </p:txBody>
      </p:sp>
      <p:grpSp>
        <p:nvGrpSpPr>
          <p:cNvPr id="44" name="Group 82"/>
          <p:cNvGrpSpPr>
            <a:grpSpLocks/>
          </p:cNvGrpSpPr>
          <p:nvPr/>
        </p:nvGrpSpPr>
        <p:grpSpPr bwMode="auto">
          <a:xfrm>
            <a:off x="4419600" y="2187575"/>
            <a:ext cx="515938" cy="250825"/>
            <a:chOff x="2784" y="1378"/>
            <a:chExt cx="325" cy="158"/>
          </a:xfrm>
        </p:grpSpPr>
        <p:sp>
          <p:nvSpPr>
            <p:cNvPr id="45" name="Rectangle 76"/>
            <p:cNvSpPr>
              <a:spLocks noChangeArrowheads="1"/>
            </p:cNvSpPr>
            <p:nvPr/>
          </p:nvSpPr>
          <p:spPr bwMode="auto">
            <a:xfrm flipV="1">
              <a:off x="2832" y="1392"/>
              <a:ext cx="240" cy="144"/>
            </a:xfrm>
            <a:prstGeom prst="rect">
              <a:avLst/>
            </a:prstGeom>
            <a:gradFill rotWithShape="1">
              <a:gsLst>
                <a:gs pos="0">
                  <a:srgbClr val="FF00FF">
                    <a:gamma/>
                    <a:shade val="46275"/>
                    <a:invGamma/>
                  </a:srgbClr>
                </a:gs>
                <a:gs pos="100000">
                  <a:srgbClr val="FF00FF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00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6" name="Text Box 81"/>
            <p:cNvSpPr txBox="1">
              <a:spLocks noChangeArrowheads="1"/>
            </p:cNvSpPr>
            <p:nvPr/>
          </p:nvSpPr>
          <p:spPr bwMode="auto">
            <a:xfrm>
              <a:off x="2784" y="1378"/>
              <a:ext cx="325" cy="1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>
                  <a:solidFill>
                    <a:srgbClr val="FFFFFF"/>
                  </a:solidFill>
                </a:rPr>
                <a:t>Client</a:t>
              </a:r>
            </a:p>
          </p:txBody>
        </p:sp>
      </p:grpSp>
      <p:sp>
        <p:nvSpPr>
          <p:cNvPr id="47" name="Rectangle 23"/>
          <p:cNvSpPr>
            <a:spLocks noChangeArrowheads="1"/>
          </p:cNvSpPr>
          <p:nvPr/>
        </p:nvSpPr>
        <p:spPr bwMode="auto">
          <a:xfrm flipV="1">
            <a:off x="7543800" y="3810000"/>
            <a:ext cx="381000" cy="228600"/>
          </a:xfrm>
          <a:prstGeom prst="rect">
            <a:avLst/>
          </a:prstGeom>
          <a:gradFill rotWithShape="1">
            <a:gsLst>
              <a:gs pos="0">
                <a:srgbClr val="0066FF">
                  <a:gamma/>
                  <a:shade val="46275"/>
                  <a:invGamma/>
                </a:srgbClr>
              </a:gs>
              <a:gs pos="100000">
                <a:srgbClr val="0066FF"/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66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48" name="Text Box 25"/>
          <p:cNvSpPr txBox="1">
            <a:spLocks noChangeArrowheads="1"/>
          </p:cNvSpPr>
          <p:nvPr/>
        </p:nvSpPr>
        <p:spPr bwMode="auto">
          <a:xfrm>
            <a:off x="7168436" y="3108325"/>
            <a:ext cx="1518364" cy="5539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pPr algn="ctr"/>
            <a:r>
              <a:rPr lang="en-US" sz="1800" dirty="0">
                <a:solidFill>
                  <a:srgbClr val="000000"/>
                </a:solidFill>
                <a:latin typeface="+mn-lt"/>
              </a:rPr>
              <a:t>Name </a:t>
            </a:r>
            <a:r>
              <a:rPr lang="en-US" sz="1800" dirty="0" smtClean="0">
                <a:solidFill>
                  <a:srgbClr val="000000"/>
                </a:solidFill>
                <a:latin typeface="+mn-lt"/>
              </a:rPr>
              <a:t>Space</a:t>
            </a:r>
            <a:endParaRPr lang="en-US" sz="1800" dirty="0">
              <a:solidFill>
                <a:srgbClr val="000000"/>
              </a:solidFill>
              <a:latin typeface="+mn-lt"/>
            </a:endParaRPr>
          </a:p>
          <a:p>
            <a:pPr algn="ctr"/>
            <a:r>
              <a:rPr lang="en-US" sz="1200" dirty="0" smtClean="0">
                <a:solidFill>
                  <a:srgbClr val="000000"/>
                </a:solidFill>
                <a:latin typeface="+mn-lt"/>
              </a:rPr>
              <a:t>xrootd@urhost:2094</a:t>
            </a:r>
            <a:endParaRPr lang="en-US" sz="12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49" name="Line 71"/>
          <p:cNvSpPr>
            <a:spLocks noChangeShapeType="1"/>
          </p:cNvSpPr>
          <p:nvPr/>
        </p:nvSpPr>
        <p:spPr bwMode="auto">
          <a:xfrm flipV="1">
            <a:off x="6629400" y="3886200"/>
            <a:ext cx="914400" cy="91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52" name="Group 43"/>
          <p:cNvGrpSpPr>
            <a:grpSpLocks/>
          </p:cNvGrpSpPr>
          <p:nvPr/>
        </p:nvGrpSpPr>
        <p:grpSpPr bwMode="auto">
          <a:xfrm>
            <a:off x="7620000" y="2209800"/>
            <a:ext cx="381000" cy="457200"/>
            <a:chOff x="1296" y="2256"/>
            <a:chExt cx="240" cy="288"/>
          </a:xfrm>
        </p:grpSpPr>
        <p:sp>
          <p:nvSpPr>
            <p:cNvPr id="53" name="Rectangle 44"/>
            <p:cNvSpPr>
              <a:spLocks noChangeArrowheads="1"/>
            </p:cNvSpPr>
            <p:nvPr/>
          </p:nvSpPr>
          <p:spPr bwMode="auto">
            <a:xfrm flipV="1">
              <a:off x="1296" y="2400"/>
              <a:ext cx="240" cy="144"/>
            </a:xfrm>
            <a:prstGeom prst="rect">
              <a:avLst/>
            </a:prstGeom>
            <a:gradFill rotWithShape="1">
              <a:gsLst>
                <a:gs pos="0">
                  <a:srgbClr val="0066FF">
                    <a:gamma/>
                    <a:shade val="46275"/>
                    <a:invGamma/>
                  </a:srgbClr>
                </a:gs>
                <a:gs pos="100000">
                  <a:srgbClr val="0066FF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54" name="Rectangle 45"/>
            <p:cNvSpPr>
              <a:spLocks noChangeArrowheads="1"/>
            </p:cNvSpPr>
            <p:nvPr/>
          </p:nvSpPr>
          <p:spPr bwMode="auto">
            <a:xfrm flipV="1">
              <a:off x="1296" y="2256"/>
              <a:ext cx="240" cy="144"/>
            </a:xfrm>
            <a:prstGeom prst="rect">
              <a:avLst/>
            </a:prstGeom>
            <a:gradFill rotWithShape="1">
              <a:gsLst>
                <a:gs pos="0">
                  <a:srgbClr val="00FF00">
                    <a:gamma/>
                    <a:shade val="46275"/>
                    <a:invGamma/>
                  </a:srgbClr>
                </a:gs>
                <a:gs pos="100000">
                  <a:srgbClr val="00FF00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FF00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</p:grpSp>
      <p:sp>
        <p:nvSpPr>
          <p:cNvPr id="56" name="Text Box 25"/>
          <p:cNvSpPr txBox="1">
            <a:spLocks noChangeArrowheads="1"/>
          </p:cNvSpPr>
          <p:nvPr/>
        </p:nvSpPr>
        <p:spPr bwMode="auto">
          <a:xfrm>
            <a:off x="7195687" y="2590800"/>
            <a:ext cx="1463862" cy="5539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+mn-lt"/>
              </a:rPr>
              <a:t>Redirector</a:t>
            </a:r>
            <a:endParaRPr lang="en-US" sz="1800" dirty="0">
              <a:solidFill>
                <a:srgbClr val="000000"/>
              </a:solidFill>
              <a:latin typeface="+mn-lt"/>
            </a:endParaRPr>
          </a:p>
          <a:p>
            <a:pPr algn="ctr"/>
            <a:r>
              <a:rPr lang="en-US" sz="1200" dirty="0" smtClean="0">
                <a:solidFill>
                  <a:srgbClr val="000000"/>
                </a:solidFill>
                <a:latin typeface="+mn-lt"/>
              </a:rPr>
              <a:t>xrootd@urhost:1094</a:t>
            </a:r>
            <a:endParaRPr lang="en-US" sz="12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28600" y="2209800"/>
            <a:ext cx="3352800" cy="923330"/>
          </a:xfrm>
          <a:prstGeom prst="rect">
            <a:avLst/>
          </a:prstGeom>
          <a:noFill/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accent4">
                    <a:lumMod val="75000"/>
                    <a:lumOff val="25000"/>
                  </a:schemeClr>
                </a:solidFill>
                <a:latin typeface="+mn-lt"/>
              </a:rPr>
              <a:t>XrdCnsd</a:t>
            </a:r>
            <a:r>
              <a:rPr lang="en-US" b="1" dirty="0" smtClean="0">
                <a:solidFill>
                  <a:schemeClr val="accent4">
                    <a:lumMod val="75000"/>
                    <a:lumOff val="25000"/>
                  </a:schemeClr>
                </a:solidFill>
                <a:latin typeface="+mn-lt"/>
              </a:rPr>
              <a:t> can now be run stand-alone to manually re-create a name space or inventory</a:t>
            </a:r>
            <a:endParaRPr lang="en-US" b="1" dirty="0">
              <a:solidFill>
                <a:schemeClr val="accent4">
                  <a:lumMod val="75000"/>
                  <a:lumOff val="2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1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300"/>
                            </p:stCondLst>
                            <p:childTnLst>
                              <p:par>
                                <p:cTn id="47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22" presetClass="entr" presetSubtype="8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000"/>
                            </p:stCondLst>
                            <p:childTnLst>
                              <p:par>
                                <p:cTn id="8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3000"/>
                            </p:stCondLst>
                            <p:childTnLst>
                              <p:par>
                                <p:cTn id="8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000"/>
                            </p:stCondLst>
                            <p:childTnLst>
                              <p:par>
                                <p:cTn id="99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800" decel="100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800" decel="100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800" decel="100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800" decel="100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800" decel="100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800" decel="100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800" decel="100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800" decel="100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31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5300"/>
                            </p:stCondLst>
                            <p:childTnLst>
                              <p:par>
                                <p:cTn id="128" presetID="22" presetClass="entr" presetSubtype="4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" grpId="0" animBg="1"/>
      <p:bldP spid="7" grpId="0" animBg="1"/>
      <p:bldP spid="8" grpId="0" animBg="1"/>
      <p:bldP spid="10" grpId="0"/>
      <p:bldP spid="36" grpId="0" animBg="1"/>
      <p:bldP spid="37" grpId="0" animBg="1"/>
      <p:bldP spid="38" grpId="0" animBg="1"/>
      <p:bldP spid="39" grpId="0"/>
      <p:bldP spid="40" grpId="0"/>
      <p:bldP spid="41" grpId="0"/>
      <p:bldP spid="42" grpId="0" animBg="1"/>
      <p:bldP spid="43" grpId="0"/>
      <p:bldP spid="47" grpId="0" animBg="1"/>
      <p:bldP spid="48" grpId="0"/>
      <p:bldP spid="49" grpId="0" animBg="1"/>
      <p:bldP spid="56" grpId="0"/>
      <p:bldP spid="5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Replicated Name Space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305800" cy="43434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Resilient implementation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Variable rate rolling log files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Can withstand multiple redirector failures w/o data loss</a:t>
            </a:r>
          </a:p>
          <a:p>
            <a:pPr lvl="3"/>
            <a:r>
              <a:rPr lang="en-US" dirty="0" smtClean="0">
                <a:solidFill>
                  <a:srgbClr val="000000"/>
                </a:solidFill>
              </a:rPr>
              <a:t>Does not affect name space accuracy on working redirectors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Log files used to capture server inventory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Inventory complete to within a specified window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Name space and inventory logically tied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But can be physically distributed if desired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E13A5B58-3D88-421E-A24F-3DDB38CDD95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468BD147-0EEE-472B-978C-93FEFB7FA569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11267" name="Title 1" descr="Large confetti"/>
          <p:cNvSpPr>
            <a:spLocks noGrp="1"/>
          </p:cNvSpPr>
          <p:nvPr>
            <p:ph type="title" idx="4294967295"/>
          </p:nvPr>
        </p:nvSpPr>
        <p:spPr>
          <a:xfrm>
            <a:off x="533400" y="381000"/>
            <a:ext cx="7646988" cy="1143000"/>
          </a:xfrm>
        </p:spPr>
        <p:txBody>
          <a:bodyPr/>
          <a:lstStyle/>
          <a:p>
            <a:pPr eaLnBrk="1" hangingPunct="1"/>
            <a:r>
              <a:rPr lang="en-US" sz="4800" b="1" smtClean="0">
                <a:solidFill>
                  <a:srgbClr val="191919"/>
                </a:solidFill>
              </a:rPr>
              <a:t>Simple Server Inventory </a:t>
            </a:r>
            <a:r>
              <a:rPr lang="en-US" sz="3200" b="1" smtClean="0">
                <a:solidFill>
                  <a:srgbClr val="191919"/>
                </a:solidFill>
              </a:rPr>
              <a:t>(SSI)</a:t>
            </a:r>
          </a:p>
        </p:txBody>
      </p:sp>
      <p:sp>
        <p:nvSpPr>
          <p:cNvPr id="11268" name="Content Placeholder 2"/>
          <p:cNvSpPr>
            <a:spLocks noGrp="1"/>
          </p:cNvSpPr>
          <p:nvPr>
            <p:ph idx="4294967295"/>
          </p:nvPr>
        </p:nvSpPr>
        <p:spPr>
          <a:xfrm>
            <a:off x="457200" y="1828800"/>
            <a:ext cx="8458200" cy="4800600"/>
          </a:xfrm>
        </p:spPr>
        <p:txBody>
          <a:bodyPr/>
          <a:lstStyle/>
          <a:p>
            <a:pPr eaLnBrk="1" hangingPunct="1">
              <a:spcBef>
                <a:spcPct val="15000"/>
              </a:spcBef>
            </a:pPr>
            <a:r>
              <a:rPr lang="en-US" dirty="0" smtClean="0">
                <a:solidFill>
                  <a:srgbClr val="191919"/>
                </a:solidFill>
              </a:rPr>
              <a:t>A central file inventory of each data server</a:t>
            </a:r>
          </a:p>
          <a:p>
            <a:pPr lvl="1" eaLnBrk="1" hangingPunct="1">
              <a:spcBef>
                <a:spcPct val="15000"/>
              </a:spcBef>
            </a:pPr>
            <a:r>
              <a:rPr lang="en-US" dirty="0" smtClean="0">
                <a:solidFill>
                  <a:srgbClr val="191919"/>
                </a:solidFill>
              </a:rPr>
              <a:t>Does </a:t>
            </a:r>
            <a:r>
              <a:rPr lang="en-US" i="1" dirty="0" smtClean="0">
                <a:solidFill>
                  <a:srgbClr val="191919"/>
                </a:solidFill>
              </a:rPr>
              <a:t>not</a:t>
            </a:r>
            <a:r>
              <a:rPr lang="en-US" dirty="0" smtClean="0">
                <a:solidFill>
                  <a:srgbClr val="191919"/>
                </a:solidFill>
              </a:rPr>
              <a:t> replace PQ2 tools </a:t>
            </a:r>
            <a:r>
              <a:rPr lang="en-US" sz="1200" dirty="0" smtClean="0">
                <a:solidFill>
                  <a:srgbClr val="191919"/>
                </a:solidFill>
              </a:rPr>
              <a:t>(</a:t>
            </a:r>
            <a:r>
              <a:rPr lang="en-US" sz="1200" dirty="0" err="1" smtClean="0">
                <a:solidFill>
                  <a:srgbClr val="191919"/>
                </a:solidFill>
              </a:rPr>
              <a:t>Neng</a:t>
            </a:r>
            <a:r>
              <a:rPr lang="en-US" sz="1200" dirty="0" smtClean="0">
                <a:solidFill>
                  <a:srgbClr val="191919"/>
                </a:solidFill>
              </a:rPr>
              <a:t> </a:t>
            </a:r>
            <a:r>
              <a:rPr lang="en-US" sz="1200" dirty="0" err="1" smtClean="0">
                <a:solidFill>
                  <a:srgbClr val="191919"/>
                </a:solidFill>
              </a:rPr>
              <a:t>Xu</a:t>
            </a:r>
            <a:r>
              <a:rPr lang="en-US" sz="1200" dirty="0" smtClean="0">
                <a:solidFill>
                  <a:srgbClr val="191919"/>
                </a:solidFill>
              </a:rPr>
              <a:t>, </a:t>
            </a:r>
            <a:r>
              <a:rPr lang="en-US" sz="1200" dirty="0" err="1" smtClean="0">
                <a:solidFill>
                  <a:srgbClr val="191919"/>
                </a:solidFill>
              </a:rPr>
              <a:t>Univerity</a:t>
            </a:r>
            <a:r>
              <a:rPr lang="en-US" sz="1200" dirty="0" smtClean="0">
                <a:solidFill>
                  <a:srgbClr val="191919"/>
                </a:solidFill>
              </a:rPr>
              <a:t> of Wisconsin)</a:t>
            </a:r>
            <a:endParaRPr lang="en-US" dirty="0" smtClean="0">
              <a:solidFill>
                <a:srgbClr val="191919"/>
              </a:solidFill>
            </a:endParaRPr>
          </a:p>
          <a:p>
            <a:pPr lvl="2" eaLnBrk="1" hangingPunct="1">
              <a:spcBef>
                <a:spcPct val="15000"/>
              </a:spcBef>
            </a:pPr>
            <a:r>
              <a:rPr lang="en-US" dirty="0" smtClean="0">
                <a:solidFill>
                  <a:srgbClr val="191919"/>
                </a:solidFill>
              </a:rPr>
              <a:t>Good for uncomplicated sites needing a server inventory</a:t>
            </a:r>
          </a:p>
          <a:p>
            <a:pPr lvl="1" eaLnBrk="1" hangingPunct="1">
              <a:spcBef>
                <a:spcPct val="15000"/>
              </a:spcBef>
            </a:pPr>
            <a:r>
              <a:rPr lang="en-US" dirty="0" smtClean="0">
                <a:solidFill>
                  <a:srgbClr val="191919"/>
                </a:solidFill>
              </a:rPr>
              <a:t>Can be replicated or centralized</a:t>
            </a:r>
          </a:p>
          <a:p>
            <a:pPr lvl="1" eaLnBrk="1" hangingPunct="1">
              <a:spcBef>
                <a:spcPct val="15000"/>
              </a:spcBef>
            </a:pPr>
            <a:r>
              <a:rPr lang="en-US" dirty="0" smtClean="0">
                <a:solidFill>
                  <a:srgbClr val="191919"/>
                </a:solidFill>
              </a:rPr>
              <a:t>Automatically recreated when lost</a:t>
            </a:r>
          </a:p>
          <a:p>
            <a:pPr lvl="2" eaLnBrk="1" hangingPunct="1">
              <a:spcBef>
                <a:spcPct val="15000"/>
              </a:spcBef>
            </a:pPr>
            <a:r>
              <a:rPr lang="en-US" dirty="0" smtClean="0">
                <a:solidFill>
                  <a:srgbClr val="191919"/>
                </a:solidFill>
              </a:rPr>
              <a:t>Easy way to re-sync inventory and new redirectors</a:t>
            </a:r>
          </a:p>
          <a:p>
            <a:pPr lvl="1" eaLnBrk="1" hangingPunct="1">
              <a:spcBef>
                <a:spcPct val="15000"/>
              </a:spcBef>
            </a:pPr>
            <a:r>
              <a:rPr lang="en-US" dirty="0" smtClean="0">
                <a:solidFill>
                  <a:srgbClr val="191919"/>
                </a:solidFill>
              </a:rPr>
              <a:t>Space reduced flat ASCII text file format</a:t>
            </a:r>
          </a:p>
          <a:p>
            <a:pPr lvl="2" eaLnBrk="1" hangingPunct="1">
              <a:spcBef>
                <a:spcPct val="15000"/>
              </a:spcBef>
            </a:pPr>
            <a:r>
              <a:rPr lang="en-US" dirty="0" smtClean="0">
                <a:solidFill>
                  <a:srgbClr val="191919"/>
                </a:solidFill>
              </a:rPr>
              <a:t>LFN, Mode, Physical partition, Size, Space token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</a:t>
            </a:r>
            <a:r>
              <a:rPr lang="en-US" b="1" dirty="0" err="1" smtClean="0"/>
              <a:t>cns_ssi</a:t>
            </a:r>
            <a:r>
              <a:rPr lang="en-US" b="1" dirty="0" smtClean="0"/>
              <a:t> Command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077200" cy="43434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Multi-function SSI tool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Applies server log files to an inventory file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Can be run as a </a:t>
            </a:r>
            <a:r>
              <a:rPr lang="en-US" dirty="0" err="1" smtClean="0">
                <a:solidFill>
                  <a:srgbClr val="000000"/>
                </a:solidFill>
              </a:rPr>
              <a:t>cron</a:t>
            </a:r>
            <a:r>
              <a:rPr lang="en-US" dirty="0" smtClean="0">
                <a:solidFill>
                  <a:srgbClr val="000000"/>
                </a:solidFill>
              </a:rPr>
              <a:t> job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Provides </a:t>
            </a:r>
            <a:r>
              <a:rPr lang="en-US" dirty="0" err="1" smtClean="0">
                <a:solidFill>
                  <a:srgbClr val="000000"/>
                </a:solidFill>
              </a:rPr>
              <a:t>ls</a:t>
            </a:r>
            <a:r>
              <a:rPr lang="en-US" dirty="0" smtClean="0">
                <a:solidFill>
                  <a:srgbClr val="000000"/>
                </a:solidFill>
              </a:rPr>
              <a:t>-type formatted display of inventory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Various options to list only desired information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Displays inventory &amp; name space differences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Can be used as input to a “fix-it” script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E13A5B58-3D88-421E-A24F-3DDB38CDD95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64DB3DD7-509F-49B8-B5C0-E13B1834A2C0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262146" name="Rectangle 2" descr="Large confetti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284163"/>
            <a:ext cx="8534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b="1" dirty="0" smtClean="0">
                <a:solidFill>
                  <a:schemeClr val="tx2">
                    <a:lumMod val="50000"/>
                  </a:schemeClr>
                </a:solidFill>
              </a:rPr>
              <a:t>Performance I</a:t>
            </a:r>
            <a:endParaRPr lang="en-US" sz="4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828800"/>
            <a:ext cx="8610600" cy="4495800"/>
          </a:xfrm>
        </p:spPr>
        <p:txBody>
          <a:bodyPr/>
          <a:lstStyle/>
          <a:p>
            <a:pPr eaLnBrk="1" hangingPunct="1">
              <a:lnSpc>
                <a:spcPts val="3000"/>
              </a:lnSpc>
              <a:spcBef>
                <a:spcPct val="5000"/>
              </a:spcBef>
              <a:defRPr/>
            </a:pPr>
            <a:r>
              <a:rPr lang="en-US" sz="2800" dirty="0" smtClean="0">
                <a:solidFill>
                  <a:srgbClr val="191919"/>
                </a:solidFill>
              </a:rPr>
              <a:t>Following figures are based on actual measurements</a:t>
            </a:r>
          </a:p>
          <a:p>
            <a:pPr lvl="1" eaLnBrk="1" hangingPunct="1">
              <a:lnSpc>
                <a:spcPts val="3000"/>
              </a:lnSpc>
              <a:spcBef>
                <a:spcPct val="5000"/>
              </a:spcBef>
              <a:defRPr/>
            </a:pPr>
            <a:r>
              <a:rPr lang="en-US" sz="2400" dirty="0" smtClean="0">
                <a:solidFill>
                  <a:srgbClr val="191919"/>
                </a:solidFill>
              </a:rPr>
              <a:t>These have also been observed by many </a:t>
            </a:r>
            <a:r>
              <a:rPr lang="en-US" sz="2400" i="1" dirty="0" smtClean="0">
                <a:solidFill>
                  <a:srgbClr val="191919"/>
                </a:solidFill>
              </a:rPr>
              <a:t>production</a:t>
            </a:r>
            <a:r>
              <a:rPr lang="en-US" sz="2400" dirty="0" smtClean="0">
                <a:solidFill>
                  <a:srgbClr val="191919"/>
                </a:solidFill>
              </a:rPr>
              <a:t> sites</a:t>
            </a:r>
          </a:p>
          <a:p>
            <a:pPr lvl="2" eaLnBrk="1" hangingPunct="1">
              <a:lnSpc>
                <a:spcPts val="3000"/>
              </a:lnSpc>
              <a:spcBef>
                <a:spcPct val="5000"/>
              </a:spcBef>
              <a:defRPr/>
            </a:pPr>
            <a:r>
              <a:rPr lang="en-US" sz="2000" dirty="0" smtClean="0">
                <a:solidFill>
                  <a:srgbClr val="191919"/>
                </a:solidFill>
              </a:rPr>
              <a:t>E.G., BNL, IN2P3, INFN, FZK, RAL , SLAC</a:t>
            </a:r>
          </a:p>
          <a:p>
            <a:pPr eaLnBrk="1" hangingPunct="1">
              <a:lnSpc>
                <a:spcPts val="3000"/>
              </a:lnSpc>
              <a:spcBef>
                <a:spcPct val="5000"/>
              </a:spcBef>
              <a:defRPr/>
            </a:pPr>
            <a:endParaRPr lang="en-US" dirty="0" smtClean="0">
              <a:solidFill>
                <a:srgbClr val="191919"/>
              </a:solidFill>
            </a:endParaRPr>
          </a:p>
          <a:p>
            <a:pPr lvl="1" eaLnBrk="1" hangingPunct="1">
              <a:lnSpc>
                <a:spcPts val="3000"/>
              </a:lnSpc>
              <a:spcBef>
                <a:spcPct val="5000"/>
              </a:spcBef>
              <a:defRPr/>
            </a:pPr>
            <a:r>
              <a:rPr lang="en-US" dirty="0" smtClean="0">
                <a:solidFill>
                  <a:srgbClr val="191919"/>
                </a:solidFill>
              </a:rPr>
              <a:t>Figures apply only to the </a:t>
            </a:r>
            <a:r>
              <a:rPr lang="en-US" i="1" dirty="0" smtClean="0">
                <a:solidFill>
                  <a:srgbClr val="005CB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reference</a:t>
            </a:r>
            <a:r>
              <a:rPr lang="en-US" dirty="0" smtClean="0">
                <a:solidFill>
                  <a:srgbClr val="191919"/>
                </a:solidFill>
              </a:rPr>
              <a:t> implementation</a:t>
            </a:r>
          </a:p>
          <a:p>
            <a:pPr lvl="1" eaLnBrk="1" hangingPunct="1">
              <a:lnSpc>
                <a:spcPts val="3000"/>
              </a:lnSpc>
              <a:spcBef>
                <a:spcPct val="5000"/>
              </a:spcBef>
              <a:defRPr/>
            </a:pPr>
            <a:r>
              <a:rPr lang="en-US" dirty="0" smtClean="0">
                <a:solidFill>
                  <a:srgbClr val="191919"/>
                </a:solidFill>
              </a:rPr>
              <a:t>Other implementations vary significantly</a:t>
            </a:r>
          </a:p>
          <a:p>
            <a:pPr lvl="2" eaLnBrk="1" hangingPunct="1">
              <a:lnSpc>
                <a:spcPts val="3000"/>
              </a:lnSpc>
              <a:spcBef>
                <a:spcPct val="5000"/>
              </a:spcBef>
              <a:defRPr/>
            </a:pPr>
            <a:r>
              <a:rPr lang="en-US" dirty="0" smtClean="0">
                <a:solidFill>
                  <a:srgbClr val="191919"/>
                </a:solidFill>
              </a:rPr>
              <a:t>Castor + xrootd protocol driver</a:t>
            </a:r>
          </a:p>
          <a:p>
            <a:pPr lvl="2" eaLnBrk="1" hangingPunct="1">
              <a:lnSpc>
                <a:spcPts val="3000"/>
              </a:lnSpc>
              <a:spcBef>
                <a:spcPct val="5000"/>
              </a:spcBef>
              <a:defRPr/>
            </a:pPr>
            <a:r>
              <a:rPr lang="en-US" dirty="0" err="1" smtClean="0">
                <a:solidFill>
                  <a:srgbClr val="191919"/>
                </a:solidFill>
              </a:rPr>
              <a:t>dCache</a:t>
            </a:r>
            <a:r>
              <a:rPr lang="en-US" dirty="0" smtClean="0">
                <a:solidFill>
                  <a:srgbClr val="191919"/>
                </a:solidFill>
              </a:rPr>
              <a:t> + native xrootd protocol implementation</a:t>
            </a:r>
          </a:p>
          <a:p>
            <a:pPr lvl="2" eaLnBrk="1" hangingPunct="1">
              <a:lnSpc>
                <a:spcPts val="3000"/>
              </a:lnSpc>
              <a:spcBef>
                <a:spcPct val="5000"/>
              </a:spcBef>
              <a:defRPr/>
            </a:pPr>
            <a:r>
              <a:rPr lang="en-US" dirty="0" smtClean="0">
                <a:solidFill>
                  <a:srgbClr val="191919"/>
                </a:solidFill>
              </a:rPr>
              <a:t>DPM + xrootd protocol driver + </a:t>
            </a:r>
            <a:r>
              <a:rPr lang="en-US" dirty="0" err="1" smtClean="0">
                <a:solidFill>
                  <a:srgbClr val="191919"/>
                </a:solidFill>
              </a:rPr>
              <a:t>cmsd</a:t>
            </a:r>
            <a:r>
              <a:rPr lang="en-US" dirty="0" smtClean="0">
                <a:solidFill>
                  <a:srgbClr val="191919"/>
                </a:solidFill>
              </a:rPr>
              <a:t> XMI</a:t>
            </a:r>
          </a:p>
          <a:p>
            <a:pPr lvl="2" eaLnBrk="1" hangingPunct="1">
              <a:lnSpc>
                <a:spcPts val="3000"/>
              </a:lnSpc>
              <a:spcBef>
                <a:spcPct val="5000"/>
              </a:spcBef>
              <a:defRPr/>
            </a:pPr>
            <a:r>
              <a:rPr lang="en-US" dirty="0" smtClean="0">
                <a:solidFill>
                  <a:srgbClr val="191919"/>
                </a:solidFill>
              </a:rPr>
              <a:t>HDFS + xrootd protocol driver</a:t>
            </a:r>
          </a:p>
          <a:p>
            <a:pPr lvl="2" eaLnBrk="1" hangingPunct="1">
              <a:lnSpc>
                <a:spcPts val="3000"/>
              </a:lnSpc>
              <a:spcBef>
                <a:spcPct val="5000"/>
              </a:spcBef>
              <a:defRPr/>
            </a:pPr>
            <a:endParaRPr lang="en-US" dirty="0" smtClean="0">
              <a:solidFill>
                <a:srgbClr val="191919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90431" y="2947987"/>
            <a:ext cx="1947969" cy="58477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200" b="1" cap="all" dirty="0">
                <a:ln/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0000" stA="55000" endPos="48000" dist="500" dir="5400000" sy="-100000" algn="bl" rotWithShape="0"/>
                </a:effectLst>
              </a:rPr>
              <a:t>CAVEAT!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6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262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262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62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262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262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262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7CBB0D3A-C1BA-4724-ACA0-F200F57DBD31}" type="slidenum">
              <a:rPr lang="en-US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14339" name="Rectangle 2" descr="Large confetti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284163"/>
            <a:ext cx="8534400" cy="1143000"/>
          </a:xfrm>
        </p:spPr>
        <p:txBody>
          <a:bodyPr/>
          <a:lstStyle/>
          <a:p>
            <a:pPr eaLnBrk="1" hangingPunct="1"/>
            <a:r>
              <a:rPr lang="en-US" sz="4800" b="1" dirty="0" smtClean="0">
                <a:solidFill>
                  <a:srgbClr val="000000"/>
                </a:solidFill>
              </a:rPr>
              <a:t>Performance II</a:t>
            </a:r>
          </a:p>
        </p:txBody>
      </p:sp>
      <p:pic>
        <p:nvPicPr>
          <p:cNvPr id="14340" name="Picture 3" descr="andy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981200"/>
            <a:ext cx="4141788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3" descr="image0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981200"/>
            <a:ext cx="3962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2063750" y="1600200"/>
            <a:ext cx="928688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  <a:latin typeface="+mn-lt"/>
              </a:rPr>
              <a:t>Latency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638800" y="1600200"/>
            <a:ext cx="1858963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  <a:latin typeface="+mn-lt"/>
              </a:rPr>
              <a:t>Capacity vs. Load</a:t>
            </a:r>
          </a:p>
        </p:txBody>
      </p:sp>
      <p:sp>
        <p:nvSpPr>
          <p:cNvPr id="14344" name="TextBox 11"/>
          <p:cNvSpPr txBox="1">
            <a:spLocks noChangeArrowheads="1"/>
          </p:cNvSpPr>
          <p:nvPr/>
        </p:nvSpPr>
        <p:spPr bwMode="auto">
          <a:xfrm>
            <a:off x="620713" y="5181600"/>
            <a:ext cx="757713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xrootd latency &lt; 10µs </a:t>
            </a:r>
            <a:r>
              <a:rPr lang="en-US" sz="2400" dirty="0">
                <a:solidFill>
                  <a:srgbClr val="000000"/>
                </a:solidFill>
                <a:latin typeface="Symbol" pitchFamily="18" charset="2"/>
              </a:rPr>
              <a:t>®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network or disk latency dominates</a:t>
            </a:r>
          </a:p>
          <a:p>
            <a:pPr algn="ctr"/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Practically, at least </a:t>
            </a:r>
            <a:r>
              <a:rPr lang="en-US" sz="2400" dirty="0">
                <a:solidFill>
                  <a:srgbClr val="000000"/>
                </a:solidFill>
              </a:rPr>
              <a:t>≈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100,000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Ops/Second with linear scaling</a:t>
            </a:r>
          </a:p>
          <a:p>
            <a:pPr algn="ctr"/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</a:rPr>
              <a:t>xrootd+cmsd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 latency </a:t>
            </a:r>
            <a:r>
              <a:rPr lang="en-US" sz="1200" dirty="0">
                <a:solidFill>
                  <a:srgbClr val="000000"/>
                </a:solidFill>
                <a:latin typeface="Times New Roman" pitchFamily="18" charset="0"/>
              </a:rPr>
              <a:t>(</a:t>
            </a:r>
            <a:r>
              <a:rPr lang="en-US" sz="1200" i="1" dirty="0">
                <a:solidFill>
                  <a:srgbClr val="000000"/>
                </a:solidFill>
                <a:latin typeface="Times New Roman" pitchFamily="18" charset="0"/>
              </a:rPr>
              <a:t>not shown</a:t>
            </a:r>
            <a:r>
              <a:rPr lang="en-US" sz="1200" dirty="0">
                <a:solidFill>
                  <a:srgbClr val="000000"/>
                </a:solidFill>
                <a:latin typeface="Times New Roman" pitchFamily="18" charset="0"/>
              </a:rPr>
              <a:t>)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350µs </a:t>
            </a:r>
            <a:r>
              <a:rPr lang="en-US" sz="2400" dirty="0">
                <a:solidFill>
                  <a:srgbClr val="000000"/>
                </a:solidFill>
              </a:rPr>
              <a:t>→</a:t>
            </a:r>
            <a:r>
              <a:rPr lang="en-US" sz="2400" dirty="0" smtClean="0">
                <a:solidFill>
                  <a:srgbClr val="000000"/>
                </a:solidFill>
              </a:rPr>
              <a:t>»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2000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opens/second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66800" y="3581400"/>
            <a:ext cx="3276600" cy="554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Sun V20z 1.86 GHz dual </a:t>
            </a:r>
            <a:r>
              <a:rPr lang="en-US" sz="1000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Opteron</a:t>
            </a:r>
            <a:r>
              <a:rPr lang="en-US" sz="10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2GB RAM</a:t>
            </a:r>
          </a:p>
          <a:p>
            <a:pPr algn="ctr">
              <a:defRPr/>
            </a:pPr>
            <a:r>
              <a:rPr lang="en-US" sz="10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1Gb on board Broadcom NIC (same subnet)</a:t>
            </a:r>
          </a:p>
          <a:p>
            <a:pPr algn="ctr">
              <a:defRPr/>
            </a:pPr>
            <a:r>
              <a:rPr lang="en-US" sz="10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Linux RHEL3 2.4.21-2.7.8ELsmp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EAF094DF-FED5-4EEB-842D-FD6D033A2BFB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262146" name="Rectangle 2" descr="Large confetti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284163"/>
            <a:ext cx="8534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Performance &amp; Bottlenecks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828800"/>
            <a:ext cx="8610600" cy="4495800"/>
          </a:xfrm>
        </p:spPr>
        <p:txBody>
          <a:bodyPr/>
          <a:lstStyle/>
          <a:p>
            <a:pPr eaLnBrk="1" hangingPunct="1">
              <a:lnSpc>
                <a:spcPts val="3000"/>
              </a:lnSpc>
              <a:spcBef>
                <a:spcPts val="0"/>
              </a:spcBef>
              <a:defRPr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High performance + linear scaling</a:t>
            </a:r>
          </a:p>
          <a:p>
            <a:pPr lvl="1" eaLnBrk="1" hangingPunct="1">
              <a:lnSpc>
                <a:spcPts val="3000"/>
              </a:lnSpc>
              <a:spcBef>
                <a:spcPts val="0"/>
              </a:spcBef>
              <a:defRPr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Makes client/server software virtually transparent</a:t>
            </a:r>
          </a:p>
          <a:p>
            <a:pPr lvl="2" eaLnBrk="1" hangingPunct="1">
              <a:lnSpc>
                <a:spcPts val="3000"/>
              </a:lnSpc>
              <a:spcBef>
                <a:spcPts val="0"/>
              </a:spcBef>
              <a:defRPr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A 50% faster xrootd yields 3% overall improvement</a:t>
            </a:r>
          </a:p>
          <a:p>
            <a:pPr lvl="2" eaLnBrk="1" hangingPunct="1">
              <a:lnSpc>
                <a:spcPts val="3000"/>
              </a:lnSpc>
              <a:spcBef>
                <a:spcPts val="0"/>
              </a:spcBef>
              <a:defRPr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Disk subsystem and network become determinants</a:t>
            </a:r>
          </a:p>
          <a:p>
            <a:pPr lvl="3" eaLnBrk="1" hangingPunct="1">
              <a:lnSpc>
                <a:spcPts val="3000"/>
              </a:lnSpc>
              <a:spcBef>
                <a:spcPts val="0"/>
              </a:spcBef>
              <a:defRPr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This is actually excellent for planning and funding</a:t>
            </a:r>
          </a:p>
          <a:p>
            <a:pPr lvl="3" eaLnBrk="1" hangingPunct="1">
              <a:lnSpc>
                <a:spcPts val="3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1" eaLnBrk="1" hangingPunct="1">
              <a:lnSpc>
                <a:spcPts val="3000"/>
              </a:lnSpc>
              <a:spcBef>
                <a:spcPts val="0"/>
              </a:spcBef>
              <a:defRPr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Transparency makes other bottlenecks apparent</a:t>
            </a:r>
          </a:p>
          <a:p>
            <a:pPr lvl="2" eaLnBrk="1" hangingPunct="1">
              <a:lnSpc>
                <a:spcPts val="3000"/>
              </a:lnSpc>
              <a:spcBef>
                <a:spcPts val="0"/>
              </a:spcBef>
              <a:defRPr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Hardware, Network, Filesystem, or Application</a:t>
            </a:r>
          </a:p>
          <a:p>
            <a:pPr lvl="3" eaLnBrk="1" hangingPunct="1">
              <a:lnSpc>
                <a:spcPts val="3000"/>
              </a:lnSpc>
              <a:spcBef>
                <a:spcPts val="0"/>
              </a:spcBef>
              <a:defRPr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Requires deft trade-off between CPU &amp; Storage resources</a:t>
            </a:r>
          </a:p>
          <a:p>
            <a:pPr lvl="2" eaLnBrk="1" hangingPunct="1">
              <a:lnSpc>
                <a:spcPts val="3000"/>
              </a:lnSpc>
              <a:spcBef>
                <a:spcPts val="0"/>
              </a:spcBef>
              <a:defRPr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But, bottlenecks usually due to unruly applications </a:t>
            </a:r>
          </a:p>
          <a:p>
            <a:pPr lvl="3" eaLnBrk="1" hangingPunct="1">
              <a:lnSpc>
                <a:spcPts val="3000"/>
              </a:lnSpc>
              <a:spcBef>
                <a:spcPts val="0"/>
              </a:spcBef>
              <a:defRPr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Such as ATLAS analysis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17158" y="3682425"/>
            <a:ext cx="2307042" cy="58477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200" b="1" cap="all" dirty="0">
                <a:ln/>
                <a:solidFill>
                  <a:schemeClr val="accent6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0000" stA="55000" endPos="48000" dist="500" dir="5400000" sy="-100000" algn="bl" rotWithShape="0"/>
                </a:effectLst>
              </a:rPr>
              <a:t>However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6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262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262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62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262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262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7F66A067-6CA5-4D17-BCBD-B5092E12285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099" name="Rectangle 2" descr="Large confetti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284163"/>
            <a:ext cx="7646988" cy="1143000"/>
          </a:xfrm>
        </p:spPr>
        <p:txBody>
          <a:bodyPr/>
          <a:lstStyle/>
          <a:p>
            <a:pPr eaLnBrk="1" hangingPunct="1"/>
            <a:r>
              <a:rPr lang="en-US" sz="4800" b="1" dirty="0" smtClean="0">
                <a:solidFill>
                  <a:srgbClr val="000000"/>
                </a:solidFill>
              </a:rPr>
              <a:t>Outline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828800"/>
            <a:ext cx="8305800" cy="43434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0000"/>
                </a:solidFill>
              </a:rPr>
              <a:t>System Component Summary</a:t>
            </a:r>
          </a:p>
          <a:p>
            <a:pPr eaLnBrk="1" hangingPunct="1"/>
            <a:r>
              <a:rPr lang="en-US" dirty="0" smtClean="0">
                <a:solidFill>
                  <a:srgbClr val="000000"/>
                </a:solidFill>
              </a:rPr>
              <a:t>Recent Developments</a:t>
            </a:r>
          </a:p>
          <a:p>
            <a:pPr eaLnBrk="1" hangingPunct="1"/>
            <a:r>
              <a:rPr lang="en-US" dirty="0" smtClean="0">
                <a:solidFill>
                  <a:srgbClr val="000000"/>
                </a:solidFill>
              </a:rPr>
              <a:t>Scalability, Stability, &amp; Performance</a:t>
            </a:r>
          </a:p>
          <a:p>
            <a:pPr lvl="1" eaLnBrk="1" hangingPunct="1"/>
            <a:r>
              <a:rPr lang="en-US" dirty="0" smtClean="0">
                <a:solidFill>
                  <a:srgbClr val="000000"/>
                </a:solidFill>
              </a:rPr>
              <a:t>ATLAS Specific Performance Issues</a:t>
            </a:r>
          </a:p>
          <a:p>
            <a:pPr eaLnBrk="1" hangingPunct="1"/>
            <a:r>
              <a:rPr lang="en-US" dirty="0" smtClean="0">
                <a:solidFill>
                  <a:srgbClr val="000000"/>
                </a:solidFill>
              </a:rPr>
              <a:t>Faster I/O</a:t>
            </a:r>
          </a:p>
          <a:p>
            <a:pPr lvl="1" eaLnBrk="1" hangingPunct="1"/>
            <a:r>
              <a:rPr lang="en-US" dirty="0" smtClean="0">
                <a:solidFill>
                  <a:srgbClr val="000000"/>
                </a:solidFill>
              </a:rPr>
              <a:t>The SSD Option</a:t>
            </a:r>
          </a:p>
          <a:p>
            <a:pPr eaLnBrk="1" hangingPunct="1"/>
            <a:r>
              <a:rPr lang="en-US" dirty="0" smtClean="0">
                <a:solidFill>
                  <a:srgbClr val="000000"/>
                </a:solidFill>
              </a:rPr>
              <a:t>Future Developments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D6305CF3-36B9-4D11-A9AF-78FA0F1C3804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16387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533400" y="284163"/>
            <a:ext cx="7646988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00"/>
                </a:solidFill>
              </a:rPr>
              <a:t>ATLAS Data Access Pattern</a:t>
            </a:r>
          </a:p>
        </p:txBody>
      </p:sp>
      <p:pic>
        <p:nvPicPr>
          <p:cNvPr id="16388" name="Picture 4" descr="atlas block siz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54538" y="2057400"/>
            <a:ext cx="4437062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4" descr="atlas-I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20574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F118720C-472E-4988-9B68-4553DA3E5991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33796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533400" y="284163"/>
            <a:ext cx="8382000" cy="1143000"/>
          </a:xfrm>
        </p:spPr>
        <p:txBody>
          <a:bodyPr/>
          <a:lstStyle/>
          <a:p>
            <a:pPr eaLnBrk="1" hangingPunct="1"/>
            <a:r>
              <a:rPr lang="en-US" sz="4800" b="1" dirty="0" smtClean="0">
                <a:solidFill>
                  <a:srgbClr val="000000"/>
                </a:solidFill>
              </a:rPr>
              <a:t>ATLAS Data Access Impact</a:t>
            </a:r>
          </a:p>
        </p:txBody>
      </p:sp>
      <p:pic>
        <p:nvPicPr>
          <p:cNvPr id="33797" name="Picture 4" descr="ccxrdsn023_IOPS_now-1d_now-15min_6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09800"/>
            <a:ext cx="8543925" cy="341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953000" y="4648200"/>
            <a:ext cx="37338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Sun Fire 4540 2.3GHz dual 4core </a:t>
            </a:r>
            <a:r>
              <a:rPr lang="en-US" sz="1000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Opteron</a:t>
            </a:r>
            <a:r>
              <a:rPr lang="en-US" sz="10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32GB RAM</a:t>
            </a:r>
          </a:p>
          <a:p>
            <a:pPr algn="ctr">
              <a:defRPr/>
            </a:pPr>
            <a:r>
              <a:rPr lang="en-US" sz="10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2x1Gb on board Broadcom NIC </a:t>
            </a:r>
          </a:p>
          <a:p>
            <a:pPr algn="ctr">
              <a:defRPr/>
            </a:pPr>
            <a:r>
              <a:rPr lang="en-US" sz="10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SunOS 5.10 i86pc  + ZFS</a:t>
            </a:r>
          </a:p>
          <a:p>
            <a:pPr algn="ctr">
              <a:defRPr/>
            </a:pPr>
            <a:r>
              <a:rPr lang="en-US" sz="10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9 </a:t>
            </a:r>
            <a:r>
              <a:rPr lang="en-US" sz="1000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RAIDz</a:t>
            </a:r>
            <a:r>
              <a:rPr lang="en-US" sz="10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vdevs</a:t>
            </a:r>
            <a:r>
              <a:rPr lang="en-US" sz="10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each on 5/4 SATA III 500GB  7200rpm  drives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11300" y="5638800"/>
            <a:ext cx="610870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350 Analysis jobs using simulated &amp; cosmic data at IN2P3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5AE487A7-D37D-43A7-B4FC-A50D9B875CFD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17411" name="Title 1" descr="Large confetti"/>
          <p:cNvSpPr>
            <a:spLocks noGrp="1"/>
          </p:cNvSpPr>
          <p:nvPr>
            <p:ph type="title" idx="4294967295"/>
          </p:nvPr>
        </p:nvSpPr>
        <p:spPr>
          <a:xfrm>
            <a:off x="533400" y="284163"/>
            <a:ext cx="7646988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191919"/>
                </a:solidFill>
              </a:rPr>
              <a:t>ATLAS Data Access Problem</a:t>
            </a:r>
          </a:p>
        </p:txBody>
      </p:sp>
      <p:sp>
        <p:nvSpPr>
          <p:cNvPr id="17412" name="Content Placeholder 2"/>
          <p:cNvSpPr>
            <a:spLocks noGrp="1"/>
          </p:cNvSpPr>
          <p:nvPr>
            <p:ph idx="4294967295"/>
          </p:nvPr>
        </p:nvSpPr>
        <p:spPr>
          <a:xfrm>
            <a:off x="457200" y="1752600"/>
            <a:ext cx="8534400" cy="4343400"/>
          </a:xfrm>
        </p:spPr>
        <p:txBody>
          <a:bodyPr/>
          <a:lstStyle/>
          <a:p>
            <a:pPr eaLnBrk="1" hangingPunct="1">
              <a:lnSpc>
                <a:spcPts val="2600"/>
              </a:lnSpc>
            </a:pPr>
            <a:r>
              <a:rPr lang="en-US" sz="2800" dirty="0" smtClean="0">
                <a:solidFill>
                  <a:srgbClr val="191919"/>
                </a:solidFill>
              </a:rPr>
              <a:t>Atlas analysis is fundamentally indulgent</a:t>
            </a:r>
          </a:p>
          <a:p>
            <a:pPr lvl="1" eaLnBrk="1" hangingPunct="1">
              <a:lnSpc>
                <a:spcPts val="2600"/>
              </a:lnSpc>
            </a:pPr>
            <a:r>
              <a:rPr lang="en-US" sz="2400" dirty="0" smtClean="0">
                <a:solidFill>
                  <a:srgbClr val="191919"/>
                </a:solidFill>
              </a:rPr>
              <a:t>While xrootd can sustain the load the H/W &amp; FS cannot</a:t>
            </a:r>
          </a:p>
          <a:p>
            <a:pPr eaLnBrk="1" hangingPunct="1">
              <a:lnSpc>
                <a:spcPts val="2600"/>
              </a:lnSpc>
            </a:pPr>
            <a:r>
              <a:rPr lang="en-US" sz="2800" dirty="0" smtClean="0">
                <a:solidFill>
                  <a:srgbClr val="191919"/>
                </a:solidFill>
              </a:rPr>
              <a:t>Replication?</a:t>
            </a:r>
          </a:p>
          <a:p>
            <a:pPr lvl="1" eaLnBrk="1" hangingPunct="1">
              <a:lnSpc>
                <a:spcPts val="2600"/>
              </a:lnSpc>
            </a:pPr>
            <a:r>
              <a:rPr lang="en-US" sz="2400" dirty="0" smtClean="0">
                <a:solidFill>
                  <a:srgbClr val="191919"/>
                </a:solidFill>
              </a:rPr>
              <a:t>Except for some files this is not a universal solution</a:t>
            </a:r>
          </a:p>
          <a:p>
            <a:pPr lvl="2" eaLnBrk="1" hangingPunct="1">
              <a:lnSpc>
                <a:spcPts val="2600"/>
              </a:lnSpc>
            </a:pPr>
            <a:r>
              <a:rPr lang="en-US" sz="2000" dirty="0" smtClean="0">
                <a:solidFill>
                  <a:srgbClr val="191919"/>
                </a:solidFill>
              </a:rPr>
              <a:t>The experiment is already disk space insufficient</a:t>
            </a:r>
          </a:p>
          <a:p>
            <a:pPr eaLnBrk="1" hangingPunct="1">
              <a:lnSpc>
                <a:spcPts val="2600"/>
              </a:lnSpc>
            </a:pPr>
            <a:r>
              <a:rPr lang="en-US" sz="2800" dirty="0" smtClean="0">
                <a:solidFill>
                  <a:srgbClr val="191919"/>
                </a:solidFill>
              </a:rPr>
              <a:t>Copy files to local node for analysis?</a:t>
            </a:r>
          </a:p>
          <a:p>
            <a:pPr lvl="1" eaLnBrk="1" hangingPunct="1">
              <a:lnSpc>
                <a:spcPts val="2600"/>
              </a:lnSpc>
            </a:pPr>
            <a:r>
              <a:rPr lang="en-US" sz="2400" dirty="0" smtClean="0">
                <a:solidFill>
                  <a:srgbClr val="191919"/>
                </a:solidFill>
              </a:rPr>
              <a:t>Inefficient, high impact, and may overload the LAN</a:t>
            </a:r>
          </a:p>
          <a:p>
            <a:pPr lvl="1" eaLnBrk="1" hangingPunct="1">
              <a:lnSpc>
                <a:spcPts val="2600"/>
              </a:lnSpc>
            </a:pPr>
            <a:r>
              <a:rPr lang="en-US" sz="2400" dirty="0" smtClean="0">
                <a:solidFill>
                  <a:srgbClr val="191919"/>
                </a:solidFill>
              </a:rPr>
              <a:t>Job will still run slowly and no better than local cheap disk</a:t>
            </a:r>
          </a:p>
          <a:p>
            <a:pPr eaLnBrk="1" hangingPunct="1">
              <a:lnSpc>
                <a:spcPts val="2600"/>
              </a:lnSpc>
            </a:pPr>
            <a:r>
              <a:rPr lang="en-US" sz="2800" dirty="0" smtClean="0">
                <a:solidFill>
                  <a:srgbClr val="191919"/>
                </a:solidFill>
              </a:rPr>
              <a:t>Faster hardware (e.g., SSD)?</a:t>
            </a:r>
          </a:p>
          <a:p>
            <a:pPr lvl="1" eaLnBrk="1" hangingPunct="1">
              <a:lnSpc>
                <a:spcPts val="2600"/>
              </a:lnSpc>
            </a:pPr>
            <a:r>
              <a:rPr lang="en-US" sz="2400" dirty="0" smtClean="0">
                <a:solidFill>
                  <a:srgbClr val="191919"/>
                </a:solidFill>
              </a:rPr>
              <a:t>This appears to be generally cost-prohibitive</a:t>
            </a:r>
          </a:p>
          <a:p>
            <a:pPr lvl="2" eaLnBrk="1" hangingPunct="1">
              <a:lnSpc>
                <a:spcPts val="2600"/>
              </a:lnSpc>
            </a:pPr>
            <a:r>
              <a:rPr lang="en-US" dirty="0" smtClean="0">
                <a:solidFill>
                  <a:srgbClr val="191919"/>
                </a:solidFill>
              </a:rPr>
              <a:t> </a:t>
            </a:r>
            <a:r>
              <a:rPr lang="en-US" sz="2000" dirty="0" smtClean="0">
                <a:solidFill>
                  <a:srgbClr val="191919"/>
                </a:solidFill>
              </a:rPr>
              <a:t>That said, we are experimenting with smart SSD handling</a:t>
            </a:r>
          </a:p>
          <a:p>
            <a:pPr lvl="1" eaLnBrk="1" hangingPunct="1">
              <a:lnSpc>
                <a:spcPts val="2600"/>
              </a:lnSpc>
            </a:pPr>
            <a:endParaRPr lang="en-US" dirty="0" smtClean="0">
              <a:solidFill>
                <a:srgbClr val="19191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E1F51E8B-22B0-4115-B3A5-920D9291AE9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7" name="Title 1" descr="Large confetti"/>
          <p:cNvSpPr>
            <a:spLocks noGrp="1"/>
          </p:cNvSpPr>
          <p:nvPr>
            <p:ph type="title"/>
          </p:nvPr>
        </p:nvSpPr>
        <p:spPr>
          <a:xfrm>
            <a:off x="533400" y="284163"/>
            <a:ext cx="7646988" cy="1143000"/>
          </a:xfrm>
        </p:spPr>
        <p:txBody>
          <a:bodyPr/>
          <a:lstStyle/>
          <a:p>
            <a:pPr>
              <a:defRPr/>
            </a:pPr>
            <a:r>
              <a:rPr lang="en-US" sz="4400" dirty="0" smtClean="0">
                <a:solidFill>
                  <a:srgbClr val="000000"/>
                </a:solidFill>
              </a:rPr>
              <a:t>Faster </a:t>
            </a:r>
            <a:r>
              <a:rPr lang="en-US" sz="44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Scalla</a:t>
            </a:r>
            <a:r>
              <a:rPr lang="en-US" sz="4400" dirty="0" smtClean="0"/>
              <a:t> </a:t>
            </a:r>
            <a:r>
              <a:rPr lang="en-US" sz="4400" dirty="0" smtClean="0">
                <a:solidFill>
                  <a:srgbClr val="000000"/>
                </a:solidFill>
              </a:rPr>
              <a:t>I/O </a:t>
            </a:r>
            <a:r>
              <a:rPr lang="en-US" sz="2400" dirty="0" smtClean="0">
                <a:solidFill>
                  <a:srgbClr val="000000"/>
                </a:solidFill>
              </a:rPr>
              <a:t>(The SSD Option)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57200" y="1828800"/>
            <a:ext cx="777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lnSpc>
                <a:spcPts val="2400"/>
              </a:lnSpc>
              <a:spcBef>
                <a:spcPct val="20000"/>
              </a:spcBef>
              <a:buSzPct val="85000"/>
              <a:defRPr/>
            </a:pPr>
            <a:r>
              <a:rPr lang="en-US" sz="2400" kern="0" dirty="0">
                <a:solidFill>
                  <a:srgbClr val="000000"/>
                </a:solidFill>
                <a:latin typeface="+mn-lt"/>
              </a:rPr>
              <a:t>Latency only as good as the hardware</a:t>
            </a:r>
            <a:r>
              <a:rPr lang="en-US" sz="2400" kern="0" dirty="0">
                <a:latin typeface="+mn-lt"/>
              </a:rPr>
              <a:t> </a:t>
            </a:r>
            <a:r>
              <a:rPr lang="en-US" sz="1200" kern="0" dirty="0">
                <a:solidFill>
                  <a:srgbClr val="000000"/>
                </a:solidFill>
                <a:latin typeface="+mn-lt"/>
              </a:rPr>
              <a:t>(</a:t>
            </a:r>
            <a:r>
              <a:rPr lang="en-US" sz="1200" kern="0" dirty="0" err="1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xrootd</a:t>
            </a:r>
            <a:r>
              <a:rPr lang="en-US" sz="1200" kern="0" dirty="0">
                <a:latin typeface="+mn-lt"/>
              </a:rPr>
              <a:t> </a:t>
            </a:r>
            <a:r>
              <a:rPr lang="en-US" sz="1200" kern="0" dirty="0">
                <a:solidFill>
                  <a:srgbClr val="000000"/>
                </a:solidFill>
                <a:latin typeface="+mn-lt"/>
              </a:rPr>
              <a:t>adds &lt; 10µs latency)</a:t>
            </a:r>
          </a:p>
          <a:p>
            <a:pPr marL="800100" lvl="1" indent="-342900" eaLnBrk="0" hangingPunct="0">
              <a:lnSpc>
                <a:spcPts val="2400"/>
              </a:lnSpc>
              <a:spcBef>
                <a:spcPts val="0"/>
              </a:spcBef>
              <a:buClr>
                <a:schemeClr val="bg2"/>
              </a:buClr>
              <a:buSzPct val="85000"/>
              <a:buFont typeface="Wingdings" pitchFamily="2" charset="2"/>
              <a:buBlip>
                <a:blip r:embed="rId2"/>
              </a:buBlip>
              <a:defRPr/>
            </a:pPr>
            <a:r>
              <a:rPr lang="en-US" sz="2000" b="1" kern="0" dirty="0" err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Scalla</a:t>
            </a:r>
            <a:r>
              <a:rPr lang="en-US" sz="2000" b="1" kern="0" dirty="0">
                <a:latin typeface="+mn-lt"/>
              </a:rPr>
              <a:t> </a:t>
            </a:r>
            <a:r>
              <a:rPr lang="en-US" sz="2000" kern="0" dirty="0">
                <a:solidFill>
                  <a:srgbClr val="000000"/>
                </a:solidFill>
                <a:latin typeface="+mn-lt"/>
              </a:rPr>
              <a:t>component architecture fosters experimentation</a:t>
            </a:r>
          </a:p>
          <a:p>
            <a:pPr marL="1257300" lvl="2" indent="-342900" eaLnBrk="0" hangingPunct="0">
              <a:lnSpc>
                <a:spcPts val="2400"/>
              </a:lnSpc>
              <a:spcBef>
                <a:spcPts val="0"/>
              </a:spcBef>
              <a:buSzPct val="85000"/>
              <a:buFont typeface="Wingdings" pitchFamily="2" charset="2"/>
              <a:buBlip>
                <a:blip r:embed="rId2"/>
              </a:buBlip>
              <a:defRPr/>
            </a:pPr>
            <a:r>
              <a:rPr lang="en-US" kern="0" dirty="0">
                <a:solidFill>
                  <a:srgbClr val="000000"/>
                </a:solidFill>
                <a:latin typeface="+mn-lt"/>
              </a:rPr>
              <a:t>Research on intelligently using SSD devices</a:t>
            </a:r>
          </a:p>
        </p:txBody>
      </p:sp>
      <p:sp>
        <p:nvSpPr>
          <p:cNvPr id="9" name="Down Arrow 8"/>
          <p:cNvSpPr/>
          <p:nvPr/>
        </p:nvSpPr>
        <p:spPr>
          <a:xfrm>
            <a:off x="1143000" y="5167313"/>
            <a:ext cx="228600" cy="457200"/>
          </a:xfrm>
          <a:prstGeom prst="down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Down Arrow 9"/>
          <p:cNvSpPr/>
          <p:nvPr/>
        </p:nvSpPr>
        <p:spPr>
          <a:xfrm flipV="1">
            <a:off x="5867400" y="4100513"/>
            <a:ext cx="228600" cy="1295400"/>
          </a:xfrm>
          <a:prstGeom prst="down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Curved Up Arrow 10"/>
          <p:cNvSpPr/>
          <p:nvPr/>
        </p:nvSpPr>
        <p:spPr>
          <a:xfrm flipH="1">
            <a:off x="5257800" y="4024313"/>
            <a:ext cx="533400" cy="609600"/>
          </a:xfrm>
          <a:prstGeom prst="curvedUp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Down Arrow 11"/>
          <p:cNvSpPr/>
          <p:nvPr/>
        </p:nvSpPr>
        <p:spPr>
          <a:xfrm flipV="1">
            <a:off x="1752600" y="5167313"/>
            <a:ext cx="228600" cy="457200"/>
          </a:xfrm>
          <a:prstGeom prst="down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5029200" y="4938713"/>
            <a:ext cx="228600" cy="457200"/>
          </a:xfrm>
          <a:prstGeom prst="down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1371600" y="3643313"/>
            <a:ext cx="228600" cy="457200"/>
          </a:xfrm>
          <a:prstGeom prst="down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Can 14"/>
          <p:cNvSpPr/>
          <p:nvPr/>
        </p:nvSpPr>
        <p:spPr>
          <a:xfrm>
            <a:off x="1295400" y="3109913"/>
            <a:ext cx="762000" cy="685800"/>
          </a:xfrm>
          <a:prstGeom prst="can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Disk</a:t>
            </a:r>
          </a:p>
        </p:txBody>
      </p:sp>
      <p:grpSp>
        <p:nvGrpSpPr>
          <p:cNvPr id="18444" name="Group 12"/>
          <p:cNvGrpSpPr>
            <a:grpSpLocks/>
          </p:cNvGrpSpPr>
          <p:nvPr/>
        </p:nvGrpSpPr>
        <p:grpSpPr bwMode="auto">
          <a:xfrm>
            <a:off x="914400" y="5014913"/>
            <a:ext cx="990600" cy="400050"/>
            <a:chOff x="1066800" y="5238690"/>
            <a:chExt cx="990600" cy="400110"/>
          </a:xfrm>
        </p:grpSpPr>
        <p:sp>
          <p:nvSpPr>
            <p:cNvPr id="18466" name="Rectangle 215"/>
            <p:cNvSpPr>
              <a:spLocks noChangeArrowheads="1"/>
            </p:cNvSpPr>
            <p:nvPr/>
          </p:nvSpPr>
          <p:spPr bwMode="auto">
            <a:xfrm>
              <a:off x="1073585" y="5312405"/>
              <a:ext cx="977030" cy="304800"/>
            </a:xfrm>
            <a:prstGeom prst="rect">
              <a:avLst/>
            </a:prstGeom>
            <a:gradFill rotWithShape="1">
              <a:gsLst>
                <a:gs pos="0">
                  <a:srgbClr val="3366FF"/>
                </a:gs>
                <a:gs pos="100000">
                  <a:srgbClr val="182F76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3366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8" name="Text Box 216"/>
            <p:cNvSpPr txBox="1">
              <a:spLocks noChangeArrowheads="1"/>
            </p:cNvSpPr>
            <p:nvPr/>
          </p:nvSpPr>
          <p:spPr bwMode="auto">
            <a:xfrm>
              <a:off x="1066800" y="5238690"/>
              <a:ext cx="990600" cy="40011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000" b="1" dirty="0">
                  <a:solidFill>
                    <a:srgbClr val="00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Xrootd</a:t>
              </a:r>
              <a:endParaRPr lang="en-US" sz="2000" b="1" baseline="-25000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endParaRPr>
            </a:p>
          </p:txBody>
        </p:sp>
      </p:grpSp>
      <p:sp>
        <p:nvSpPr>
          <p:cNvPr id="19" name="Can 18"/>
          <p:cNvSpPr/>
          <p:nvPr/>
        </p:nvSpPr>
        <p:spPr>
          <a:xfrm>
            <a:off x="5638800" y="3414713"/>
            <a:ext cx="762000" cy="685800"/>
          </a:xfrm>
          <a:prstGeom prst="can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Disk</a:t>
            </a:r>
          </a:p>
        </p:txBody>
      </p:sp>
      <p:grpSp>
        <p:nvGrpSpPr>
          <p:cNvPr id="18446" name="Group 16"/>
          <p:cNvGrpSpPr>
            <a:grpSpLocks/>
          </p:cNvGrpSpPr>
          <p:nvPr/>
        </p:nvGrpSpPr>
        <p:grpSpPr bwMode="auto">
          <a:xfrm>
            <a:off x="4800600" y="3384550"/>
            <a:ext cx="862013" cy="639763"/>
            <a:chOff x="1176337" y="4161610"/>
            <a:chExt cx="862289" cy="638991"/>
          </a:xfrm>
        </p:grpSpPr>
        <p:sp>
          <p:nvSpPr>
            <p:cNvPr id="21" name="Cube 20"/>
            <p:cNvSpPr/>
            <p:nvPr/>
          </p:nvSpPr>
          <p:spPr>
            <a:xfrm>
              <a:off x="1176337" y="4267845"/>
              <a:ext cx="762244" cy="532756"/>
            </a:xfrm>
            <a:prstGeom prst="cub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" name="Lightning Bolt 21"/>
            <p:cNvSpPr/>
            <p:nvPr/>
          </p:nvSpPr>
          <p:spPr>
            <a:xfrm>
              <a:off x="1176337" y="4420061"/>
              <a:ext cx="609795" cy="380540"/>
            </a:xfrm>
            <a:prstGeom prst="lightningBolt">
              <a:avLst/>
            </a:prstGeom>
            <a:solidFill>
              <a:srgbClr val="66FF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 rot="21197077">
              <a:off x="1216362" y="4161610"/>
              <a:ext cx="822264" cy="369332"/>
            </a:xfrm>
            <a:prstGeom prst="rect">
              <a:avLst/>
            </a:prstGeom>
            <a:noFill/>
            <a:scene3d>
              <a:camera prst="isometricOffAxis2Top"/>
              <a:lightRig rig="threePt" dir="t"/>
            </a:scene3d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dirty="0">
                  <a:solidFill>
                    <a:schemeClr val="bg2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Flash</a:t>
              </a:r>
              <a:endParaRPr lang="en-US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endParaRPr>
            </a:p>
          </p:txBody>
        </p:sp>
      </p:grpSp>
      <p:sp>
        <p:nvSpPr>
          <p:cNvPr id="24" name="Down Arrow 23"/>
          <p:cNvSpPr/>
          <p:nvPr/>
        </p:nvSpPr>
        <p:spPr>
          <a:xfrm flipV="1">
            <a:off x="1752600" y="3795713"/>
            <a:ext cx="228600" cy="1143000"/>
          </a:xfrm>
          <a:prstGeom prst="down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Down Arrow 24"/>
          <p:cNvSpPr/>
          <p:nvPr/>
        </p:nvSpPr>
        <p:spPr>
          <a:xfrm>
            <a:off x="1143000" y="4481513"/>
            <a:ext cx="228600" cy="457200"/>
          </a:xfrm>
          <a:prstGeom prst="down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18449" name="Group 22"/>
          <p:cNvGrpSpPr>
            <a:grpSpLocks/>
          </p:cNvGrpSpPr>
          <p:nvPr/>
        </p:nvGrpSpPr>
        <p:grpSpPr bwMode="auto">
          <a:xfrm>
            <a:off x="914400" y="3994150"/>
            <a:ext cx="862013" cy="639763"/>
            <a:chOff x="1176337" y="4161610"/>
            <a:chExt cx="862289" cy="638991"/>
          </a:xfrm>
        </p:grpSpPr>
        <p:sp>
          <p:nvSpPr>
            <p:cNvPr id="27" name="Cube 26"/>
            <p:cNvSpPr/>
            <p:nvPr/>
          </p:nvSpPr>
          <p:spPr>
            <a:xfrm>
              <a:off x="1176337" y="4267845"/>
              <a:ext cx="762244" cy="532756"/>
            </a:xfrm>
            <a:prstGeom prst="cub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8" name="Lightning Bolt 27"/>
            <p:cNvSpPr/>
            <p:nvPr/>
          </p:nvSpPr>
          <p:spPr>
            <a:xfrm>
              <a:off x="1176337" y="4420061"/>
              <a:ext cx="609795" cy="380540"/>
            </a:xfrm>
            <a:prstGeom prst="lightningBolt">
              <a:avLst/>
            </a:prstGeom>
            <a:solidFill>
              <a:srgbClr val="66FF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29" name="TextBox 28"/>
            <p:cNvSpPr txBox="1"/>
            <p:nvPr/>
          </p:nvSpPr>
          <p:spPr>
            <a:xfrm rot="21197077">
              <a:off x="1216362" y="4161610"/>
              <a:ext cx="822264" cy="369332"/>
            </a:xfrm>
            <a:prstGeom prst="rect">
              <a:avLst/>
            </a:prstGeom>
            <a:noFill/>
            <a:scene3d>
              <a:camera prst="isometricOffAxis2Top"/>
              <a:lightRig rig="threePt" dir="t"/>
            </a:scene3d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dirty="0">
                  <a:solidFill>
                    <a:schemeClr val="bg2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Flash</a:t>
              </a:r>
              <a:endParaRPr lang="en-US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endParaRPr>
            </a:p>
          </p:txBody>
        </p:sp>
      </p:grpSp>
      <p:grpSp>
        <p:nvGrpSpPr>
          <p:cNvPr id="18450" name="Group 26"/>
          <p:cNvGrpSpPr>
            <a:grpSpLocks/>
          </p:cNvGrpSpPr>
          <p:nvPr/>
        </p:nvGrpSpPr>
        <p:grpSpPr bwMode="auto">
          <a:xfrm>
            <a:off x="4953000" y="4710113"/>
            <a:ext cx="990600" cy="400050"/>
            <a:chOff x="1066800" y="5238690"/>
            <a:chExt cx="990600" cy="400110"/>
          </a:xfrm>
        </p:grpSpPr>
        <p:sp>
          <p:nvSpPr>
            <p:cNvPr id="18458" name="Rectangle 215"/>
            <p:cNvSpPr>
              <a:spLocks noChangeArrowheads="1"/>
            </p:cNvSpPr>
            <p:nvPr/>
          </p:nvSpPr>
          <p:spPr bwMode="auto">
            <a:xfrm>
              <a:off x="1073585" y="5312405"/>
              <a:ext cx="977030" cy="304800"/>
            </a:xfrm>
            <a:prstGeom prst="rect">
              <a:avLst/>
            </a:prstGeom>
            <a:gradFill rotWithShape="1">
              <a:gsLst>
                <a:gs pos="0">
                  <a:srgbClr val="3366FF"/>
                </a:gs>
                <a:gs pos="100000">
                  <a:srgbClr val="182F76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3366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32" name="Text Box 216"/>
            <p:cNvSpPr txBox="1">
              <a:spLocks noChangeArrowheads="1"/>
            </p:cNvSpPr>
            <p:nvPr/>
          </p:nvSpPr>
          <p:spPr bwMode="auto">
            <a:xfrm>
              <a:off x="1066800" y="5238690"/>
              <a:ext cx="990600" cy="40011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000" b="1" dirty="0">
                  <a:solidFill>
                    <a:srgbClr val="00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Xrootd</a:t>
              </a:r>
              <a:endParaRPr lang="en-US" sz="2000" b="1" baseline="-25000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endParaRPr>
            </a:p>
          </p:txBody>
        </p:sp>
      </p:grpSp>
      <p:sp>
        <p:nvSpPr>
          <p:cNvPr id="33" name="Down Arrow 32"/>
          <p:cNvSpPr/>
          <p:nvPr/>
        </p:nvSpPr>
        <p:spPr>
          <a:xfrm>
            <a:off x="5029200" y="4024313"/>
            <a:ext cx="228600" cy="609600"/>
          </a:xfrm>
          <a:prstGeom prst="down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2209800" y="5014913"/>
            <a:ext cx="2151063" cy="338137"/>
          </a:xfrm>
          <a:prstGeom prst="rect">
            <a:avLst/>
          </a:prstGeom>
          <a:noFill/>
          <a:effectLst>
            <a:outerShdw blurRad="50800" dist="38100" dir="10800000" algn="r" rotWithShape="0">
              <a:srgbClr val="000000">
                <a:alpha val="83000"/>
              </a:srgb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R/O Disk Block Cache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7000" y="3414713"/>
            <a:ext cx="1981200" cy="338137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55000"/>
              </a:prst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R/O Disk File Cache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022475" y="3094038"/>
            <a:ext cx="2549525" cy="178510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latin typeface="+mn-lt"/>
              </a:rPr>
              <a:t>ZFS Specific</a:t>
            </a:r>
          </a:p>
          <a:p>
            <a:pPr>
              <a:defRPr/>
            </a:pPr>
            <a:r>
              <a:rPr lang="en-US" b="1" dirty="0">
                <a:latin typeface="+mn-lt"/>
              </a:rPr>
              <a:t>   ZFS </a:t>
            </a:r>
            <a:r>
              <a:rPr lang="en-US" sz="1600" b="1" dirty="0">
                <a:latin typeface="+mn-lt"/>
              </a:rPr>
              <a:t>caches disk </a:t>
            </a:r>
            <a:r>
              <a:rPr lang="en-US" sz="1600" b="1" dirty="0" smtClean="0">
                <a:latin typeface="+mn-lt"/>
              </a:rPr>
              <a:t>blocks</a:t>
            </a:r>
          </a:p>
          <a:p>
            <a:pPr>
              <a:defRPr/>
            </a:pPr>
            <a:r>
              <a:rPr lang="en-US" sz="1600" b="1" dirty="0" smtClean="0">
                <a:latin typeface="+mn-lt"/>
              </a:rPr>
              <a:t>             via its ARC</a:t>
            </a:r>
            <a:r>
              <a:rPr lang="en-US" sz="1600" b="1" baseline="30000" dirty="0" smtClean="0">
                <a:latin typeface="+mn-lt"/>
              </a:rPr>
              <a:t>1</a:t>
            </a:r>
            <a:endParaRPr lang="en-US" sz="1600" b="1" baseline="30000" dirty="0">
              <a:latin typeface="+mn-lt"/>
            </a:endParaRPr>
          </a:p>
          <a:p>
            <a:pPr>
              <a:defRPr/>
            </a:pPr>
            <a:r>
              <a:rPr lang="en-US" sz="1600" b="1" dirty="0">
                <a:latin typeface="+mn-lt"/>
              </a:rPr>
              <a:t>       </a:t>
            </a:r>
            <a:r>
              <a:rPr lang="en-US" sz="1400" b="1" dirty="0">
                <a:latin typeface="+mn-lt"/>
              </a:rPr>
              <a:t>Xrootd I/O:</a:t>
            </a:r>
          </a:p>
          <a:p>
            <a:pPr>
              <a:defRPr/>
            </a:pPr>
            <a:r>
              <a:rPr lang="en-US" sz="1200" b="1" dirty="0">
                <a:latin typeface="+mn-lt"/>
              </a:rPr>
              <a:t>              Data sent from RAM/Flash</a:t>
            </a:r>
          </a:p>
          <a:p>
            <a:pPr>
              <a:defRPr/>
            </a:pPr>
            <a:r>
              <a:rPr lang="en-US" sz="1200" b="1" dirty="0">
                <a:latin typeface="+mn-lt"/>
              </a:rPr>
              <a:t>              Data received sent to Disk</a:t>
            </a:r>
          </a:p>
          <a:p>
            <a:pPr>
              <a:defRPr/>
            </a:pPr>
            <a:endParaRPr lang="en-US" b="1" dirty="0">
              <a:latin typeface="+mn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19800" y="4176713"/>
            <a:ext cx="2590800" cy="1538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latin typeface="+mn-lt"/>
              </a:rPr>
              <a:t>FS Agnostic</a:t>
            </a:r>
          </a:p>
          <a:p>
            <a:pPr>
              <a:defRPr/>
            </a:pPr>
            <a:r>
              <a:rPr lang="en-US" b="1" dirty="0">
                <a:latin typeface="+mn-lt"/>
              </a:rPr>
              <a:t>   Xrootd </a:t>
            </a:r>
            <a:r>
              <a:rPr lang="en-US" sz="1600" b="1" dirty="0">
                <a:latin typeface="+mn-lt"/>
              </a:rPr>
              <a:t>caches files</a:t>
            </a:r>
          </a:p>
          <a:p>
            <a:pPr>
              <a:defRPr/>
            </a:pPr>
            <a:r>
              <a:rPr lang="en-US" sz="1600" b="1" dirty="0">
                <a:latin typeface="+mn-lt"/>
              </a:rPr>
              <a:t>       </a:t>
            </a:r>
            <a:r>
              <a:rPr lang="en-US" sz="1400" b="1" dirty="0">
                <a:latin typeface="+mn-lt"/>
              </a:rPr>
              <a:t>Xrootd I/O:</a:t>
            </a:r>
          </a:p>
          <a:p>
            <a:pPr>
              <a:defRPr/>
            </a:pPr>
            <a:r>
              <a:rPr lang="en-US" sz="1200" b="1" dirty="0">
                <a:latin typeface="+mn-lt"/>
              </a:rPr>
              <a:t>              Data sent from RAM/Flash</a:t>
            </a:r>
          </a:p>
          <a:p>
            <a:pPr>
              <a:defRPr/>
            </a:pPr>
            <a:r>
              <a:rPr lang="en-US" sz="1200" b="1" dirty="0">
                <a:latin typeface="+mn-lt"/>
              </a:rPr>
              <a:t>              Data received sent to Disk</a:t>
            </a:r>
          </a:p>
          <a:p>
            <a:pPr>
              <a:defRPr/>
            </a:pPr>
            <a:endParaRPr lang="en-US" b="1" dirty="0">
              <a:latin typeface="+mn-lt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09600" y="2957513"/>
            <a:ext cx="3886200" cy="2743200"/>
          </a:xfrm>
          <a:prstGeom prst="rect">
            <a:avLst/>
          </a:prstGeom>
          <a:noFill/>
          <a:ln>
            <a:solidFill>
              <a:srgbClr val="0066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4572000" y="2957513"/>
            <a:ext cx="3886200" cy="2743200"/>
          </a:xfrm>
          <a:prstGeom prst="rect">
            <a:avLst/>
          </a:prstGeom>
          <a:noFill/>
          <a:ln>
            <a:solidFill>
              <a:srgbClr val="0066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2457463" y="5715000"/>
            <a:ext cx="40957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>
                <a:solidFill>
                  <a:srgbClr val="000000"/>
                </a:solidFill>
                <a:effectLst>
                  <a:glow rad="63500">
                    <a:srgbClr val="FF0000">
                      <a:alpha val="40000"/>
                    </a:srgbClr>
                  </a:glow>
                </a:effectLst>
                <a:latin typeface="+mj-lt"/>
              </a:rPr>
              <a:t>Will This Be Effective?</a:t>
            </a:r>
            <a:endParaRPr lang="en-US" sz="3200" b="1" i="1" dirty="0">
              <a:solidFill>
                <a:srgbClr val="000000"/>
              </a:solidFill>
              <a:effectLst>
                <a:glow rad="63500">
                  <a:srgbClr val="FF0000">
                    <a:alpha val="40000"/>
                  </a:srgbClr>
                </a:glow>
              </a:effectLst>
              <a:latin typeface="+mj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166201" y="5410200"/>
            <a:ext cx="21771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baseline="30000" dirty="0" smtClean="0">
                <a:solidFill>
                  <a:srgbClr val="000000"/>
                </a:solidFill>
                <a:latin typeface="+mn-lt"/>
              </a:rPr>
              <a:t>1</a:t>
            </a:r>
            <a:r>
              <a:rPr lang="en-US" sz="1200" b="1" dirty="0" smtClean="0">
                <a:latin typeface="+mn-lt"/>
              </a:rPr>
              <a:t>Adaptive Replacement Cache</a:t>
            </a:r>
            <a:endParaRPr lang="en-US" sz="1200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2245792B-3D80-44E9-8542-7E7067BA7D46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22531" name="Rectangle 2" descr="Large confetti"/>
          <p:cNvSpPr>
            <a:spLocks noGrp="1" noChangeArrowheads="1"/>
          </p:cNvSpPr>
          <p:nvPr>
            <p:ph type="title" idx="4294967295"/>
          </p:nvPr>
        </p:nvSpPr>
        <p:spPr>
          <a:xfrm>
            <a:off x="582613" y="284163"/>
            <a:ext cx="8332787" cy="1143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0000"/>
                </a:solidFill>
              </a:rPr>
              <a:t>ZFS Disk Block Cache Setup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828800"/>
            <a:ext cx="8686800" cy="43434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dirty="0" smtClean="0">
                <a:solidFill>
                  <a:srgbClr val="000000"/>
                </a:solidFill>
              </a:rPr>
              <a:t>Sun X4540 Hardware</a:t>
            </a:r>
          </a:p>
          <a:p>
            <a:pPr lvl="1" eaLnBrk="1" hangingPunct="1">
              <a:lnSpc>
                <a:spcPts val="2800"/>
              </a:lnSpc>
            </a:pPr>
            <a:r>
              <a:rPr lang="en-US" sz="2000" dirty="0" smtClean="0">
                <a:solidFill>
                  <a:srgbClr val="000000"/>
                </a:solidFill>
              </a:rPr>
              <a:t>2x2.3GHz </a:t>
            </a:r>
            <a:r>
              <a:rPr lang="en-US" sz="2000" dirty="0" err="1" smtClean="0">
                <a:solidFill>
                  <a:srgbClr val="000000"/>
                </a:solidFill>
              </a:rPr>
              <a:t>Qcore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</a:rPr>
              <a:t>Opterons</a:t>
            </a:r>
            <a:r>
              <a:rPr lang="en-US" sz="2000" dirty="0" smtClean="0">
                <a:solidFill>
                  <a:srgbClr val="000000"/>
                </a:solidFill>
              </a:rPr>
              <a:t>, 32GB RAM, 48x1TB 7200 RPM SATA</a:t>
            </a:r>
          </a:p>
          <a:p>
            <a:pPr eaLnBrk="1" hangingPunct="1">
              <a:lnSpc>
                <a:spcPts val="2800"/>
              </a:lnSpc>
            </a:pPr>
            <a:r>
              <a:rPr lang="en-US" dirty="0" smtClean="0">
                <a:solidFill>
                  <a:srgbClr val="000000"/>
                </a:solidFill>
              </a:rPr>
              <a:t>Standard Solaris with temporary update 8 patch</a:t>
            </a:r>
          </a:p>
          <a:p>
            <a:pPr lvl="1" eaLnBrk="1" hangingPunct="1">
              <a:lnSpc>
                <a:spcPts val="2800"/>
              </a:lnSpc>
            </a:pPr>
            <a:r>
              <a:rPr lang="en-US" dirty="0" smtClean="0">
                <a:solidFill>
                  <a:srgbClr val="000000"/>
                </a:solidFill>
              </a:rPr>
              <a:t>ZFS SSD cache not support until Update 8</a:t>
            </a:r>
          </a:p>
          <a:p>
            <a:pPr eaLnBrk="1" hangingPunct="1">
              <a:lnSpc>
                <a:spcPts val="2800"/>
              </a:lnSpc>
            </a:pPr>
            <a:r>
              <a:rPr lang="en-US" dirty="0" smtClean="0">
                <a:solidFill>
                  <a:srgbClr val="000000"/>
                </a:solidFill>
              </a:rPr>
              <a:t>I/O subsystem tuned for SSD</a:t>
            </a:r>
          </a:p>
          <a:p>
            <a:pPr lvl="1" eaLnBrk="1" hangingPunct="1">
              <a:lnSpc>
                <a:spcPts val="2800"/>
              </a:lnSpc>
            </a:pPr>
            <a:r>
              <a:rPr lang="en-US" dirty="0" smtClean="0">
                <a:solidFill>
                  <a:srgbClr val="000000"/>
                </a:solidFill>
              </a:rPr>
              <a:t>Exception: used 128K read block size</a:t>
            </a:r>
          </a:p>
          <a:p>
            <a:pPr lvl="2" eaLnBrk="1" hangingPunct="1">
              <a:lnSpc>
                <a:spcPts val="2800"/>
              </a:lnSpc>
            </a:pPr>
            <a:r>
              <a:rPr lang="en-US" dirty="0" smtClean="0">
                <a:solidFill>
                  <a:srgbClr val="000000"/>
                </a:solidFill>
              </a:rPr>
              <a:t>This avoided a ZFS performance limitation</a:t>
            </a:r>
          </a:p>
          <a:p>
            <a:pPr eaLnBrk="1" hangingPunct="1">
              <a:lnSpc>
                <a:spcPts val="2800"/>
              </a:lnSpc>
            </a:pPr>
            <a:r>
              <a:rPr lang="en-US" dirty="0" smtClean="0">
                <a:solidFill>
                  <a:srgbClr val="000000"/>
                </a:solidFill>
              </a:rPr>
              <a:t>Two FERMI/GLAST analysis job streams</a:t>
            </a:r>
          </a:p>
          <a:p>
            <a:pPr lvl="1" eaLnBrk="1" hangingPunct="1">
              <a:lnSpc>
                <a:spcPts val="2800"/>
              </a:lnSpc>
            </a:pPr>
            <a:r>
              <a:rPr lang="en-US" dirty="0" smtClean="0">
                <a:solidFill>
                  <a:srgbClr val="000000"/>
                </a:solidFill>
              </a:rPr>
              <a:t>First stream after reboot to seed ZFS L2ARC</a:t>
            </a:r>
          </a:p>
          <a:p>
            <a:pPr lvl="1" eaLnBrk="1" hangingPunct="1">
              <a:lnSpc>
                <a:spcPts val="2800"/>
              </a:lnSpc>
            </a:pPr>
            <a:r>
              <a:rPr lang="en-US" dirty="0" smtClean="0">
                <a:solidFill>
                  <a:srgbClr val="000000"/>
                </a:solidFill>
              </a:rPr>
              <a:t>Same stream re-run to obtain measurement</a:t>
            </a:r>
          </a:p>
          <a:p>
            <a:pPr eaLnBrk="1" hangingPunct="1">
              <a:lnSpc>
                <a:spcPts val="2800"/>
              </a:lnSpc>
            </a:pPr>
            <a:endParaRPr lang="en-US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4648200" y="1865313"/>
            <a:ext cx="4191000" cy="400208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509" name="Title 1" descr="Large confetti"/>
          <p:cNvSpPr>
            <a:spLocks noGrp="1"/>
          </p:cNvSpPr>
          <p:nvPr>
            <p:ph type="title"/>
          </p:nvPr>
        </p:nvSpPr>
        <p:spPr>
          <a:xfrm>
            <a:off x="609600" y="284163"/>
            <a:ext cx="81534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0000"/>
                </a:solidFill>
              </a:rPr>
              <a:t>Disk </a:t>
            </a:r>
            <a:r>
              <a:rPr lang="en-US" b="1" dirty="0" err="1" smtClean="0">
                <a:solidFill>
                  <a:srgbClr val="000000"/>
                </a:solidFill>
              </a:rPr>
              <a:t>vs</a:t>
            </a:r>
            <a:r>
              <a:rPr lang="en-US" b="1" dirty="0" smtClean="0">
                <a:solidFill>
                  <a:srgbClr val="000000"/>
                </a:solidFill>
              </a:rPr>
              <a:t> SSD With 324 Clients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BDE8C7D2-9BE5-4123-8090-E6DA9B814C81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371600" y="5878513"/>
            <a:ext cx="22098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b="1" dirty="0" smtClean="0">
                <a:solidFill>
                  <a:srgbClr val="000000"/>
                </a:solidFill>
                <a:latin typeface="+mj-lt"/>
              </a:rPr>
              <a:t>Cold SSD Cache </a:t>
            </a:r>
            <a:r>
              <a:rPr lang="en-US" b="1" dirty="0">
                <a:solidFill>
                  <a:srgbClr val="000000"/>
                </a:solidFill>
                <a:latin typeface="+mj-lt"/>
              </a:rPr>
              <a:t>I/O 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3656012" y="1731962"/>
            <a:ext cx="992188" cy="706438"/>
            <a:chOff x="3962400" y="5742801"/>
            <a:chExt cx="992180" cy="706398"/>
          </a:xfrm>
        </p:grpSpPr>
        <p:sp>
          <p:nvSpPr>
            <p:cNvPr id="10" name="Left-Up Arrow 9"/>
            <p:cNvSpPr/>
            <p:nvPr/>
          </p:nvSpPr>
          <p:spPr>
            <a:xfrm flipH="1">
              <a:off x="4094162" y="5968213"/>
              <a:ext cx="457196" cy="457174"/>
            </a:xfrm>
            <a:prstGeom prst="leftUpArrow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495796" y="6172990"/>
              <a:ext cx="458784" cy="27620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200" b="1" dirty="0">
                  <a:solidFill>
                    <a:srgbClr val="000000"/>
                  </a:solidFill>
                  <a:latin typeface="+mj-lt"/>
                </a:rPr>
                <a:t>Min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962400" y="5742801"/>
              <a:ext cx="534984" cy="27620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200" b="1" dirty="0">
                  <a:solidFill>
                    <a:srgbClr val="000000"/>
                  </a:solidFill>
                  <a:latin typeface="+mj-lt"/>
                </a:rPr>
                <a:t>MB/s</a:t>
              </a:r>
            </a:p>
          </p:txBody>
        </p:sp>
      </p:grpSp>
      <p:pic>
        <p:nvPicPr>
          <p:cNvPr id="4096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905000"/>
            <a:ext cx="4200525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Rectangle 26"/>
          <p:cNvSpPr/>
          <p:nvPr/>
        </p:nvSpPr>
        <p:spPr>
          <a:xfrm>
            <a:off x="304800" y="2460625"/>
            <a:ext cx="4191000" cy="340677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40967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2743200"/>
            <a:ext cx="4133850" cy="302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TextBox 30"/>
          <p:cNvSpPr txBox="1"/>
          <p:nvPr/>
        </p:nvSpPr>
        <p:spPr>
          <a:xfrm>
            <a:off x="5638800" y="5867400"/>
            <a:ext cx="24384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b="1" dirty="0" smtClean="0">
                <a:solidFill>
                  <a:srgbClr val="000000"/>
                </a:solidFill>
                <a:latin typeface="+mj-lt"/>
              </a:rPr>
              <a:t>Warm SSD Cache </a:t>
            </a:r>
            <a:r>
              <a:rPr lang="en-US" b="1" dirty="0">
                <a:solidFill>
                  <a:srgbClr val="000000"/>
                </a:solidFill>
                <a:latin typeface="+mj-lt"/>
              </a:rPr>
              <a:t>I/O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81000" y="2069068"/>
            <a:ext cx="3352800" cy="369332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/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ZFS R/O </a:t>
            </a:r>
            <a:r>
              <a:rPr lang="en-US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Disk Block Cache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3657600" y="4495800"/>
            <a:ext cx="4267200" cy="1447800"/>
            <a:chOff x="3657600" y="4495800"/>
            <a:chExt cx="4267200" cy="1447800"/>
          </a:xfrm>
        </p:grpSpPr>
        <p:grpSp>
          <p:nvGrpSpPr>
            <p:cNvPr id="22" name="Group 21"/>
            <p:cNvGrpSpPr/>
            <p:nvPr/>
          </p:nvGrpSpPr>
          <p:grpSpPr>
            <a:xfrm>
              <a:off x="3657600" y="4724400"/>
              <a:ext cx="4267200" cy="1219200"/>
              <a:chOff x="3657600" y="4724400"/>
              <a:chExt cx="4267200" cy="1219200"/>
            </a:xfrm>
          </p:grpSpPr>
          <p:sp>
            <p:nvSpPr>
              <p:cNvPr id="15" name="Oval 14"/>
              <p:cNvSpPr/>
              <p:nvPr/>
            </p:nvSpPr>
            <p:spPr>
              <a:xfrm>
                <a:off x="7315200" y="5257800"/>
                <a:ext cx="609600" cy="533400"/>
              </a:xfrm>
              <a:prstGeom prst="ellipse">
                <a:avLst/>
              </a:prstGeom>
              <a:solidFill>
                <a:srgbClr val="FFFF00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3657600" y="5257800"/>
                <a:ext cx="609600" cy="533400"/>
              </a:xfrm>
              <a:prstGeom prst="ellipse">
                <a:avLst/>
              </a:prstGeom>
              <a:solidFill>
                <a:srgbClr val="FFFF00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20"/>
              <p:cNvGrpSpPr/>
              <p:nvPr/>
            </p:nvGrpSpPr>
            <p:grpSpPr>
              <a:xfrm>
                <a:off x="3886200" y="4724400"/>
                <a:ext cx="3657600" cy="1219200"/>
                <a:chOff x="3886200" y="4648200"/>
                <a:chExt cx="3657600" cy="1219200"/>
              </a:xfrm>
            </p:grpSpPr>
            <p:sp>
              <p:nvSpPr>
                <p:cNvPr id="18" name="Arc 17"/>
                <p:cNvSpPr/>
                <p:nvPr/>
              </p:nvSpPr>
              <p:spPr>
                <a:xfrm>
                  <a:off x="3962400" y="4648200"/>
                  <a:ext cx="3581400" cy="1219200"/>
                </a:xfrm>
                <a:prstGeom prst="arc">
                  <a:avLst/>
                </a:prstGeom>
                <a:ln w="19050">
                  <a:solidFill>
                    <a:schemeClr val="accent4">
                      <a:lumMod val="75000"/>
                      <a:lumOff val="2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Arc 18"/>
                <p:cNvSpPr/>
                <p:nvPr/>
              </p:nvSpPr>
              <p:spPr>
                <a:xfrm flipH="1">
                  <a:off x="3886200" y="4648200"/>
                  <a:ext cx="3581400" cy="1219200"/>
                </a:xfrm>
                <a:prstGeom prst="arc">
                  <a:avLst/>
                </a:prstGeom>
                <a:ln w="19050">
                  <a:solidFill>
                    <a:schemeClr val="accent4">
                      <a:lumMod val="75000"/>
                      <a:lumOff val="25000"/>
                    </a:schemeClr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23" name="TextBox 22"/>
            <p:cNvSpPr txBox="1"/>
            <p:nvPr/>
          </p:nvSpPr>
          <p:spPr>
            <a:xfrm>
              <a:off x="5015988" y="4495800"/>
              <a:ext cx="155042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/>
                <a:t>25% Improvement!</a:t>
              </a:r>
              <a:endParaRPr lang="en-US" sz="12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If Things Were So Simple!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05800" cy="43434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ZFS Disk Block Cache is workflow sensitive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Test represents a specific workflow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Multiple job reruns (happens but …)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But we could not successfully test the obvious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Long term caching of conditions-type (i.e., hot) data</a:t>
            </a:r>
          </a:p>
          <a:p>
            <a:pPr lvl="3"/>
            <a:r>
              <a:rPr lang="en-US" dirty="0" smtClean="0">
                <a:solidFill>
                  <a:srgbClr val="000000"/>
                </a:solidFill>
              </a:rPr>
              <a:t>Not enough time and no proper job profile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Whole file caching is much less sensitive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At worst can pre-cache for a static workflow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However, even this can expose other problems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CERN Symposium  12-Oct-09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E13A5B58-3D88-421E-A24F-3DDB38CDD95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4572000" y="2460625"/>
            <a:ext cx="4191000" cy="340677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04800" y="1865313"/>
            <a:ext cx="4191000" cy="400208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21508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67200" y="2362200"/>
            <a:ext cx="4876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Title 1" descr="Large confetti"/>
          <p:cNvSpPr>
            <a:spLocks noGrp="1"/>
          </p:cNvSpPr>
          <p:nvPr>
            <p:ph type="title"/>
          </p:nvPr>
        </p:nvSpPr>
        <p:spPr>
          <a:xfrm>
            <a:off x="609600" y="284163"/>
            <a:ext cx="81534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0000"/>
                </a:solidFill>
              </a:rPr>
              <a:t>Same Job Stream: Disk </a:t>
            </a:r>
            <a:r>
              <a:rPr lang="en-US" b="1" dirty="0" err="1" smtClean="0">
                <a:solidFill>
                  <a:srgbClr val="000000"/>
                </a:solidFill>
              </a:rPr>
              <a:t>vs</a:t>
            </a:r>
            <a:r>
              <a:rPr lang="en-US" b="1" dirty="0" smtClean="0">
                <a:solidFill>
                  <a:srgbClr val="000000"/>
                </a:solidFill>
              </a:rPr>
              <a:t> SSD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BDE8C7D2-9BE5-4123-8090-E6DA9B814C81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81200" y="5878513"/>
            <a:ext cx="10668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000000"/>
                </a:solidFill>
                <a:latin typeface="+mj-lt"/>
              </a:rPr>
              <a:t>Disk I/O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248400" y="5878513"/>
            <a:ext cx="10668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000000"/>
                </a:solidFill>
                <a:latin typeface="+mj-lt"/>
              </a:rPr>
              <a:t>SSD I/O </a:t>
            </a:r>
          </a:p>
        </p:txBody>
      </p:sp>
      <p:grpSp>
        <p:nvGrpSpPr>
          <p:cNvPr id="21513" name="Group 14"/>
          <p:cNvGrpSpPr>
            <a:grpSpLocks/>
          </p:cNvGrpSpPr>
          <p:nvPr/>
        </p:nvGrpSpPr>
        <p:grpSpPr bwMode="auto">
          <a:xfrm>
            <a:off x="4419600" y="1676400"/>
            <a:ext cx="992188" cy="706438"/>
            <a:chOff x="3962400" y="5742801"/>
            <a:chExt cx="992180" cy="706398"/>
          </a:xfrm>
        </p:grpSpPr>
        <p:sp>
          <p:nvSpPr>
            <p:cNvPr id="10" name="Left-Up Arrow 9"/>
            <p:cNvSpPr/>
            <p:nvPr/>
          </p:nvSpPr>
          <p:spPr>
            <a:xfrm flipH="1">
              <a:off x="4094162" y="5968213"/>
              <a:ext cx="457196" cy="457174"/>
            </a:xfrm>
            <a:prstGeom prst="leftUpArrow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495796" y="6172990"/>
              <a:ext cx="458784" cy="27620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200" b="1" dirty="0">
                  <a:solidFill>
                    <a:srgbClr val="000000"/>
                  </a:solidFill>
                  <a:latin typeface="+mj-lt"/>
                </a:rPr>
                <a:t>Min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962400" y="5742801"/>
              <a:ext cx="534984" cy="27620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200" b="1" dirty="0">
                  <a:solidFill>
                    <a:srgbClr val="000000"/>
                  </a:solidFill>
                  <a:latin typeface="+mj-lt"/>
                </a:rPr>
                <a:t>MB/s</a:t>
              </a:r>
            </a:p>
          </p:txBody>
        </p:sp>
      </p:grpSp>
      <p:pic>
        <p:nvPicPr>
          <p:cNvPr id="21514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752600"/>
            <a:ext cx="4876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304800" y="2999601"/>
            <a:ext cx="6858000" cy="705623"/>
            <a:chOff x="304800" y="3103546"/>
            <a:chExt cx="6858000" cy="706454"/>
          </a:xfrm>
        </p:grpSpPr>
        <p:grpSp>
          <p:nvGrpSpPr>
            <p:cNvPr id="21516" name="Group 22"/>
            <p:cNvGrpSpPr>
              <a:grpSpLocks/>
            </p:cNvGrpSpPr>
            <p:nvPr/>
          </p:nvGrpSpPr>
          <p:grpSpPr bwMode="auto">
            <a:xfrm>
              <a:off x="304800" y="3103546"/>
              <a:ext cx="2590800" cy="706453"/>
              <a:chOff x="304800" y="3103546"/>
              <a:chExt cx="2590800" cy="706453"/>
            </a:xfrm>
          </p:grpSpPr>
          <p:sp>
            <p:nvSpPr>
              <p:cNvPr id="21" name="Oval 20"/>
              <p:cNvSpPr/>
              <p:nvPr/>
            </p:nvSpPr>
            <p:spPr>
              <a:xfrm>
                <a:off x="304800" y="3352261"/>
                <a:ext cx="2590800" cy="457738"/>
              </a:xfrm>
              <a:prstGeom prst="ellipse">
                <a:avLst/>
              </a:prstGeom>
              <a:solidFill>
                <a:schemeClr val="accent3">
                  <a:lumMod val="50000"/>
                  <a:alpha val="30196"/>
                </a:schemeClr>
              </a:solidFill>
              <a:ln>
                <a:noFill/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557871" y="3103546"/>
                <a:ext cx="2032929" cy="27732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1200" b="1" i="1" dirty="0" err="1" smtClean="0">
                    <a:latin typeface="+mn-lt"/>
                  </a:rPr>
                  <a:t>OpenSolaris</a:t>
                </a:r>
                <a:r>
                  <a:rPr lang="en-US" sz="1200" b="1" i="1" dirty="0" smtClean="0">
                    <a:latin typeface="+mn-lt"/>
                  </a:rPr>
                  <a:t> CPU Bottleneck</a:t>
                </a:r>
                <a:endParaRPr lang="en-US" sz="1200" b="1" i="1" dirty="0">
                  <a:latin typeface="+mn-lt"/>
                </a:endParaRPr>
              </a:p>
            </p:txBody>
          </p:sp>
        </p:grpSp>
        <p:grpSp>
          <p:nvGrpSpPr>
            <p:cNvPr id="21517" name="Group 23"/>
            <p:cNvGrpSpPr>
              <a:grpSpLocks/>
            </p:cNvGrpSpPr>
            <p:nvPr/>
          </p:nvGrpSpPr>
          <p:grpSpPr bwMode="auto">
            <a:xfrm>
              <a:off x="4572000" y="3103546"/>
              <a:ext cx="2590800" cy="706454"/>
              <a:chOff x="304800" y="3103546"/>
              <a:chExt cx="2590800" cy="706454"/>
            </a:xfrm>
          </p:grpSpPr>
          <p:sp>
            <p:nvSpPr>
              <p:cNvPr id="25" name="Oval 24"/>
              <p:cNvSpPr/>
              <p:nvPr/>
            </p:nvSpPr>
            <p:spPr>
              <a:xfrm>
                <a:off x="304800" y="3352262"/>
                <a:ext cx="2590800" cy="457738"/>
              </a:xfrm>
              <a:prstGeom prst="ellipse">
                <a:avLst/>
              </a:prstGeom>
              <a:solidFill>
                <a:schemeClr val="accent3">
                  <a:lumMod val="50000"/>
                  <a:alpha val="30196"/>
                </a:schemeClr>
              </a:solidFill>
              <a:ln>
                <a:noFill/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609600" y="3103546"/>
                <a:ext cx="2032929" cy="27732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1200" b="1" i="1" dirty="0" err="1" smtClean="0">
                    <a:latin typeface="+mn-lt"/>
                  </a:rPr>
                  <a:t>OpenSolaris</a:t>
                </a:r>
                <a:r>
                  <a:rPr lang="en-US" sz="1200" b="1" i="1" dirty="0" smtClean="0">
                    <a:latin typeface="+mn-lt"/>
                  </a:rPr>
                  <a:t> CPU Bottleneck</a:t>
                </a:r>
                <a:endParaRPr lang="en-US" sz="1200" b="1" i="1" dirty="0">
                  <a:latin typeface="+mn-lt"/>
                </a:endParaRPr>
              </a:p>
            </p:txBody>
          </p:sp>
        </p:grpSp>
      </p:grpSp>
      <p:sp>
        <p:nvSpPr>
          <p:cNvPr id="27" name="TextBox 26"/>
          <p:cNvSpPr txBox="1"/>
          <p:nvPr/>
        </p:nvSpPr>
        <p:spPr>
          <a:xfrm>
            <a:off x="5105400" y="2057400"/>
            <a:ext cx="3352800" cy="369332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/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Xroot R/O 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Disk 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File Cache</a:t>
            </a: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2245792B-3D80-44E9-8542-7E7067BA7D46}" type="slidenum">
              <a:rPr lang="en-US"/>
              <a:pPr>
                <a:defRPr/>
              </a:pPr>
              <a:t>28</a:t>
            </a:fld>
            <a:endParaRPr lang="en-US"/>
          </a:p>
        </p:txBody>
      </p:sp>
      <p:sp>
        <p:nvSpPr>
          <p:cNvPr id="22531" name="Rectangle 2" descr="Large confetti"/>
          <p:cNvSpPr>
            <a:spLocks noGrp="1" noChangeArrowheads="1"/>
          </p:cNvSpPr>
          <p:nvPr>
            <p:ph type="title" idx="4294967295"/>
          </p:nvPr>
        </p:nvSpPr>
        <p:spPr>
          <a:xfrm>
            <a:off x="582613" y="284163"/>
            <a:ext cx="8332787" cy="1143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0000"/>
                </a:solidFill>
              </a:rPr>
              <a:t>Xrootd R/O Disk File Cache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828800"/>
            <a:ext cx="8686800" cy="43434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dirty="0" smtClean="0">
                <a:solidFill>
                  <a:srgbClr val="000000"/>
                </a:solidFill>
              </a:rPr>
              <a:t>Well tuned disk can equal SSD Performance?</a:t>
            </a:r>
          </a:p>
          <a:p>
            <a:pPr lvl="1" eaLnBrk="1" hangingPunct="1">
              <a:lnSpc>
                <a:spcPts val="2800"/>
              </a:lnSpc>
            </a:pPr>
            <a:r>
              <a:rPr lang="en-US" dirty="0" smtClean="0">
                <a:solidFill>
                  <a:srgbClr val="000000"/>
                </a:solidFill>
              </a:rPr>
              <a:t>Yes, when number of well-behaved clients </a:t>
            </a:r>
            <a:r>
              <a:rPr lang="en-US" b="1" dirty="0" smtClean="0">
                <a:solidFill>
                  <a:srgbClr val="000000"/>
                </a:solidFill>
              </a:rPr>
              <a:t>&lt;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i="1" dirty="0" smtClean="0">
                <a:solidFill>
                  <a:srgbClr val="000000"/>
                </a:solidFill>
              </a:rPr>
              <a:t>small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b="1" dirty="0" smtClean="0">
                <a:solidFill>
                  <a:srgbClr val="000000"/>
                </a:solidFill>
              </a:rPr>
              <a:t>n</a:t>
            </a:r>
          </a:p>
          <a:p>
            <a:pPr lvl="2" eaLnBrk="1" hangingPunct="1">
              <a:lnSpc>
                <a:spcPts val="2800"/>
              </a:lnSpc>
            </a:pPr>
            <a:r>
              <a:rPr lang="en-US" dirty="0" smtClean="0">
                <a:solidFill>
                  <a:srgbClr val="000000"/>
                </a:solidFill>
              </a:rPr>
              <a:t>324 </a:t>
            </a:r>
            <a:r>
              <a:rPr lang="en-US" u="sng" dirty="0" smtClean="0">
                <a:solidFill>
                  <a:srgbClr val="000000"/>
                </a:solidFill>
              </a:rPr>
              <a:t>Fermi/GLAST</a:t>
            </a:r>
            <a:r>
              <a:rPr lang="en-US" dirty="0" smtClean="0">
                <a:solidFill>
                  <a:srgbClr val="000000"/>
                </a:solidFill>
              </a:rPr>
              <a:t> clients probably not enough </a:t>
            </a:r>
            <a:r>
              <a:rPr lang="en-US" i="1" dirty="0" smtClean="0">
                <a:solidFill>
                  <a:srgbClr val="000000"/>
                </a:solidFill>
              </a:rPr>
              <a:t>and </a:t>
            </a:r>
            <a:endParaRPr lang="en-US" dirty="0" smtClean="0">
              <a:solidFill>
                <a:srgbClr val="000000"/>
              </a:solidFill>
            </a:endParaRPr>
          </a:p>
          <a:p>
            <a:pPr lvl="2" eaLnBrk="1" hangingPunct="1">
              <a:lnSpc>
                <a:spcPts val="2800"/>
              </a:lnSpc>
            </a:pPr>
            <a:r>
              <a:rPr lang="en-US" dirty="0" smtClean="0">
                <a:solidFill>
                  <a:srgbClr val="000000"/>
                </a:solidFill>
              </a:rPr>
              <a:t>Hitting an OS bottleneck</a:t>
            </a:r>
          </a:p>
          <a:p>
            <a:pPr lvl="3" eaLnBrk="1" hangingPunct="1">
              <a:lnSpc>
                <a:spcPts val="2800"/>
              </a:lnSpc>
            </a:pPr>
            <a:r>
              <a:rPr lang="en-US" dirty="0" err="1" smtClean="0">
                <a:solidFill>
                  <a:srgbClr val="000000"/>
                </a:solidFill>
              </a:rPr>
              <a:t>OpenSolaris</a:t>
            </a:r>
            <a:r>
              <a:rPr lang="en-US" dirty="0" smtClean="0">
                <a:solidFill>
                  <a:srgbClr val="000000"/>
                </a:solidFill>
              </a:rPr>
              <a:t> vectors all interrupts through a single CPU</a:t>
            </a:r>
          </a:p>
          <a:p>
            <a:pPr lvl="1" eaLnBrk="1" hangingPunct="1">
              <a:lnSpc>
                <a:spcPts val="2800"/>
              </a:lnSpc>
            </a:pPr>
            <a:r>
              <a:rPr lang="en-US" dirty="0" smtClean="0">
                <a:solidFill>
                  <a:srgbClr val="000000"/>
                </a:solidFill>
              </a:rPr>
              <a:t>Likely we could have done much better</a:t>
            </a:r>
          </a:p>
          <a:p>
            <a:pPr lvl="2" eaLnBrk="1" hangingPunct="1">
              <a:lnSpc>
                <a:spcPts val="2800"/>
              </a:lnSpc>
            </a:pPr>
            <a:r>
              <a:rPr lang="en-US" i="1" dirty="0" smtClean="0">
                <a:solidFill>
                  <a:srgbClr val="000000"/>
                </a:solidFill>
              </a:rPr>
              <a:t>System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i="1" dirty="0" smtClean="0">
                <a:solidFill>
                  <a:srgbClr val="000000"/>
                </a:solidFill>
              </a:rPr>
              <a:t>software</a:t>
            </a:r>
            <a:r>
              <a:rPr lang="en-US" dirty="0" smtClean="0">
                <a:solidFill>
                  <a:srgbClr val="000000"/>
                </a:solidFill>
              </a:rPr>
              <a:t> issues proved to be a roadblock</a:t>
            </a:r>
          </a:p>
          <a:p>
            <a:pPr lvl="3" eaLnBrk="1" hangingPunct="1">
              <a:lnSpc>
                <a:spcPts val="2800"/>
              </a:lnSpc>
            </a:pPr>
            <a:r>
              <a:rPr lang="en-US" dirty="0" smtClean="0">
                <a:solidFill>
                  <a:srgbClr val="000000"/>
                </a:solidFill>
              </a:rPr>
              <a:t>This may be an near-term issue with SSD-type devices</a:t>
            </a:r>
          </a:p>
          <a:p>
            <a:pPr eaLnBrk="1" hangingPunct="1">
              <a:lnSpc>
                <a:spcPts val="2800"/>
              </a:lnSpc>
            </a:pPr>
            <a:r>
              <a:rPr lang="en-US" dirty="0" smtClean="0">
                <a:solidFill>
                  <a:srgbClr val="000000"/>
                </a:solidFill>
              </a:rPr>
              <a:t>Increasing load on high performance H/W</a:t>
            </a:r>
          </a:p>
          <a:p>
            <a:pPr eaLnBrk="1" hangingPunct="1">
              <a:lnSpc>
                <a:spcPts val="2800"/>
              </a:lnSpc>
              <a:buNone/>
            </a:pPr>
            <a:r>
              <a:rPr lang="en-US" dirty="0" smtClean="0">
                <a:solidFill>
                  <a:srgbClr val="000000"/>
                </a:solidFill>
              </a:rPr>
              <a:t>	</a:t>
            </a:r>
            <a:r>
              <a:rPr lang="en-US" dirty="0" smtClean="0">
                <a:solidFill>
                  <a:srgbClr val="000000"/>
                </a:solidFill>
              </a:rPr>
              <a:t>appears to reveal </a:t>
            </a:r>
            <a:r>
              <a:rPr lang="en-US" dirty="0" smtClean="0">
                <a:solidFill>
                  <a:srgbClr val="000000"/>
                </a:solidFill>
              </a:rPr>
              <a:t>other software problems ….</a:t>
            </a:r>
          </a:p>
          <a:p>
            <a:pPr eaLnBrk="1" hangingPunct="1">
              <a:lnSpc>
                <a:spcPts val="2800"/>
              </a:lnSpc>
              <a:buNone/>
            </a:pPr>
            <a:endParaRPr lang="en-US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We Saw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229600" cy="43434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H</a:t>
            </a:r>
            <a:r>
              <a:rPr lang="en-US" dirty="0" smtClean="0">
                <a:solidFill>
                  <a:srgbClr val="000000"/>
                </a:solidFill>
              </a:rPr>
              <a:t>igh SSD load can trigger FS lethargy</a:t>
            </a:r>
            <a:endParaRPr lang="en-US" dirty="0" smtClean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ZFS </a:t>
            </a:r>
            <a:r>
              <a:rPr lang="en-US" dirty="0" smtClean="0">
                <a:solidFill>
                  <a:srgbClr val="000000"/>
                </a:solidFill>
              </a:rPr>
              <a:t>+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8K blocks + high </a:t>
            </a:r>
            <a:r>
              <a:rPr lang="en-US" dirty="0" smtClean="0">
                <a:solidFill>
                  <a:srgbClr val="000000"/>
                </a:solidFill>
              </a:rPr>
              <a:t>load = Sluggishness</a:t>
            </a:r>
            <a:endParaRPr lang="en-US" dirty="0" smtClean="0">
              <a:solidFill>
                <a:srgbClr val="000000"/>
              </a:solidFill>
            </a:endParaRP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Sun is aware of this </a:t>
            </a:r>
            <a:r>
              <a:rPr lang="en-US" dirty="0" smtClean="0">
                <a:solidFill>
                  <a:srgbClr val="000000"/>
                </a:solidFill>
              </a:rPr>
              <a:t>problem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Testing SSD to scale is extremely difficult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True until underlying kernel issues resolved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This is probably the case irrespective of the </a:t>
            </a:r>
            <a:r>
              <a:rPr lang="en-US" dirty="0" smtClean="0">
                <a:solidFill>
                  <a:srgbClr val="000000"/>
                </a:solidFill>
              </a:rPr>
              <a:t>OS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We suspect that current FS’s are attuned to high latency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So that I/O algorithms perform poorly with SSD’s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CERN Symposium  12-Oct-09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E13A5B58-3D88-421E-A24F-3DDB38CDD95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1E7226D6-DE6C-4306-9200-61B0AFB3D68F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253954" name="Rectangle 2" descr="Large confetti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284163"/>
            <a:ext cx="7646988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Recap Of The Components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752600"/>
            <a:ext cx="8686800" cy="4343400"/>
          </a:xfrm>
        </p:spPr>
        <p:txBody>
          <a:bodyPr/>
          <a:lstStyle/>
          <a:p>
            <a:pPr eaLnBrk="1" hangingPunct="1">
              <a:lnSpc>
                <a:spcPts val="2800"/>
              </a:lnSpc>
              <a:spcBef>
                <a:spcPts val="0"/>
              </a:spcBef>
              <a:defRPr/>
            </a:pP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xrootd</a:t>
            </a:r>
            <a:endParaRPr lang="en-US" sz="2800" dirty="0">
              <a:solidFill>
                <a:schemeClr val="tx2">
                  <a:lumMod val="50000"/>
                </a:schemeClr>
              </a:solidFill>
            </a:endParaRPr>
          </a:p>
          <a:p>
            <a:pPr lvl="1" eaLnBrk="1" hangingPunct="1">
              <a:lnSpc>
                <a:spcPts val="2800"/>
              </a:lnSpc>
              <a:spcBef>
                <a:spcPts val="0"/>
              </a:spcBef>
              <a:defRPr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Provides actual data access</a:t>
            </a:r>
            <a:endParaRPr lang="en-US" sz="2400" dirty="0">
              <a:solidFill>
                <a:schemeClr val="tx2">
                  <a:lumMod val="50000"/>
                </a:schemeClr>
              </a:solidFill>
            </a:endParaRPr>
          </a:p>
          <a:p>
            <a:pPr eaLnBrk="1" hangingPunct="1">
              <a:lnSpc>
                <a:spcPts val="2800"/>
              </a:lnSpc>
              <a:spcBef>
                <a:spcPts val="0"/>
              </a:spcBef>
              <a:defRPr/>
            </a:pP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cmsd</a:t>
            </a:r>
            <a:endParaRPr lang="en-US" sz="2800" dirty="0">
              <a:solidFill>
                <a:schemeClr val="tx2">
                  <a:lumMod val="50000"/>
                </a:schemeClr>
              </a:solidFill>
            </a:endParaRPr>
          </a:p>
          <a:p>
            <a:pPr lvl="1" eaLnBrk="1" hangingPunct="1">
              <a:lnSpc>
                <a:spcPts val="2800"/>
              </a:lnSpc>
              <a:spcBef>
                <a:spcPts val="0"/>
              </a:spcBef>
              <a:defRPr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Glues multiple 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</a:rPr>
              <a:t>xrootd’s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 into a cluster</a:t>
            </a:r>
            <a:endParaRPr lang="en-US" sz="2400" dirty="0">
              <a:solidFill>
                <a:schemeClr val="tx2">
                  <a:lumMod val="50000"/>
                </a:schemeClr>
              </a:solidFill>
            </a:endParaRPr>
          </a:p>
          <a:p>
            <a:pPr eaLnBrk="1" hangingPunct="1">
              <a:lnSpc>
                <a:spcPts val="2800"/>
              </a:lnSpc>
              <a:spcBef>
                <a:spcPts val="0"/>
              </a:spcBef>
              <a:defRPr/>
            </a:pP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XrdCnsd</a:t>
            </a:r>
            <a:endParaRPr lang="en-US" sz="2800" dirty="0">
              <a:solidFill>
                <a:schemeClr val="tx2">
                  <a:lumMod val="50000"/>
                </a:schemeClr>
              </a:solidFill>
            </a:endParaRPr>
          </a:p>
          <a:p>
            <a:pPr lvl="1" eaLnBrk="1" hangingPunct="1">
              <a:lnSpc>
                <a:spcPts val="2800"/>
              </a:lnSpc>
              <a:spcBef>
                <a:spcPts val="0"/>
              </a:spcBef>
              <a:defRPr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Glues multiple name spaces into one name space</a:t>
            </a:r>
            <a:endParaRPr lang="en-US" sz="2400" dirty="0">
              <a:solidFill>
                <a:schemeClr val="tx2">
                  <a:lumMod val="50000"/>
                </a:schemeClr>
              </a:solidFill>
            </a:endParaRPr>
          </a:p>
          <a:p>
            <a:pPr eaLnBrk="1" hangingPunct="1">
              <a:lnSpc>
                <a:spcPts val="2800"/>
              </a:lnSpc>
              <a:spcBef>
                <a:spcPts val="0"/>
              </a:spcBef>
              <a:defRPr/>
            </a:pP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BeStMan</a:t>
            </a:r>
            <a:endParaRPr lang="en-US" sz="2800" dirty="0">
              <a:solidFill>
                <a:schemeClr val="tx2">
                  <a:lumMod val="50000"/>
                </a:schemeClr>
              </a:solidFill>
            </a:endParaRPr>
          </a:p>
          <a:p>
            <a:pPr lvl="1" eaLnBrk="1" hangingPunct="1">
              <a:lnSpc>
                <a:spcPts val="2800"/>
              </a:lnSpc>
              <a:spcBef>
                <a:spcPts val="0"/>
              </a:spcBef>
              <a:defRPr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Provides SRM v2+ interface and functions</a:t>
            </a:r>
            <a:endParaRPr lang="en-US" sz="2400" dirty="0">
              <a:solidFill>
                <a:schemeClr val="tx2">
                  <a:lumMod val="50000"/>
                </a:schemeClr>
              </a:solidFill>
            </a:endParaRPr>
          </a:p>
          <a:p>
            <a:pPr eaLnBrk="1" hangingPunct="1">
              <a:lnSpc>
                <a:spcPts val="2800"/>
              </a:lnSpc>
              <a:spcBef>
                <a:spcPts val="0"/>
              </a:spcBef>
              <a:defRPr/>
            </a:pP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FUSE</a:t>
            </a:r>
          </a:p>
          <a:p>
            <a:pPr lvl="1" eaLnBrk="1" hangingPunct="1">
              <a:lnSpc>
                <a:spcPts val="2800"/>
              </a:lnSpc>
              <a:spcBef>
                <a:spcPts val="0"/>
              </a:spcBef>
              <a:defRPr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ea typeface="+mn-ea"/>
                <a:cs typeface="+mn-cs"/>
              </a:rPr>
              <a:t>Exports xrootd as a file system for 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ea typeface="+mn-ea"/>
                <a:cs typeface="+mn-cs"/>
              </a:rPr>
              <a:t>BeStMan</a:t>
            </a:r>
            <a:endParaRPr lang="en-US" sz="2400" dirty="0" smtClean="0">
              <a:solidFill>
                <a:schemeClr val="tx2">
                  <a:lumMod val="50000"/>
                </a:schemeClr>
              </a:solidFill>
              <a:ea typeface="+mn-ea"/>
              <a:cs typeface="+mn-cs"/>
            </a:endParaRPr>
          </a:p>
          <a:p>
            <a:pPr eaLnBrk="1" hangingPunct="1">
              <a:lnSpc>
                <a:spcPts val="2800"/>
              </a:lnSpc>
              <a:spcBef>
                <a:spcPts val="0"/>
              </a:spcBef>
              <a:defRPr/>
            </a:pP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GridFTP</a:t>
            </a:r>
            <a:endParaRPr lang="en-US" sz="2800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1" eaLnBrk="1" hangingPunct="1">
              <a:lnSpc>
                <a:spcPts val="2800"/>
              </a:lnSpc>
              <a:spcBef>
                <a:spcPts val="0"/>
              </a:spcBef>
              <a:defRPr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ea typeface="+mn-ea"/>
                <a:cs typeface="+mn-cs"/>
              </a:rPr>
              <a:t>Grid data access either via FUSE or POSIX Preload Library</a:t>
            </a:r>
            <a:endParaRPr lang="en-US" sz="2400" dirty="0">
              <a:solidFill>
                <a:schemeClr val="tx2">
                  <a:lumMod val="50000"/>
                </a:schemeClr>
              </a:solidFill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 descr="Large confetti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00"/>
                </a:solidFill>
              </a:rPr>
              <a:t>The Bottom Line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153400" cy="43434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Decided against ZFS L2ARC approach </a:t>
            </a:r>
            <a:r>
              <a:rPr lang="en-US" sz="1800" dirty="0" smtClean="0">
                <a:solidFill>
                  <a:srgbClr val="000000"/>
                </a:solidFill>
              </a:rPr>
              <a:t>(for now)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Too narrow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Need Solaris 10 Update 8 </a:t>
            </a:r>
            <a:r>
              <a:rPr lang="en-US" sz="1200" dirty="0" smtClean="0">
                <a:solidFill>
                  <a:srgbClr val="000000"/>
                </a:solidFill>
              </a:rPr>
              <a:t>(likely late 4Q09)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Linux support requires ZFS adoption</a:t>
            </a:r>
          </a:p>
          <a:p>
            <a:pPr lvl="3"/>
            <a:r>
              <a:rPr lang="en-US" dirty="0" smtClean="0">
                <a:solidFill>
                  <a:srgbClr val="000000"/>
                </a:solidFill>
              </a:rPr>
              <a:t>Licensing issues stand in the way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Requires substantial tuning</a:t>
            </a:r>
          </a:p>
          <a:p>
            <a:pPr lvl="3"/>
            <a:r>
              <a:rPr lang="en-US" dirty="0" smtClean="0">
                <a:solidFill>
                  <a:srgbClr val="000000"/>
                </a:solidFill>
              </a:rPr>
              <a:t>Current algorithms optimized for small SSD’s</a:t>
            </a:r>
          </a:p>
          <a:p>
            <a:pPr lvl="3"/>
            <a:r>
              <a:rPr lang="en-US" dirty="0" smtClean="0">
                <a:solidFill>
                  <a:srgbClr val="000000"/>
                </a:solidFill>
              </a:rPr>
              <a:t>Assumes large hot/cold differential</a:t>
            </a:r>
          </a:p>
          <a:p>
            <a:pPr lvl="4"/>
            <a:r>
              <a:rPr lang="en-US" dirty="0" smtClean="0">
                <a:solidFill>
                  <a:srgbClr val="000000"/>
                </a:solidFill>
              </a:rPr>
              <a:t>Not the HEP analysis data access profile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4D1450BA-E72C-4DAE-8C19-A9E7A55B7E63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 descr="Large confetti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000000"/>
                </a:solidFill>
              </a:rPr>
              <a:t>The xrootd SSD Option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153400" cy="4343400"/>
          </a:xfrm>
        </p:spPr>
        <p:txBody>
          <a:bodyPr/>
          <a:lstStyle/>
          <a:p>
            <a:pPr>
              <a:lnSpc>
                <a:spcPts val="2800"/>
              </a:lnSpc>
            </a:pPr>
            <a:r>
              <a:rPr lang="en-US" dirty="0" smtClean="0">
                <a:solidFill>
                  <a:srgbClr val="000000"/>
                </a:solidFill>
              </a:rPr>
              <a:t>Currently architecting appropriate solution</a:t>
            </a:r>
          </a:p>
          <a:p>
            <a:pPr lvl="1">
              <a:lnSpc>
                <a:spcPts val="2800"/>
              </a:lnSpc>
            </a:pPr>
            <a:r>
              <a:rPr lang="en-US" dirty="0" smtClean="0">
                <a:solidFill>
                  <a:srgbClr val="000000"/>
                </a:solidFill>
              </a:rPr>
              <a:t>Fast track →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00"/>
                </a:solidFill>
              </a:rPr>
              <a:t>use the staging infrastructure</a:t>
            </a:r>
          </a:p>
          <a:p>
            <a:pPr lvl="2">
              <a:lnSpc>
                <a:spcPts val="2800"/>
              </a:lnSpc>
            </a:pPr>
            <a:r>
              <a:rPr lang="en-US" dirty="0" smtClean="0">
                <a:solidFill>
                  <a:srgbClr val="000000"/>
                </a:solidFill>
              </a:rPr>
              <a:t>Whole files are cached</a:t>
            </a:r>
          </a:p>
          <a:p>
            <a:pPr lvl="2">
              <a:lnSpc>
                <a:spcPts val="2800"/>
              </a:lnSpc>
            </a:pPr>
            <a:r>
              <a:rPr lang="en-US" dirty="0" smtClean="0">
                <a:solidFill>
                  <a:srgbClr val="000000"/>
                </a:solidFill>
              </a:rPr>
              <a:t>Hierarchy: SSD, Disk, Real MSS, Virtual MSS</a:t>
            </a:r>
          </a:p>
          <a:p>
            <a:pPr lvl="1">
              <a:lnSpc>
                <a:spcPts val="2800"/>
              </a:lnSpc>
            </a:pPr>
            <a:r>
              <a:rPr lang="en-US" dirty="0" smtClean="0">
                <a:solidFill>
                  <a:srgbClr val="000000"/>
                </a:solidFill>
              </a:rPr>
              <a:t>Slow track →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00"/>
                </a:solidFill>
              </a:rPr>
              <a:t>cache parts of files </a:t>
            </a:r>
            <a:r>
              <a:rPr lang="en-US" sz="2000" dirty="0" smtClean="0">
                <a:solidFill>
                  <a:srgbClr val="000000"/>
                </a:solidFill>
              </a:rPr>
              <a:t>(i.e., most requested)</a:t>
            </a:r>
          </a:p>
          <a:p>
            <a:pPr lvl="2">
              <a:lnSpc>
                <a:spcPts val="2800"/>
              </a:lnSpc>
            </a:pPr>
            <a:r>
              <a:rPr lang="en-US" dirty="0" smtClean="0">
                <a:solidFill>
                  <a:srgbClr val="000000"/>
                </a:solidFill>
              </a:rPr>
              <a:t>Can provide parallel mixed mode (SSD/Disk) access</a:t>
            </a:r>
          </a:p>
          <a:p>
            <a:pPr lvl="2">
              <a:lnSpc>
                <a:spcPts val="2800"/>
              </a:lnSpc>
            </a:pPr>
            <a:r>
              <a:rPr lang="en-US" dirty="0" smtClean="0">
                <a:solidFill>
                  <a:srgbClr val="000000"/>
                </a:solidFill>
              </a:rPr>
              <a:t>Basic code already present</a:t>
            </a:r>
          </a:p>
          <a:p>
            <a:pPr lvl="3">
              <a:lnSpc>
                <a:spcPts val="2800"/>
              </a:lnSpc>
            </a:pPr>
            <a:r>
              <a:rPr lang="en-US" dirty="0" smtClean="0">
                <a:solidFill>
                  <a:srgbClr val="000000"/>
                </a:solidFill>
              </a:rPr>
              <a:t>But needs to be expanded</a:t>
            </a:r>
          </a:p>
          <a:p>
            <a:pPr lvl="1">
              <a:lnSpc>
                <a:spcPts val="2800"/>
              </a:lnSpc>
            </a:pPr>
            <a:r>
              <a:rPr lang="en-US" dirty="0" smtClean="0">
                <a:solidFill>
                  <a:srgbClr val="000000"/>
                </a:solidFill>
              </a:rPr>
              <a:t>First iteration will be fast track approach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A64D895D-7E2F-44B4-BC09-13F782C4DC6B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5959BCF7-78B3-4458-9A47-D0C6E284FB42}" type="slidenum">
              <a:rPr lang="en-US"/>
              <a:pPr>
                <a:defRPr/>
              </a:pPr>
              <a:t>32</a:t>
            </a:fld>
            <a:endParaRPr lang="en-US"/>
          </a:p>
        </p:txBody>
      </p:sp>
      <p:sp>
        <p:nvSpPr>
          <p:cNvPr id="23555" name="Rectangle 2" descr="Large confetti"/>
          <p:cNvSpPr>
            <a:spLocks noGrp="1" noChangeArrowheads="1"/>
          </p:cNvSpPr>
          <p:nvPr>
            <p:ph type="title" idx="4294967295"/>
          </p:nvPr>
        </p:nvSpPr>
        <p:spPr>
          <a:xfrm>
            <a:off x="582613" y="284163"/>
            <a:ext cx="8332787" cy="1143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0000"/>
                </a:solidFill>
              </a:rPr>
              <a:t>Future Developments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828800"/>
            <a:ext cx="8382000" cy="4343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000000"/>
                </a:solidFill>
              </a:rPr>
              <a:t>Smart </a:t>
            </a:r>
            <a:r>
              <a:rPr lang="en-US" b="1" dirty="0" smtClean="0">
                <a:solidFill>
                  <a:srgbClr val="000000"/>
                </a:solidFill>
              </a:rPr>
              <a:t>SSD</a:t>
            </a:r>
            <a:r>
              <a:rPr lang="en-US" dirty="0" smtClean="0">
                <a:solidFill>
                  <a:srgbClr val="000000"/>
                </a:solidFill>
              </a:rPr>
              <a:t> file caching</a:t>
            </a:r>
            <a:endParaRPr lang="en-US" dirty="0">
              <a:solidFill>
                <a:srgbClr val="000000"/>
              </a:solidFill>
            </a:endParaRPr>
          </a:p>
          <a:p>
            <a:pPr eaLnBrk="1" hangingPunct="1">
              <a:defRPr/>
            </a:pPr>
            <a:r>
              <a:rPr lang="en-US" dirty="0" smtClean="0">
                <a:solidFill>
                  <a:srgbClr val="000000"/>
                </a:solidFill>
              </a:rPr>
              <a:t>Implement </a:t>
            </a:r>
            <a:r>
              <a:rPr lang="en-US" b="1" dirty="0" err="1" smtClean="0">
                <a:solidFill>
                  <a:srgbClr val="000000"/>
                </a:solidFill>
              </a:rPr>
              <a:t>frm_purge</a:t>
            </a:r>
            <a:endParaRPr lang="en-US" b="1" dirty="0">
              <a:solidFill>
                <a:srgbClr val="000000"/>
              </a:solidFill>
            </a:endParaRPr>
          </a:p>
          <a:p>
            <a:pPr lvl="1" eaLnBrk="1" hangingPunct="1">
              <a:defRPr/>
            </a:pPr>
            <a:r>
              <a:rPr lang="en-US" dirty="0" smtClean="0">
                <a:solidFill>
                  <a:srgbClr val="000000"/>
                </a:solidFill>
              </a:rPr>
              <a:t>Needed for new-style XA partitions and SSD’s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Selectable client-side caching algorithms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Adapting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Scalla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for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mySQL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clusters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To be used for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LSST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and perhaps </a:t>
            </a:r>
            <a:r>
              <a:rPr lang="en-US" b="1" dirty="0" err="1" smtClean="0">
                <a:solidFill>
                  <a:schemeClr val="tx2">
                    <a:lumMod val="50000"/>
                  </a:schemeClr>
                </a:solidFill>
              </a:rPr>
              <a:t>SciDB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  <a:p>
            <a:pPr eaLnBrk="1" hangingPunct="1">
              <a:spcBef>
                <a:spcPts val="0"/>
              </a:spcBef>
              <a:defRPr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Visit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the web site for more information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http://xrootd.slac.stanford.edu/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D57E22F3-B09D-462F-B6D7-1239FEFB23F4}" type="slidenum">
              <a:rPr lang="en-US"/>
              <a:pPr>
                <a:defRPr/>
              </a:pPr>
              <a:t>33</a:t>
            </a:fld>
            <a:endParaRPr lang="en-US"/>
          </a:p>
        </p:txBody>
      </p:sp>
      <p:sp>
        <p:nvSpPr>
          <p:cNvPr id="154626" name="Rectangle 2" descr="Large confetti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>
                <a:solidFill>
                  <a:schemeClr val="tx2">
                    <a:lumMod val="50000"/>
                  </a:schemeClr>
                </a:solidFill>
              </a:rPr>
              <a:t>Acknowledgements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905000"/>
            <a:ext cx="7924800" cy="4343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10000"/>
              </a:spcBef>
              <a:defRPr/>
            </a:pP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Software Contributors</a:t>
            </a:r>
          </a:p>
          <a:p>
            <a:pPr lvl="1" eaLnBrk="1" hangingPunct="1">
              <a:lnSpc>
                <a:spcPct val="80000"/>
              </a:lnSpc>
              <a:spcBef>
                <a:spcPct val="10000"/>
              </a:spcBef>
              <a:defRPr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</a:rPr>
              <a:t>Alice: Derek 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</a:rPr>
              <a:t>Feichtinger</a:t>
            </a:r>
            <a:endParaRPr lang="en-US" sz="2000" dirty="0">
              <a:solidFill>
                <a:schemeClr val="tx2">
                  <a:lumMod val="50000"/>
                </a:schemeClr>
              </a:solidFill>
            </a:endParaRPr>
          </a:p>
          <a:p>
            <a:pPr lvl="1" eaLnBrk="1" hangingPunct="1">
              <a:lnSpc>
                <a:spcPct val="80000"/>
              </a:lnSpc>
              <a:spcBef>
                <a:spcPct val="10000"/>
              </a:spcBef>
              <a:defRPr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</a:rPr>
              <a:t>CERN: 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</a:rPr>
              <a:t>Fabrizio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</a:rPr>
              <a:t>Furano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</a:rPr>
              <a:t> , Andreas Peters</a:t>
            </a:r>
            <a:endParaRPr lang="en-US" sz="1200" dirty="0">
              <a:solidFill>
                <a:schemeClr val="tx2">
                  <a:lumMod val="50000"/>
                </a:schemeClr>
              </a:solidFill>
            </a:endParaRPr>
          </a:p>
          <a:p>
            <a:pPr lvl="1" eaLnBrk="1" hangingPunct="1">
              <a:lnSpc>
                <a:spcPct val="80000"/>
              </a:lnSpc>
              <a:spcBef>
                <a:spcPct val="10000"/>
              </a:spcBef>
              <a:defRPr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</a:rPr>
              <a:t>Fermi/GLAST: Tony Johnson 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(Java)</a:t>
            </a:r>
          </a:p>
          <a:p>
            <a:pPr lvl="1" eaLnBrk="1" hangingPunct="1">
              <a:lnSpc>
                <a:spcPct val="80000"/>
              </a:lnSpc>
              <a:spcBef>
                <a:spcPct val="10000"/>
              </a:spcBef>
              <a:defRPr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</a:rPr>
              <a:t>Root: Gerri 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</a:rPr>
              <a:t>Ganis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</a:rPr>
              <a:t>Beterand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</a:rPr>
              <a:t>Bellenet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</a:rPr>
              <a:t>Fons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</a:rPr>
              <a:t>Rademakers</a:t>
            </a:r>
            <a:endParaRPr lang="en-US" sz="1200" dirty="0">
              <a:solidFill>
                <a:schemeClr val="tx2">
                  <a:lumMod val="50000"/>
                </a:schemeClr>
              </a:solidFill>
            </a:endParaRPr>
          </a:p>
          <a:p>
            <a:pPr lvl="1" eaLnBrk="1" hangingPunct="1">
              <a:lnSpc>
                <a:spcPct val="80000"/>
              </a:lnSpc>
              <a:spcBef>
                <a:spcPct val="10000"/>
              </a:spcBef>
              <a:defRPr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</a:rPr>
              <a:t>SLAC: 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</a:rPr>
              <a:t>Tofigh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</a:rPr>
              <a:t>Azemoon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</a:rPr>
              <a:t>Jacek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</a:rPr>
              <a:t>Becla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</a:rPr>
              <a:t>, Andrew 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</a:rPr>
              <a:t>Hanushevsky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</a:rPr>
              <a:t>,	 	         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</a:rPr>
              <a:t>Wilko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</a:rPr>
              <a:t>Kroeger</a:t>
            </a:r>
            <a:endParaRPr lang="en-US" sz="2000" dirty="0">
              <a:solidFill>
                <a:schemeClr val="tx2">
                  <a:lumMod val="50000"/>
                </a:schemeClr>
              </a:solidFill>
            </a:endParaRPr>
          </a:p>
          <a:p>
            <a:pPr lvl="1" eaLnBrk="1" hangingPunct="1">
              <a:lnSpc>
                <a:spcPct val="80000"/>
              </a:lnSpc>
              <a:spcBef>
                <a:spcPct val="10000"/>
              </a:spcBef>
              <a:defRPr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</a:rPr>
              <a:t>LBNL: </a:t>
            </a:r>
            <a:r>
              <a:rPr lang="en-US" altLang="zh-CN" sz="2000" dirty="0">
                <a:solidFill>
                  <a:schemeClr val="tx2">
                    <a:lumMod val="50000"/>
                  </a:schemeClr>
                </a:solidFill>
                <a:ea typeface="宋体" pitchFamily="2" charset="-122"/>
              </a:rPr>
              <a:t>Alex </a:t>
            </a:r>
            <a:r>
              <a:rPr lang="en-US" altLang="zh-CN" sz="2000" dirty="0" err="1">
                <a:solidFill>
                  <a:schemeClr val="tx2">
                    <a:lumMod val="50000"/>
                  </a:schemeClr>
                </a:solidFill>
                <a:ea typeface="宋体" pitchFamily="2" charset="-122"/>
              </a:rPr>
              <a:t>Sim</a:t>
            </a:r>
            <a:r>
              <a:rPr lang="en-US" altLang="zh-CN" sz="2000" dirty="0">
                <a:solidFill>
                  <a:schemeClr val="tx2">
                    <a:lumMod val="50000"/>
                  </a:schemeClr>
                </a:solidFill>
                <a:ea typeface="宋体" pitchFamily="2" charset="-122"/>
              </a:rPr>
              <a:t>, </a:t>
            </a:r>
            <a:r>
              <a:rPr lang="en-US" altLang="zh-CN" sz="2000" dirty="0" err="1">
                <a:solidFill>
                  <a:schemeClr val="tx2">
                    <a:lumMod val="50000"/>
                  </a:schemeClr>
                </a:solidFill>
                <a:ea typeface="宋体" pitchFamily="2" charset="-122"/>
              </a:rPr>
              <a:t>Junmin</a:t>
            </a:r>
            <a:r>
              <a:rPr lang="en-US" altLang="zh-CN" sz="2000" dirty="0">
                <a:solidFill>
                  <a:schemeClr val="tx2">
                    <a:lumMod val="50000"/>
                  </a:schemeClr>
                </a:solidFill>
                <a:ea typeface="宋体" pitchFamily="2" charset="-122"/>
              </a:rPr>
              <a:t> </a:t>
            </a:r>
            <a:r>
              <a:rPr lang="en-US" altLang="zh-CN" sz="2000" dirty="0" err="1">
                <a:solidFill>
                  <a:schemeClr val="tx2">
                    <a:lumMod val="50000"/>
                  </a:schemeClr>
                </a:solidFill>
                <a:ea typeface="宋体" pitchFamily="2" charset="-122"/>
              </a:rPr>
              <a:t>Gu</a:t>
            </a:r>
            <a:r>
              <a:rPr lang="en-US" altLang="zh-CN" sz="2000" dirty="0">
                <a:solidFill>
                  <a:schemeClr val="tx2">
                    <a:lumMod val="50000"/>
                  </a:schemeClr>
                </a:solidFill>
                <a:ea typeface="宋体" pitchFamily="2" charset="-122"/>
              </a:rPr>
              <a:t>, </a:t>
            </a:r>
            <a:r>
              <a:rPr lang="en-US" altLang="zh-CN" sz="2000" dirty="0" err="1">
                <a:solidFill>
                  <a:schemeClr val="tx2">
                    <a:lumMod val="50000"/>
                  </a:schemeClr>
                </a:solidFill>
                <a:ea typeface="宋体" pitchFamily="2" charset="-122"/>
              </a:rPr>
              <a:t>Vijaya</a:t>
            </a:r>
            <a:r>
              <a:rPr lang="en-US" altLang="zh-CN" sz="2000" dirty="0">
                <a:solidFill>
                  <a:schemeClr val="tx2">
                    <a:lumMod val="50000"/>
                  </a:schemeClr>
                </a:solidFill>
                <a:ea typeface="宋体" pitchFamily="2" charset="-122"/>
              </a:rPr>
              <a:t> </a:t>
            </a:r>
            <a:r>
              <a:rPr lang="en-US" altLang="zh-CN" sz="2000" dirty="0" err="1">
                <a:solidFill>
                  <a:schemeClr val="tx2">
                    <a:lumMod val="50000"/>
                  </a:schemeClr>
                </a:solidFill>
                <a:ea typeface="宋体" pitchFamily="2" charset="-122"/>
              </a:rPr>
              <a:t>Natarajan</a:t>
            </a:r>
            <a:r>
              <a:rPr lang="en-US" altLang="zh-CN" sz="2000" dirty="0">
                <a:solidFill>
                  <a:schemeClr val="tx2">
                    <a:lumMod val="50000"/>
                  </a:schemeClr>
                </a:solidFill>
                <a:ea typeface="宋体" pitchFamily="2" charset="-122"/>
              </a:rPr>
              <a:t> </a:t>
            </a:r>
            <a:r>
              <a:rPr lang="en-US" altLang="zh-CN" sz="1200" dirty="0">
                <a:solidFill>
                  <a:schemeClr val="tx2">
                    <a:lumMod val="50000"/>
                  </a:schemeClr>
                </a:solidFill>
                <a:ea typeface="宋体" pitchFamily="2" charset="-122"/>
              </a:rPr>
              <a:t>(</a:t>
            </a:r>
            <a:r>
              <a:rPr lang="en-US" altLang="zh-CN" sz="1200" dirty="0" err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BeStMan</a:t>
            </a:r>
            <a:r>
              <a:rPr lang="en-US" altLang="zh-CN" sz="1200" dirty="0">
                <a:solidFill>
                  <a:schemeClr val="tx2">
                    <a:lumMod val="50000"/>
                  </a:schemeClr>
                </a:solidFill>
                <a:ea typeface="宋体" pitchFamily="2" charset="-122"/>
              </a:rPr>
              <a:t> team)</a:t>
            </a:r>
            <a:endParaRPr lang="en-US" sz="1200" dirty="0">
              <a:solidFill>
                <a:schemeClr val="tx2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defRPr/>
            </a:pP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Operational Collaborators</a:t>
            </a:r>
          </a:p>
          <a:p>
            <a:pPr lvl="1" eaLnBrk="1" hangingPunct="1">
              <a:lnSpc>
                <a:spcPct val="80000"/>
              </a:lnSpc>
              <a:spcBef>
                <a:spcPct val="10000"/>
              </a:spcBef>
              <a:defRPr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BNL, CERN, FZK, IN2P3, RAL, SLAC, UVIC, UTA</a:t>
            </a:r>
            <a:endParaRPr lang="en-US" sz="1800" dirty="0">
              <a:solidFill>
                <a:schemeClr val="tx2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Partial Funding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US Department of Energy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</a:rPr>
              <a:t>Contract </a:t>
            </a:r>
            <a:r>
              <a:rPr lang="en-US" sz="1600" dirty="0">
                <a:solidFill>
                  <a:schemeClr val="tx2">
                    <a:lumMod val="50000"/>
                  </a:schemeClr>
                </a:solidFill>
              </a:rPr>
              <a:t>DE-AC02-76SF00515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</a:rPr>
              <a:t>with Stanford University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7EFFA741-5BA3-45C3-85AA-94BBEDEFC5D0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6147" name="Title 1" descr="Large confetti"/>
          <p:cNvSpPr>
            <a:spLocks noGrp="1"/>
          </p:cNvSpPr>
          <p:nvPr>
            <p:ph type="title" idx="4294967295"/>
          </p:nvPr>
        </p:nvSpPr>
        <p:spPr>
          <a:xfrm>
            <a:off x="533400" y="284163"/>
            <a:ext cx="7646988" cy="1143000"/>
          </a:xfrm>
        </p:spPr>
        <p:txBody>
          <a:bodyPr/>
          <a:lstStyle/>
          <a:p>
            <a:pPr eaLnBrk="1" hangingPunct="1"/>
            <a:r>
              <a:rPr lang="en-US" sz="4800" b="1" dirty="0" smtClean="0">
                <a:solidFill>
                  <a:srgbClr val="191919"/>
                </a:solidFill>
              </a:rPr>
              <a:t>Recent 2009 Developments</a:t>
            </a:r>
          </a:p>
        </p:txBody>
      </p:sp>
      <p:sp>
        <p:nvSpPr>
          <p:cNvPr id="6148" name="Content Placeholder 2"/>
          <p:cNvSpPr>
            <a:spLocks noGrp="1"/>
          </p:cNvSpPr>
          <p:nvPr>
            <p:ph idx="4294967295"/>
          </p:nvPr>
        </p:nvSpPr>
        <p:spPr>
          <a:xfrm>
            <a:off x="457200" y="1828800"/>
            <a:ext cx="8458200" cy="4343400"/>
          </a:xfrm>
        </p:spPr>
        <p:txBody>
          <a:bodyPr/>
          <a:lstStyle/>
          <a:p>
            <a:pPr eaLnBrk="1" hangingPunct="1">
              <a:spcBef>
                <a:spcPct val="15000"/>
              </a:spcBef>
            </a:pPr>
            <a:r>
              <a:rPr lang="en-US" dirty="0" smtClean="0">
                <a:solidFill>
                  <a:srgbClr val="000000"/>
                </a:solidFill>
              </a:rPr>
              <a:t>April: 		File Residency Manager (FRM)</a:t>
            </a:r>
          </a:p>
          <a:p>
            <a:pPr eaLnBrk="1" hangingPunct="1">
              <a:spcBef>
                <a:spcPct val="15000"/>
              </a:spcBef>
            </a:pPr>
            <a:r>
              <a:rPr lang="en-US" dirty="0" smtClean="0">
                <a:solidFill>
                  <a:srgbClr val="000000"/>
                </a:solidFill>
              </a:rPr>
              <a:t>May:		Torrent WAN transfers</a:t>
            </a:r>
          </a:p>
          <a:p>
            <a:pPr eaLnBrk="1" hangingPunct="1">
              <a:spcBef>
                <a:spcPct val="15000"/>
              </a:spcBef>
            </a:pPr>
            <a:r>
              <a:rPr lang="en-US" dirty="0" smtClean="0">
                <a:solidFill>
                  <a:srgbClr val="000000"/>
                </a:solidFill>
              </a:rPr>
              <a:t>June:		Auto summary monitoring data</a:t>
            </a:r>
          </a:p>
          <a:p>
            <a:pPr eaLnBrk="1" hangingPunct="1">
              <a:spcBef>
                <a:spcPct val="15000"/>
              </a:spcBef>
            </a:pPr>
            <a:r>
              <a:rPr lang="en-US" dirty="0" smtClean="0">
                <a:solidFill>
                  <a:srgbClr val="000000"/>
                </a:solidFill>
              </a:rPr>
              <a:t>July:		Ephemeral files</a:t>
            </a:r>
          </a:p>
          <a:p>
            <a:pPr eaLnBrk="1" hangingPunct="1">
              <a:spcBef>
                <a:spcPct val="15000"/>
              </a:spcBef>
            </a:pPr>
            <a:r>
              <a:rPr lang="en-US" dirty="0" smtClean="0">
                <a:solidFill>
                  <a:srgbClr val="000000"/>
                </a:solidFill>
              </a:rPr>
              <a:t>August: 		Composite Name Space rewrite</a:t>
            </a:r>
          </a:p>
          <a:p>
            <a:pPr lvl="3" eaLnBrk="1" hangingPunct="1">
              <a:spcBef>
                <a:spcPct val="15000"/>
              </a:spcBef>
              <a:buNone/>
            </a:pPr>
            <a:r>
              <a:rPr lang="en-US" dirty="0" smtClean="0">
                <a:solidFill>
                  <a:srgbClr val="000000"/>
                </a:solidFill>
              </a:rPr>
              <a:t>			Implementation of  SSI (Simple Server Inventory)</a:t>
            </a:r>
          </a:p>
          <a:p>
            <a:pPr eaLnBrk="1" hangingPunct="1">
              <a:spcBef>
                <a:spcPct val="15000"/>
              </a:spcBef>
            </a:pPr>
            <a:r>
              <a:rPr lang="en-US" dirty="0" smtClean="0">
                <a:solidFill>
                  <a:srgbClr val="000000"/>
                </a:solidFill>
              </a:rPr>
              <a:t>September:	SSD Testing &amp; Accommodation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B99BA683-6C14-4C35-A2AE-A06BCA36C228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7171" name="Title 1" descr="Large confetti"/>
          <p:cNvSpPr>
            <a:spLocks noGrp="1"/>
          </p:cNvSpPr>
          <p:nvPr>
            <p:ph type="title" idx="4294967295"/>
          </p:nvPr>
        </p:nvSpPr>
        <p:spPr>
          <a:xfrm>
            <a:off x="609600" y="284163"/>
            <a:ext cx="8305800" cy="11430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191919"/>
                </a:solidFill>
              </a:rPr>
              <a:t>File Residency Manager (FRM)</a:t>
            </a:r>
          </a:p>
        </p:txBody>
      </p:sp>
      <p:sp>
        <p:nvSpPr>
          <p:cNvPr id="7172" name="Content Placeholder 2"/>
          <p:cNvSpPr>
            <a:spLocks noGrp="1"/>
          </p:cNvSpPr>
          <p:nvPr>
            <p:ph idx="4294967295"/>
          </p:nvPr>
        </p:nvSpPr>
        <p:spPr>
          <a:xfrm>
            <a:off x="457200" y="1828800"/>
            <a:ext cx="8458200" cy="4343400"/>
          </a:xfrm>
        </p:spPr>
        <p:txBody>
          <a:bodyPr/>
          <a:lstStyle/>
          <a:p>
            <a:pPr eaLnBrk="1" hangingPunct="1">
              <a:spcBef>
                <a:spcPct val="10000"/>
              </a:spcBef>
            </a:pPr>
            <a:r>
              <a:rPr lang="en-US" dirty="0" smtClean="0">
                <a:solidFill>
                  <a:srgbClr val="000000"/>
                </a:solidFill>
              </a:rPr>
              <a:t>Functional replacement for MPS</a:t>
            </a:r>
            <a:r>
              <a:rPr lang="en-US" baseline="30000" dirty="0" smtClean="0">
                <a:solidFill>
                  <a:srgbClr val="000000"/>
                </a:solidFill>
              </a:rPr>
              <a:t>1</a:t>
            </a:r>
            <a:r>
              <a:rPr lang="en-US" dirty="0" smtClean="0">
                <a:solidFill>
                  <a:srgbClr val="000000"/>
                </a:solidFill>
              </a:rPr>
              <a:t> scripts</a:t>
            </a:r>
            <a:endParaRPr lang="en-US" b="1" dirty="0" smtClean="0">
              <a:solidFill>
                <a:srgbClr val="000000"/>
              </a:solidFill>
            </a:endParaRPr>
          </a:p>
          <a:p>
            <a:pPr lvl="1" eaLnBrk="1" hangingPunct="1">
              <a:spcBef>
                <a:spcPct val="10000"/>
              </a:spcBef>
            </a:pPr>
            <a:r>
              <a:rPr lang="en-US" dirty="0" smtClean="0">
                <a:solidFill>
                  <a:srgbClr val="000000"/>
                </a:solidFill>
              </a:rPr>
              <a:t>Currently, includes…</a:t>
            </a:r>
          </a:p>
          <a:p>
            <a:pPr lvl="2" eaLnBrk="1" hangingPunct="1">
              <a:spcBef>
                <a:spcPct val="10000"/>
              </a:spcBef>
            </a:pPr>
            <a:r>
              <a:rPr lang="en-US" dirty="0" smtClean="0">
                <a:solidFill>
                  <a:srgbClr val="000000"/>
                </a:solidFill>
              </a:rPr>
              <a:t>Pre-staging daemon </a:t>
            </a:r>
            <a:r>
              <a:rPr lang="en-US" b="1" dirty="0" err="1" smtClean="0">
                <a:solidFill>
                  <a:srgbClr val="000000"/>
                </a:solidFill>
              </a:rPr>
              <a:t>frm_pstgd</a:t>
            </a:r>
            <a:r>
              <a:rPr lang="en-US" dirty="0" smtClean="0">
                <a:solidFill>
                  <a:srgbClr val="000000"/>
                </a:solidFill>
              </a:rPr>
              <a:t> and agent </a:t>
            </a:r>
            <a:r>
              <a:rPr lang="en-US" b="1" dirty="0" err="1" smtClean="0">
                <a:solidFill>
                  <a:srgbClr val="000000"/>
                </a:solidFill>
              </a:rPr>
              <a:t>frm_pstga</a:t>
            </a:r>
            <a:endParaRPr lang="en-US" b="1" dirty="0" smtClean="0">
              <a:solidFill>
                <a:srgbClr val="000000"/>
              </a:solidFill>
            </a:endParaRPr>
          </a:p>
          <a:p>
            <a:pPr lvl="3" eaLnBrk="1" hangingPunct="1">
              <a:spcBef>
                <a:spcPct val="10000"/>
              </a:spcBef>
            </a:pPr>
            <a:r>
              <a:rPr lang="en-US" dirty="0" smtClean="0">
                <a:solidFill>
                  <a:srgbClr val="000000"/>
                </a:solidFill>
              </a:rPr>
              <a:t>Distributed copy-in prioritized queue of requests</a:t>
            </a:r>
          </a:p>
          <a:p>
            <a:pPr lvl="3" eaLnBrk="1" hangingPunct="1">
              <a:spcBef>
                <a:spcPct val="10000"/>
              </a:spcBef>
            </a:pPr>
            <a:r>
              <a:rPr lang="en-US" dirty="0" smtClean="0">
                <a:solidFill>
                  <a:srgbClr val="000000"/>
                </a:solidFill>
              </a:rPr>
              <a:t>Can copy from any source using any transfer agent</a:t>
            </a:r>
          </a:p>
          <a:p>
            <a:pPr lvl="3" eaLnBrk="1" hangingPunct="1">
              <a:spcBef>
                <a:spcPct val="10000"/>
              </a:spcBef>
            </a:pPr>
            <a:r>
              <a:rPr lang="en-US" dirty="0" smtClean="0">
                <a:solidFill>
                  <a:srgbClr val="000000"/>
                </a:solidFill>
              </a:rPr>
              <a:t>Used to interface to real and virtual MSS’s</a:t>
            </a:r>
          </a:p>
          <a:p>
            <a:pPr lvl="2" eaLnBrk="1" hangingPunct="1">
              <a:spcBef>
                <a:spcPct val="10000"/>
              </a:spcBef>
            </a:pPr>
            <a:r>
              <a:rPr lang="en-US" b="1" dirty="0" err="1" smtClean="0">
                <a:solidFill>
                  <a:srgbClr val="000000"/>
                </a:solidFill>
              </a:rPr>
              <a:t>frm_admin</a:t>
            </a:r>
            <a:r>
              <a:rPr lang="en-US" dirty="0" smtClean="0">
                <a:solidFill>
                  <a:srgbClr val="000000"/>
                </a:solidFill>
              </a:rPr>
              <a:t> command</a:t>
            </a:r>
          </a:p>
          <a:p>
            <a:pPr lvl="3" eaLnBrk="1" hangingPunct="1">
              <a:spcBef>
                <a:spcPct val="10000"/>
              </a:spcBef>
            </a:pPr>
            <a:r>
              <a:rPr lang="en-US" dirty="0" smtClean="0">
                <a:solidFill>
                  <a:srgbClr val="000000"/>
                </a:solidFill>
              </a:rPr>
              <a:t>Audit, correct, and obtain space information</a:t>
            </a:r>
          </a:p>
          <a:p>
            <a:pPr lvl="4" eaLnBrk="1" hangingPunct="1">
              <a:spcBef>
                <a:spcPct val="10000"/>
              </a:spcBef>
            </a:pPr>
            <a:r>
              <a:rPr lang="en-US" dirty="0" smtClean="0">
                <a:solidFill>
                  <a:srgbClr val="000000"/>
                </a:solidFill>
              </a:rPr>
              <a:t>Space token names, utilization, etc.</a:t>
            </a:r>
          </a:p>
          <a:p>
            <a:pPr lvl="3" eaLnBrk="1" hangingPunct="1">
              <a:spcBef>
                <a:spcPct val="10000"/>
              </a:spcBef>
            </a:pPr>
            <a:r>
              <a:rPr lang="en-US" dirty="0" smtClean="0">
                <a:solidFill>
                  <a:srgbClr val="000000"/>
                </a:solidFill>
              </a:rPr>
              <a:t>Can run on a </a:t>
            </a:r>
            <a:r>
              <a:rPr lang="en-US" i="1" dirty="0" smtClean="0">
                <a:solidFill>
                  <a:srgbClr val="000000"/>
                </a:solidFill>
              </a:rPr>
              <a:t>live</a:t>
            </a:r>
            <a:r>
              <a:rPr lang="en-US" dirty="0" smtClean="0">
                <a:solidFill>
                  <a:srgbClr val="000000"/>
                </a:solidFill>
              </a:rPr>
              <a:t> system</a:t>
            </a:r>
          </a:p>
          <a:p>
            <a:pPr lvl="1" eaLnBrk="1" hangingPunct="1">
              <a:spcBef>
                <a:spcPct val="10000"/>
              </a:spcBef>
            </a:pPr>
            <a:r>
              <a:rPr lang="en-US" dirty="0" smtClean="0">
                <a:solidFill>
                  <a:srgbClr val="000000"/>
                </a:solidFill>
              </a:rPr>
              <a:t>Missing </a:t>
            </a:r>
            <a:r>
              <a:rPr lang="en-US" b="1" dirty="0" err="1" smtClean="0">
                <a:solidFill>
                  <a:srgbClr val="000000"/>
                </a:solidFill>
              </a:rPr>
              <a:t>frm_migr</a:t>
            </a:r>
            <a:r>
              <a:rPr lang="en-US" dirty="0" smtClean="0">
                <a:solidFill>
                  <a:srgbClr val="000000"/>
                </a:solidFill>
              </a:rPr>
              <a:t> and </a:t>
            </a:r>
            <a:r>
              <a:rPr lang="en-US" b="1" dirty="0" err="1" smtClean="0">
                <a:solidFill>
                  <a:srgbClr val="000000"/>
                </a:solidFill>
              </a:rPr>
              <a:t>frm_purge</a:t>
            </a:r>
            <a:endParaRPr lang="en-US" b="1" dirty="0" smtClean="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77200" y="5638800"/>
            <a:ext cx="9044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baseline="30000" dirty="0" smtClean="0">
                <a:solidFill>
                  <a:srgbClr val="000000"/>
                </a:solidFill>
                <a:latin typeface="+mn-lt"/>
              </a:rPr>
              <a:t>1</a:t>
            </a:r>
            <a:r>
              <a:rPr lang="en-US" sz="1200" b="1" dirty="0" smtClean="0">
                <a:solidFill>
                  <a:srgbClr val="000000"/>
                </a:solidFill>
                <a:latin typeface="+mn-lt"/>
              </a:rPr>
              <a:t>Migration</a:t>
            </a:r>
          </a:p>
          <a:p>
            <a:pPr algn="ctr"/>
            <a:r>
              <a:rPr lang="en-US" sz="1200" b="1" dirty="0" smtClean="0">
                <a:solidFill>
                  <a:srgbClr val="000000"/>
                </a:solidFill>
                <a:latin typeface="+mn-lt"/>
              </a:rPr>
              <a:t>Purge</a:t>
            </a:r>
          </a:p>
          <a:p>
            <a:pPr algn="ctr"/>
            <a:r>
              <a:rPr lang="en-US" sz="1200" b="1" dirty="0" smtClean="0">
                <a:solidFill>
                  <a:srgbClr val="000000"/>
                </a:solidFill>
                <a:latin typeface="+mn-lt"/>
              </a:rPr>
              <a:t>Staging</a:t>
            </a:r>
            <a:endParaRPr lang="en-US" sz="1200" b="1" dirty="0">
              <a:solidFill>
                <a:srgbClr val="00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98606768-A7D5-46A4-BB0D-2A862F73D481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8195" name="Title 1" descr="Large confetti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191919"/>
                </a:solidFill>
              </a:rPr>
              <a:t>Torrent WAN Transfers</a:t>
            </a:r>
          </a:p>
        </p:txBody>
      </p:sp>
      <p:sp>
        <p:nvSpPr>
          <p:cNvPr id="51205" name="Content Placeholder 2"/>
          <p:cNvSpPr>
            <a:spLocks noGrp="1"/>
          </p:cNvSpPr>
          <p:nvPr>
            <p:ph idx="4294967295"/>
          </p:nvPr>
        </p:nvSpPr>
        <p:spPr>
          <a:xfrm>
            <a:off x="457200" y="1828800"/>
            <a:ext cx="8458200" cy="4572000"/>
          </a:xfrm>
        </p:spPr>
        <p:txBody>
          <a:bodyPr/>
          <a:lstStyle/>
          <a:p>
            <a:pPr eaLnBrk="1" hangingPunct="1">
              <a:lnSpc>
                <a:spcPts val="2600"/>
              </a:lnSpc>
              <a:spcBef>
                <a:spcPct val="10000"/>
              </a:spcBef>
            </a:pPr>
            <a:r>
              <a:rPr lang="en-US" smtClean="0">
                <a:solidFill>
                  <a:srgbClr val="191919"/>
                </a:solidFill>
              </a:rPr>
              <a:t>The xrootd already supports parallel TCP paths</a:t>
            </a:r>
            <a:endParaRPr lang="en-US" b="1" smtClean="0">
              <a:solidFill>
                <a:srgbClr val="191919"/>
              </a:solidFill>
            </a:endParaRPr>
          </a:p>
          <a:p>
            <a:pPr lvl="1" eaLnBrk="1" hangingPunct="1">
              <a:lnSpc>
                <a:spcPts val="2600"/>
              </a:lnSpc>
              <a:spcBef>
                <a:spcPct val="10000"/>
              </a:spcBef>
            </a:pPr>
            <a:r>
              <a:rPr lang="en-US" smtClean="0">
                <a:solidFill>
                  <a:srgbClr val="191919"/>
                </a:solidFill>
              </a:rPr>
              <a:t>Significant improvement in WAN transfer rate </a:t>
            </a:r>
          </a:p>
          <a:p>
            <a:pPr lvl="2" eaLnBrk="1" hangingPunct="1">
              <a:lnSpc>
                <a:spcPts val="2600"/>
              </a:lnSpc>
              <a:spcBef>
                <a:spcPct val="10000"/>
              </a:spcBef>
            </a:pPr>
            <a:r>
              <a:rPr lang="en-US" smtClean="0">
                <a:solidFill>
                  <a:srgbClr val="191919"/>
                </a:solidFill>
              </a:rPr>
              <a:t>Specified as xrdcp –S </a:t>
            </a:r>
            <a:r>
              <a:rPr lang="en-US" i="1" smtClean="0">
                <a:solidFill>
                  <a:srgbClr val="191919"/>
                </a:solidFill>
              </a:rPr>
              <a:t>num</a:t>
            </a:r>
          </a:p>
          <a:p>
            <a:pPr eaLnBrk="1" hangingPunct="1">
              <a:lnSpc>
                <a:spcPts val="2600"/>
              </a:lnSpc>
              <a:spcBef>
                <a:spcPct val="10000"/>
              </a:spcBef>
            </a:pPr>
            <a:r>
              <a:rPr lang="en-US" smtClean="0">
                <a:solidFill>
                  <a:srgbClr val="191919"/>
                </a:solidFill>
              </a:rPr>
              <a:t>New Xtreme copy mode option</a:t>
            </a:r>
          </a:p>
          <a:p>
            <a:pPr lvl="1" eaLnBrk="1" hangingPunct="1">
              <a:lnSpc>
                <a:spcPts val="2600"/>
              </a:lnSpc>
              <a:spcBef>
                <a:spcPct val="10000"/>
              </a:spcBef>
            </a:pPr>
            <a:r>
              <a:rPr lang="en-US" smtClean="0">
                <a:solidFill>
                  <a:srgbClr val="191919"/>
                </a:solidFill>
              </a:rPr>
              <a:t>Uses multiple data sources bit torrent-style</a:t>
            </a:r>
          </a:p>
          <a:p>
            <a:pPr lvl="2" eaLnBrk="1" hangingPunct="1">
              <a:lnSpc>
                <a:spcPts val="2600"/>
              </a:lnSpc>
              <a:spcBef>
                <a:spcPct val="10000"/>
              </a:spcBef>
            </a:pPr>
            <a:r>
              <a:rPr lang="en-US" smtClean="0">
                <a:solidFill>
                  <a:srgbClr val="191919"/>
                </a:solidFill>
              </a:rPr>
              <a:t>Specified as xrdcp –x</a:t>
            </a:r>
          </a:p>
          <a:p>
            <a:pPr lvl="1" eaLnBrk="1" hangingPunct="1">
              <a:lnSpc>
                <a:spcPts val="2600"/>
              </a:lnSpc>
              <a:spcBef>
                <a:spcPct val="10000"/>
              </a:spcBef>
            </a:pPr>
            <a:r>
              <a:rPr lang="en-US" smtClean="0">
                <a:solidFill>
                  <a:srgbClr val="191919"/>
                </a:solidFill>
              </a:rPr>
              <a:t>Transfers to CERN; examples:</a:t>
            </a:r>
          </a:p>
          <a:p>
            <a:pPr lvl="2" eaLnBrk="1" hangingPunct="1">
              <a:lnSpc>
                <a:spcPts val="2600"/>
              </a:lnSpc>
              <a:spcBef>
                <a:spcPct val="10000"/>
              </a:spcBef>
            </a:pPr>
            <a:r>
              <a:rPr lang="en-US" smtClean="0">
                <a:solidFill>
                  <a:srgbClr val="191919"/>
                </a:solidFill>
              </a:rPr>
              <a:t>1 source </a:t>
            </a:r>
            <a:r>
              <a:rPr lang="en-US" sz="1800" smtClean="0">
                <a:solidFill>
                  <a:srgbClr val="191919"/>
                </a:solidFill>
              </a:rPr>
              <a:t>(.de):</a:t>
            </a:r>
            <a:r>
              <a:rPr lang="en-US" smtClean="0">
                <a:solidFill>
                  <a:srgbClr val="191919"/>
                </a:solidFill>
              </a:rPr>
              <a:t>	 		12MB/sec </a:t>
            </a:r>
            <a:r>
              <a:rPr lang="en-US" sz="1800" smtClean="0">
                <a:solidFill>
                  <a:srgbClr val="191919"/>
                </a:solidFill>
              </a:rPr>
              <a:t>(   1 stream)</a:t>
            </a:r>
          </a:p>
          <a:p>
            <a:pPr lvl="2" eaLnBrk="1" hangingPunct="1">
              <a:lnSpc>
                <a:spcPts val="2600"/>
              </a:lnSpc>
              <a:spcBef>
                <a:spcPct val="10000"/>
              </a:spcBef>
            </a:pPr>
            <a:r>
              <a:rPr lang="en-US" smtClean="0">
                <a:solidFill>
                  <a:srgbClr val="191919"/>
                </a:solidFill>
              </a:rPr>
              <a:t>1 source </a:t>
            </a:r>
            <a:r>
              <a:rPr lang="en-US" sz="1800" smtClean="0">
                <a:solidFill>
                  <a:srgbClr val="191919"/>
                </a:solidFill>
              </a:rPr>
              <a:t>(.us):</a:t>
            </a:r>
            <a:r>
              <a:rPr lang="en-US" smtClean="0">
                <a:solidFill>
                  <a:srgbClr val="191919"/>
                </a:solidFill>
              </a:rPr>
              <a:t>	 		19MB/sec </a:t>
            </a:r>
            <a:r>
              <a:rPr lang="en-US" sz="1800" smtClean="0">
                <a:solidFill>
                  <a:srgbClr val="191919"/>
                </a:solidFill>
              </a:rPr>
              <a:t>( 15 streams)</a:t>
            </a:r>
            <a:endParaRPr lang="en-US" smtClean="0">
              <a:solidFill>
                <a:srgbClr val="191919"/>
              </a:solidFill>
            </a:endParaRPr>
          </a:p>
          <a:p>
            <a:pPr lvl="2" eaLnBrk="1" hangingPunct="1">
              <a:lnSpc>
                <a:spcPts val="2600"/>
              </a:lnSpc>
              <a:spcBef>
                <a:spcPct val="10000"/>
              </a:spcBef>
            </a:pPr>
            <a:r>
              <a:rPr lang="en-US" smtClean="0">
                <a:solidFill>
                  <a:srgbClr val="191919"/>
                </a:solidFill>
              </a:rPr>
              <a:t>4 sources </a:t>
            </a:r>
            <a:r>
              <a:rPr lang="en-US" sz="1800" smtClean="0">
                <a:solidFill>
                  <a:srgbClr val="191919"/>
                </a:solidFill>
              </a:rPr>
              <a:t>(3 x .de + .ru):</a:t>
            </a:r>
            <a:r>
              <a:rPr lang="en-US" smtClean="0">
                <a:solidFill>
                  <a:srgbClr val="191919"/>
                </a:solidFill>
              </a:rPr>
              <a:t>	27MB/sec </a:t>
            </a:r>
            <a:r>
              <a:rPr lang="en-US" sz="1800" smtClean="0">
                <a:solidFill>
                  <a:srgbClr val="191919"/>
                </a:solidFill>
              </a:rPr>
              <a:t>(   1 stream   each)</a:t>
            </a:r>
          </a:p>
          <a:p>
            <a:pPr lvl="2" eaLnBrk="1" hangingPunct="1">
              <a:lnSpc>
                <a:spcPts val="2600"/>
              </a:lnSpc>
              <a:spcBef>
                <a:spcPct val="10000"/>
              </a:spcBef>
            </a:pPr>
            <a:r>
              <a:rPr lang="en-US" smtClean="0">
                <a:solidFill>
                  <a:srgbClr val="191919"/>
                </a:solidFill>
              </a:rPr>
              <a:t>4 sources + || streams:	42MB/Sec </a:t>
            </a:r>
            <a:r>
              <a:rPr lang="en-US" sz="1800" smtClean="0">
                <a:solidFill>
                  <a:srgbClr val="191919"/>
                </a:solidFill>
              </a:rPr>
              <a:t>(15 streams each)</a:t>
            </a:r>
            <a:endParaRPr lang="en-US" smtClean="0">
              <a:solidFill>
                <a:srgbClr val="191919"/>
              </a:solidFill>
            </a:endParaRPr>
          </a:p>
          <a:p>
            <a:pPr lvl="2" eaLnBrk="1" hangingPunct="1">
              <a:lnSpc>
                <a:spcPts val="2600"/>
              </a:lnSpc>
              <a:spcBef>
                <a:spcPct val="10000"/>
              </a:spcBef>
            </a:pPr>
            <a:r>
              <a:rPr lang="en-US" smtClean="0">
                <a:solidFill>
                  <a:srgbClr val="191919"/>
                </a:solidFill>
              </a:rPr>
              <a:t>5 sources </a:t>
            </a:r>
            <a:r>
              <a:rPr lang="en-US" sz="1800" smtClean="0">
                <a:solidFill>
                  <a:srgbClr val="191919"/>
                </a:solidFill>
              </a:rPr>
              <a:t>(3 x .de + .it + .ro): </a:t>
            </a:r>
            <a:r>
              <a:rPr lang="en-US" smtClean="0">
                <a:solidFill>
                  <a:srgbClr val="191919"/>
                </a:solidFill>
              </a:rPr>
              <a:t>	54MB/Sec </a:t>
            </a:r>
            <a:r>
              <a:rPr lang="en-US" sz="1800" smtClean="0">
                <a:solidFill>
                  <a:srgbClr val="191919"/>
                </a:solidFill>
              </a:rPr>
              <a:t>(15 streams each)</a:t>
            </a:r>
            <a:endParaRPr lang="en-US" smtClean="0">
              <a:solidFill>
                <a:srgbClr val="191919"/>
              </a:solidFill>
            </a:endParaRPr>
          </a:p>
          <a:p>
            <a:pPr lvl="1" eaLnBrk="1" hangingPunct="1">
              <a:lnSpc>
                <a:spcPts val="2600"/>
              </a:lnSpc>
              <a:spcBef>
                <a:spcPct val="10000"/>
              </a:spcBef>
            </a:pPr>
            <a:endParaRPr lang="en-US" smtClean="0">
              <a:solidFill>
                <a:srgbClr val="19191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12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120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120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120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120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33"/>
          <p:cNvGrpSpPr>
            <a:grpSpLocks/>
          </p:cNvGrpSpPr>
          <p:nvPr/>
        </p:nvGrpSpPr>
        <p:grpSpPr bwMode="auto">
          <a:xfrm>
            <a:off x="609600" y="4495800"/>
            <a:ext cx="2286000" cy="1498600"/>
            <a:chOff x="384" y="2832"/>
            <a:chExt cx="1440" cy="944"/>
          </a:xfrm>
        </p:grpSpPr>
        <p:sp>
          <p:nvSpPr>
            <p:cNvPr id="15381" name="Oval 17"/>
            <p:cNvSpPr>
              <a:spLocks noChangeArrowheads="1"/>
            </p:cNvSpPr>
            <p:nvPr/>
          </p:nvSpPr>
          <p:spPr bwMode="auto">
            <a:xfrm rot="-2791068">
              <a:off x="768" y="2640"/>
              <a:ext cx="672" cy="144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rgbClr val="FF9900"/>
              </a:solidFill>
              <a:prstDash val="dash"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en-US">
                <a:solidFill>
                  <a:srgbClr val="FF9900"/>
                </a:solidFill>
              </a:endParaRPr>
            </a:p>
          </p:txBody>
        </p:sp>
        <p:grpSp>
          <p:nvGrpSpPr>
            <p:cNvPr id="11" name="Group 18"/>
            <p:cNvGrpSpPr>
              <a:grpSpLocks/>
            </p:cNvGrpSpPr>
            <p:nvPr/>
          </p:nvGrpSpPr>
          <p:grpSpPr bwMode="auto">
            <a:xfrm>
              <a:off x="528" y="2832"/>
              <a:ext cx="528" cy="528"/>
              <a:chOff x="4704" y="3312"/>
              <a:chExt cx="528" cy="528"/>
            </a:xfrm>
          </p:grpSpPr>
          <p:sp>
            <p:nvSpPr>
              <p:cNvPr id="15384" name="Rectangle 19"/>
              <p:cNvSpPr>
                <a:spLocks noChangeArrowheads="1"/>
              </p:cNvSpPr>
              <p:nvPr/>
            </p:nvSpPr>
            <p:spPr bwMode="auto">
              <a:xfrm>
                <a:off x="4704" y="3576"/>
                <a:ext cx="528" cy="264"/>
              </a:xfrm>
              <a:prstGeom prst="rect">
                <a:avLst/>
              </a:prstGeom>
              <a:gradFill rotWithShape="1">
                <a:gsLst>
                  <a:gs pos="0">
                    <a:srgbClr val="0066FF"/>
                  </a:gs>
                  <a:gs pos="100000">
                    <a:srgbClr val="002F76"/>
                  </a:gs>
                </a:gsLst>
                <a:lin ang="5400000" scaled="1"/>
              </a:gradFill>
              <a:ln w="9525"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0066FF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71028" name="Text Box 20"/>
              <p:cNvSpPr txBox="1">
                <a:spLocks noChangeArrowheads="1"/>
              </p:cNvSpPr>
              <p:nvPr/>
            </p:nvSpPr>
            <p:spPr bwMode="auto">
              <a:xfrm>
                <a:off x="4704" y="3600"/>
                <a:ext cx="528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  <a:flatTx/>
              </a:bodyPr>
              <a:lstStyle/>
              <a:p>
                <a:pPr>
                  <a:defRPr/>
                </a:pPr>
                <a:r>
                  <a:rPr lang="en-US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cmsd</a:t>
                </a:r>
              </a:p>
            </p:txBody>
          </p:sp>
          <p:sp>
            <p:nvSpPr>
              <p:cNvPr id="15386" name="Rectangle 21"/>
              <p:cNvSpPr>
                <a:spLocks noChangeArrowheads="1"/>
              </p:cNvSpPr>
              <p:nvPr/>
            </p:nvSpPr>
            <p:spPr bwMode="auto">
              <a:xfrm>
                <a:off x="4704" y="3312"/>
                <a:ext cx="528" cy="264"/>
              </a:xfrm>
              <a:prstGeom prst="rect">
                <a:avLst/>
              </a:prstGeom>
              <a:gradFill rotWithShape="1">
                <a:gsLst>
                  <a:gs pos="0">
                    <a:srgbClr val="00FF00"/>
                  </a:gs>
                  <a:gs pos="100000">
                    <a:srgbClr val="007600"/>
                  </a:gs>
                </a:gsLst>
                <a:lin ang="5400000" scaled="1"/>
              </a:gradFill>
              <a:ln w="9525"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00FF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71030" name="Text Box 22"/>
              <p:cNvSpPr txBox="1">
                <a:spLocks noChangeArrowheads="1"/>
              </p:cNvSpPr>
              <p:nvPr/>
            </p:nvSpPr>
            <p:spPr bwMode="auto">
              <a:xfrm>
                <a:off x="4704" y="3312"/>
                <a:ext cx="528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  <a:flatTx/>
              </a:bodyPr>
              <a:lstStyle/>
              <a:p>
                <a:pPr>
                  <a:defRPr/>
                </a:pPr>
                <a:r>
                  <a:rPr lang="en-US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xrootd</a:t>
                </a:r>
              </a:p>
            </p:txBody>
          </p:sp>
        </p:grpSp>
        <p:sp>
          <p:nvSpPr>
            <p:cNvPr id="15383" name="Text Box 24"/>
            <p:cNvSpPr txBox="1">
              <a:spLocks noChangeArrowheads="1"/>
            </p:cNvSpPr>
            <p:nvPr/>
          </p:nvSpPr>
          <p:spPr bwMode="auto">
            <a:xfrm>
              <a:off x="1000" y="3408"/>
              <a:ext cx="496" cy="3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/>
                <a:t>SLAC</a:t>
              </a:r>
            </a:p>
            <a:p>
              <a:pPr algn="ctr"/>
              <a:r>
                <a:rPr lang="en-US" sz="1400" dirty="0" smtClean="0"/>
                <a:t>Cluster</a:t>
              </a:r>
              <a:endParaRPr lang="en-US" sz="1400" dirty="0"/>
            </a:p>
          </p:txBody>
        </p:sp>
      </p:grpSp>
      <p:sp>
        <p:nvSpPr>
          <p:cNvPr id="5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F4E9CDD4-7D31-4916-92DD-4EF2E8F38F3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15364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533400" y="284163"/>
            <a:ext cx="8458200" cy="1143000"/>
          </a:xfrm>
        </p:spPr>
        <p:txBody>
          <a:bodyPr/>
          <a:lstStyle/>
          <a:p>
            <a:r>
              <a:rPr lang="en-US" sz="4800" b="1" dirty="0" smtClean="0">
                <a:solidFill>
                  <a:srgbClr val="000000"/>
                </a:solidFill>
              </a:rPr>
              <a:t>Torrents With Globalization</a:t>
            </a:r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6248400" y="4495800"/>
            <a:ext cx="2286000" cy="1498600"/>
            <a:chOff x="3936" y="2832"/>
            <a:chExt cx="1440" cy="944"/>
          </a:xfrm>
        </p:grpSpPr>
        <p:sp>
          <p:nvSpPr>
            <p:cNvPr id="15407" name="Oval 10"/>
            <p:cNvSpPr>
              <a:spLocks noChangeArrowheads="1"/>
            </p:cNvSpPr>
            <p:nvPr/>
          </p:nvSpPr>
          <p:spPr bwMode="auto">
            <a:xfrm rot="-2791068">
              <a:off x="4320" y="2640"/>
              <a:ext cx="672" cy="144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rgbClr val="FF9900"/>
              </a:solidFill>
              <a:prstDash val="dash"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en-US">
                <a:solidFill>
                  <a:srgbClr val="FF9900"/>
                </a:solidFill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4080" y="2832"/>
              <a:ext cx="528" cy="528"/>
              <a:chOff x="4704" y="3312"/>
              <a:chExt cx="528" cy="528"/>
            </a:xfrm>
          </p:grpSpPr>
          <p:sp>
            <p:nvSpPr>
              <p:cNvPr id="15410" name="Rectangle 6"/>
              <p:cNvSpPr>
                <a:spLocks noChangeArrowheads="1"/>
              </p:cNvSpPr>
              <p:nvPr/>
            </p:nvSpPr>
            <p:spPr bwMode="auto">
              <a:xfrm>
                <a:off x="4704" y="3576"/>
                <a:ext cx="528" cy="264"/>
              </a:xfrm>
              <a:prstGeom prst="rect">
                <a:avLst/>
              </a:prstGeom>
              <a:gradFill rotWithShape="1">
                <a:gsLst>
                  <a:gs pos="0">
                    <a:srgbClr val="0066FF"/>
                  </a:gs>
                  <a:gs pos="100000">
                    <a:srgbClr val="002F76"/>
                  </a:gs>
                </a:gsLst>
                <a:lin ang="5400000" scaled="1"/>
              </a:gradFill>
              <a:ln w="9525"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0066FF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71015" name="Text Box 7"/>
              <p:cNvSpPr txBox="1">
                <a:spLocks noChangeArrowheads="1"/>
              </p:cNvSpPr>
              <p:nvPr/>
            </p:nvSpPr>
            <p:spPr bwMode="auto">
              <a:xfrm>
                <a:off x="4704" y="3600"/>
                <a:ext cx="528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  <a:flatTx/>
              </a:bodyPr>
              <a:lstStyle/>
              <a:p>
                <a:pPr>
                  <a:defRPr/>
                </a:pPr>
                <a:r>
                  <a:rPr lang="en-US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cmsd</a:t>
                </a:r>
              </a:p>
            </p:txBody>
          </p:sp>
          <p:sp>
            <p:nvSpPr>
              <p:cNvPr id="15412" name="Rectangle 8"/>
              <p:cNvSpPr>
                <a:spLocks noChangeArrowheads="1"/>
              </p:cNvSpPr>
              <p:nvPr/>
            </p:nvSpPr>
            <p:spPr bwMode="auto">
              <a:xfrm>
                <a:off x="4704" y="3312"/>
                <a:ext cx="528" cy="264"/>
              </a:xfrm>
              <a:prstGeom prst="rect">
                <a:avLst/>
              </a:prstGeom>
              <a:gradFill rotWithShape="1">
                <a:gsLst>
                  <a:gs pos="0">
                    <a:srgbClr val="00FF00"/>
                  </a:gs>
                  <a:gs pos="100000">
                    <a:srgbClr val="007600"/>
                  </a:gs>
                </a:gsLst>
                <a:lin ang="5400000" scaled="1"/>
              </a:gradFill>
              <a:ln w="9525"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00FF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71017" name="Text Box 9"/>
              <p:cNvSpPr txBox="1">
                <a:spLocks noChangeArrowheads="1"/>
              </p:cNvSpPr>
              <p:nvPr/>
            </p:nvSpPr>
            <p:spPr bwMode="auto">
              <a:xfrm>
                <a:off x="4704" y="3312"/>
                <a:ext cx="528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  <a:flatTx/>
              </a:bodyPr>
              <a:lstStyle/>
              <a:p>
                <a:pPr>
                  <a:defRPr/>
                </a:pPr>
                <a:r>
                  <a:rPr lang="en-US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xrootd</a:t>
                </a:r>
              </a:p>
            </p:txBody>
          </p:sp>
        </p:grpSp>
        <p:sp>
          <p:nvSpPr>
            <p:cNvPr id="15409" name="Text Box 23"/>
            <p:cNvSpPr txBox="1">
              <a:spLocks noChangeArrowheads="1"/>
            </p:cNvSpPr>
            <p:nvPr/>
          </p:nvSpPr>
          <p:spPr bwMode="auto">
            <a:xfrm>
              <a:off x="4611" y="3408"/>
              <a:ext cx="474" cy="3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/>
                <a:t>UTA</a:t>
              </a:r>
            </a:p>
            <a:p>
              <a:pPr algn="ctr"/>
              <a:r>
                <a:rPr lang="en-US" sz="1400" dirty="0" smtClean="0"/>
                <a:t>Cluster</a:t>
              </a:r>
              <a:endParaRPr lang="en-US" sz="1400" dirty="0"/>
            </a:p>
          </p:txBody>
        </p:sp>
      </p:grp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3429000" y="4495800"/>
            <a:ext cx="2286000" cy="1498600"/>
            <a:chOff x="2160" y="2832"/>
            <a:chExt cx="1440" cy="944"/>
          </a:xfrm>
        </p:grpSpPr>
        <p:sp>
          <p:nvSpPr>
            <p:cNvPr id="15400" name="Oval 11"/>
            <p:cNvSpPr>
              <a:spLocks noChangeArrowheads="1"/>
            </p:cNvSpPr>
            <p:nvPr/>
          </p:nvSpPr>
          <p:spPr bwMode="auto">
            <a:xfrm rot="-2791068">
              <a:off x="2544" y="2640"/>
              <a:ext cx="672" cy="144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rgbClr val="FF9900"/>
              </a:solidFill>
              <a:prstDash val="dash"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en-US">
                <a:solidFill>
                  <a:srgbClr val="FF9900"/>
                </a:solidFill>
              </a:endParaRPr>
            </a:p>
          </p:txBody>
        </p:sp>
        <p:grpSp>
          <p:nvGrpSpPr>
            <p:cNvPr id="5" name="Group 12"/>
            <p:cNvGrpSpPr>
              <a:grpSpLocks/>
            </p:cNvGrpSpPr>
            <p:nvPr/>
          </p:nvGrpSpPr>
          <p:grpSpPr bwMode="auto">
            <a:xfrm>
              <a:off x="2304" y="2832"/>
              <a:ext cx="528" cy="528"/>
              <a:chOff x="4704" y="3312"/>
              <a:chExt cx="528" cy="528"/>
            </a:xfrm>
          </p:grpSpPr>
          <p:sp>
            <p:nvSpPr>
              <p:cNvPr id="15403" name="Rectangle 13"/>
              <p:cNvSpPr>
                <a:spLocks noChangeArrowheads="1"/>
              </p:cNvSpPr>
              <p:nvPr/>
            </p:nvSpPr>
            <p:spPr bwMode="auto">
              <a:xfrm>
                <a:off x="4704" y="3576"/>
                <a:ext cx="528" cy="264"/>
              </a:xfrm>
              <a:prstGeom prst="rect">
                <a:avLst/>
              </a:prstGeom>
              <a:gradFill rotWithShape="1">
                <a:gsLst>
                  <a:gs pos="0">
                    <a:srgbClr val="0066FF"/>
                  </a:gs>
                  <a:gs pos="100000">
                    <a:srgbClr val="002F76"/>
                  </a:gs>
                </a:gsLst>
                <a:lin ang="5400000" scaled="1"/>
              </a:gradFill>
              <a:ln w="9525"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0066FF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71022" name="Text Box 14"/>
              <p:cNvSpPr txBox="1">
                <a:spLocks noChangeArrowheads="1"/>
              </p:cNvSpPr>
              <p:nvPr/>
            </p:nvSpPr>
            <p:spPr bwMode="auto">
              <a:xfrm>
                <a:off x="4704" y="3600"/>
                <a:ext cx="528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  <a:flatTx/>
              </a:bodyPr>
              <a:lstStyle/>
              <a:p>
                <a:pPr>
                  <a:defRPr/>
                </a:pPr>
                <a:r>
                  <a:rPr lang="en-US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cmsd</a:t>
                </a:r>
              </a:p>
            </p:txBody>
          </p:sp>
          <p:sp>
            <p:nvSpPr>
              <p:cNvPr id="15405" name="Rectangle 15"/>
              <p:cNvSpPr>
                <a:spLocks noChangeArrowheads="1"/>
              </p:cNvSpPr>
              <p:nvPr/>
            </p:nvSpPr>
            <p:spPr bwMode="auto">
              <a:xfrm>
                <a:off x="4704" y="3312"/>
                <a:ext cx="528" cy="264"/>
              </a:xfrm>
              <a:prstGeom prst="rect">
                <a:avLst/>
              </a:prstGeom>
              <a:gradFill rotWithShape="1">
                <a:gsLst>
                  <a:gs pos="0">
                    <a:srgbClr val="00FF00"/>
                  </a:gs>
                  <a:gs pos="100000">
                    <a:srgbClr val="007600"/>
                  </a:gs>
                </a:gsLst>
                <a:lin ang="5400000" scaled="1"/>
              </a:gradFill>
              <a:ln w="9525"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00FF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71024" name="Text Box 16"/>
              <p:cNvSpPr txBox="1">
                <a:spLocks noChangeArrowheads="1"/>
              </p:cNvSpPr>
              <p:nvPr/>
            </p:nvSpPr>
            <p:spPr bwMode="auto">
              <a:xfrm>
                <a:off x="4704" y="3312"/>
                <a:ext cx="528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  <a:flatTx/>
              </a:bodyPr>
              <a:lstStyle/>
              <a:p>
                <a:pPr>
                  <a:defRPr/>
                </a:pPr>
                <a:r>
                  <a:rPr lang="en-US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xrootd</a:t>
                </a:r>
              </a:p>
            </p:txBody>
          </p:sp>
        </p:grpSp>
        <p:sp>
          <p:nvSpPr>
            <p:cNvPr id="15402" name="Text Box 25"/>
            <p:cNvSpPr txBox="1">
              <a:spLocks noChangeArrowheads="1"/>
            </p:cNvSpPr>
            <p:nvPr/>
          </p:nvSpPr>
          <p:spPr bwMode="auto">
            <a:xfrm>
              <a:off x="2835" y="3408"/>
              <a:ext cx="474" cy="3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/>
                <a:t>UOM</a:t>
              </a:r>
            </a:p>
            <a:p>
              <a:pPr algn="ctr"/>
              <a:r>
                <a:rPr lang="en-US" sz="1400" dirty="0" smtClean="0"/>
                <a:t>Cluster</a:t>
              </a:r>
              <a:endParaRPr lang="en-US" sz="1400" dirty="0"/>
            </a:p>
          </p:txBody>
        </p:sp>
      </p:grpSp>
      <p:grpSp>
        <p:nvGrpSpPr>
          <p:cNvPr id="6" name="Group 36"/>
          <p:cNvGrpSpPr>
            <a:grpSpLocks/>
          </p:cNvGrpSpPr>
          <p:nvPr/>
        </p:nvGrpSpPr>
        <p:grpSpPr bwMode="auto">
          <a:xfrm>
            <a:off x="2963863" y="1752600"/>
            <a:ext cx="1676400" cy="1295400"/>
            <a:chOff x="1867" y="1104"/>
            <a:chExt cx="1056" cy="816"/>
          </a:xfrm>
        </p:grpSpPr>
        <p:sp>
          <p:nvSpPr>
            <p:cNvPr id="15393" name="Oval 31" descr="Canvas"/>
            <p:cNvSpPr>
              <a:spLocks noChangeArrowheads="1"/>
            </p:cNvSpPr>
            <p:nvPr/>
          </p:nvSpPr>
          <p:spPr bwMode="auto">
            <a:xfrm rot="-2791068">
              <a:off x="2059" y="948"/>
              <a:ext cx="672" cy="1056"/>
            </a:xfrm>
            <a:prstGeom prst="ellipse">
              <a:avLst/>
            </a:prstGeom>
            <a:blipFill dpi="0" rotWithShape="1">
              <a:blip r:embed="rId2" cstate="print"/>
              <a:srcRect/>
              <a:tile tx="0" ty="0" sx="100000" sy="100000" flip="none" algn="tl"/>
            </a:blipFill>
            <a:ln w="9525" algn="ctr">
              <a:solidFill>
                <a:srgbClr val="FF9900"/>
              </a:solidFill>
              <a:prstDash val="dash"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en-US">
                <a:solidFill>
                  <a:srgbClr val="FF9900"/>
                </a:solidFill>
              </a:endParaRPr>
            </a:p>
          </p:txBody>
        </p:sp>
        <p:grpSp>
          <p:nvGrpSpPr>
            <p:cNvPr id="7" name="Group 26"/>
            <p:cNvGrpSpPr>
              <a:grpSpLocks/>
            </p:cNvGrpSpPr>
            <p:nvPr/>
          </p:nvGrpSpPr>
          <p:grpSpPr bwMode="auto">
            <a:xfrm>
              <a:off x="2304" y="1392"/>
              <a:ext cx="528" cy="528"/>
              <a:chOff x="4704" y="3312"/>
              <a:chExt cx="528" cy="528"/>
            </a:xfrm>
          </p:grpSpPr>
          <p:sp>
            <p:nvSpPr>
              <p:cNvPr id="15396" name="Rectangle 27"/>
              <p:cNvSpPr>
                <a:spLocks noChangeArrowheads="1"/>
              </p:cNvSpPr>
              <p:nvPr/>
            </p:nvSpPr>
            <p:spPr bwMode="auto">
              <a:xfrm>
                <a:off x="4704" y="3576"/>
                <a:ext cx="528" cy="264"/>
              </a:xfrm>
              <a:prstGeom prst="rect">
                <a:avLst/>
              </a:prstGeom>
              <a:gradFill rotWithShape="1">
                <a:gsLst>
                  <a:gs pos="0">
                    <a:srgbClr val="0066FF"/>
                  </a:gs>
                  <a:gs pos="100000">
                    <a:srgbClr val="002F76"/>
                  </a:gs>
                </a:gsLst>
                <a:lin ang="5400000" scaled="1"/>
              </a:gradFill>
              <a:ln w="9525"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0066FF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71036" name="Text Box 28"/>
              <p:cNvSpPr txBox="1">
                <a:spLocks noChangeArrowheads="1"/>
              </p:cNvSpPr>
              <p:nvPr/>
            </p:nvSpPr>
            <p:spPr bwMode="auto">
              <a:xfrm>
                <a:off x="4704" y="3600"/>
                <a:ext cx="528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  <a:flatTx/>
              </a:bodyPr>
              <a:lstStyle/>
              <a:p>
                <a:pPr>
                  <a:defRPr/>
                </a:pPr>
                <a:r>
                  <a:rPr lang="en-US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cmsd</a:t>
                </a:r>
              </a:p>
            </p:txBody>
          </p:sp>
          <p:sp>
            <p:nvSpPr>
              <p:cNvPr id="15398" name="Rectangle 29"/>
              <p:cNvSpPr>
                <a:spLocks noChangeArrowheads="1"/>
              </p:cNvSpPr>
              <p:nvPr/>
            </p:nvSpPr>
            <p:spPr bwMode="auto">
              <a:xfrm>
                <a:off x="4704" y="3312"/>
                <a:ext cx="528" cy="264"/>
              </a:xfrm>
              <a:prstGeom prst="rect">
                <a:avLst/>
              </a:prstGeom>
              <a:gradFill rotWithShape="1">
                <a:gsLst>
                  <a:gs pos="0">
                    <a:srgbClr val="00FF00"/>
                  </a:gs>
                  <a:gs pos="100000">
                    <a:srgbClr val="007600"/>
                  </a:gs>
                </a:gsLst>
                <a:lin ang="5400000" scaled="1"/>
              </a:gradFill>
              <a:ln w="9525"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00FF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71038" name="Text Box 30"/>
              <p:cNvSpPr txBox="1">
                <a:spLocks noChangeArrowheads="1"/>
              </p:cNvSpPr>
              <p:nvPr/>
            </p:nvSpPr>
            <p:spPr bwMode="auto">
              <a:xfrm>
                <a:off x="4704" y="3312"/>
                <a:ext cx="528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  <a:flatTx/>
              </a:bodyPr>
              <a:lstStyle/>
              <a:p>
                <a:pPr>
                  <a:defRPr/>
                </a:pPr>
                <a:r>
                  <a:rPr lang="en-US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xrootd</a:t>
                </a:r>
              </a:p>
            </p:txBody>
          </p:sp>
        </p:grpSp>
        <p:sp>
          <p:nvSpPr>
            <p:cNvPr id="15395" name="Text Box 32"/>
            <p:cNvSpPr txBox="1">
              <a:spLocks noChangeArrowheads="1"/>
            </p:cNvSpPr>
            <p:nvPr/>
          </p:nvSpPr>
          <p:spPr bwMode="auto">
            <a:xfrm>
              <a:off x="1920" y="1104"/>
              <a:ext cx="511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BNL</a:t>
              </a:r>
            </a:p>
          </p:txBody>
        </p:sp>
      </p:grpSp>
      <p:grpSp>
        <p:nvGrpSpPr>
          <p:cNvPr id="8" name="Group 57"/>
          <p:cNvGrpSpPr>
            <a:grpSpLocks/>
          </p:cNvGrpSpPr>
          <p:nvPr/>
        </p:nvGrpSpPr>
        <p:grpSpPr bwMode="auto">
          <a:xfrm>
            <a:off x="1828800" y="3033713"/>
            <a:ext cx="4648200" cy="2103437"/>
            <a:chOff x="1152" y="1911"/>
            <a:chExt cx="2928" cy="1325"/>
          </a:xfrm>
        </p:grpSpPr>
        <p:sp>
          <p:nvSpPr>
            <p:cNvPr id="15390" name="Line 37"/>
            <p:cNvSpPr>
              <a:spLocks noChangeShapeType="1"/>
            </p:cNvSpPr>
            <p:nvPr/>
          </p:nvSpPr>
          <p:spPr bwMode="auto">
            <a:xfrm flipV="1">
              <a:off x="1152" y="1920"/>
              <a:ext cx="1152" cy="12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1" name="Line 38"/>
            <p:cNvSpPr>
              <a:spLocks noChangeShapeType="1"/>
            </p:cNvSpPr>
            <p:nvPr/>
          </p:nvSpPr>
          <p:spPr bwMode="auto">
            <a:xfrm flipH="1" flipV="1">
              <a:off x="2832" y="1920"/>
              <a:ext cx="1248" cy="12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15392" name="AutoShape 44"/>
            <p:cNvCxnSpPr>
              <a:cxnSpLocks noChangeShapeType="1"/>
              <a:stCxn id="171022" idx="1"/>
              <a:endCxn id="171036" idx="2"/>
            </p:cNvCxnSpPr>
            <p:nvPr/>
          </p:nvCxnSpPr>
          <p:spPr bwMode="auto">
            <a:xfrm rot="10800000" flipH="1">
              <a:off x="2304" y="1911"/>
              <a:ext cx="264" cy="1325"/>
            </a:xfrm>
            <a:prstGeom prst="curvedConnector4">
              <a:avLst>
                <a:gd name="adj1" fmla="val -54546"/>
                <a:gd name="adj2" fmla="val 54417"/>
              </a:avLst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sp>
        <p:nvSpPr>
          <p:cNvPr id="171053" name="Text Box 45"/>
          <p:cNvSpPr txBox="1">
            <a:spLocks noChangeArrowheads="1"/>
          </p:cNvSpPr>
          <p:nvPr/>
        </p:nvSpPr>
        <p:spPr bwMode="auto">
          <a:xfrm>
            <a:off x="4724400" y="1773238"/>
            <a:ext cx="3490913" cy="584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rgbClr val="000000"/>
                </a:solidFill>
              </a:rPr>
              <a:t>all.role</a:t>
            </a:r>
            <a:r>
              <a:rPr lang="en-US" sz="1600" dirty="0">
                <a:solidFill>
                  <a:srgbClr val="000000"/>
                </a:solidFill>
              </a:rPr>
              <a:t> meta manager</a:t>
            </a:r>
          </a:p>
          <a:p>
            <a:r>
              <a:rPr lang="en-US" sz="1600" dirty="0" err="1">
                <a:solidFill>
                  <a:srgbClr val="000000"/>
                </a:solidFill>
              </a:rPr>
              <a:t>all.manager</a:t>
            </a:r>
            <a:r>
              <a:rPr lang="en-US" sz="1600" dirty="0">
                <a:solidFill>
                  <a:srgbClr val="000000"/>
                </a:solidFill>
              </a:rPr>
              <a:t> meta atlas.bnl.gov:1312</a:t>
            </a:r>
          </a:p>
        </p:txBody>
      </p:sp>
      <p:sp>
        <p:nvSpPr>
          <p:cNvPr id="171068" name="Text Box 60"/>
          <p:cNvSpPr txBox="1">
            <a:spLocks noChangeArrowheads="1"/>
          </p:cNvSpPr>
          <p:nvPr/>
        </p:nvSpPr>
        <p:spPr bwMode="auto">
          <a:xfrm>
            <a:off x="4876800" y="2438400"/>
            <a:ext cx="1920875" cy="461963"/>
          </a:xfrm>
          <a:prstGeom prst="rect">
            <a:avLst/>
          </a:prstGeom>
          <a:noFill/>
          <a:ln w="38100" algn="ctr">
            <a:solidFill>
              <a:srgbClr val="33CC33"/>
            </a:solidFill>
            <a:prstDash val="dash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solidFill>
                  <a:srgbClr val="000000"/>
                </a:solidFill>
              </a:rPr>
              <a:t>Meta Managers can be </a:t>
            </a:r>
          </a:p>
          <a:p>
            <a:pPr algn="ctr"/>
            <a:r>
              <a:rPr lang="en-US" sz="1200" dirty="0">
                <a:solidFill>
                  <a:srgbClr val="000000"/>
                </a:solidFill>
              </a:rPr>
              <a:t>geographically replicated!</a:t>
            </a:r>
          </a:p>
        </p:txBody>
      </p:sp>
      <p:grpSp>
        <p:nvGrpSpPr>
          <p:cNvPr id="12" name="Group 53"/>
          <p:cNvGrpSpPr>
            <a:grpSpLocks/>
          </p:cNvGrpSpPr>
          <p:nvPr/>
        </p:nvGrpSpPr>
        <p:grpSpPr bwMode="auto">
          <a:xfrm>
            <a:off x="457200" y="5786437"/>
            <a:ext cx="8310563" cy="461963"/>
            <a:chOff x="624" y="3600"/>
            <a:chExt cx="5235" cy="291"/>
          </a:xfrm>
        </p:grpSpPr>
        <p:sp>
          <p:nvSpPr>
            <p:cNvPr id="15378" name="Text Box 54"/>
            <p:cNvSpPr txBox="1">
              <a:spLocks noChangeArrowheads="1"/>
            </p:cNvSpPr>
            <p:nvPr/>
          </p:nvSpPr>
          <p:spPr bwMode="auto">
            <a:xfrm>
              <a:off x="624" y="3600"/>
              <a:ext cx="1673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sz="1200" dirty="0">
                <a:solidFill>
                  <a:srgbClr val="000000"/>
                </a:solidFill>
              </a:endParaRPr>
            </a:p>
            <a:p>
              <a:r>
                <a:rPr lang="en-US" sz="1200" dirty="0" err="1">
                  <a:solidFill>
                    <a:srgbClr val="000000"/>
                  </a:solidFill>
                </a:rPr>
                <a:t>all.manager</a:t>
              </a:r>
              <a:r>
                <a:rPr lang="en-US" sz="1200" dirty="0">
                  <a:solidFill>
                    <a:srgbClr val="000000"/>
                  </a:solidFill>
                </a:rPr>
                <a:t> meta atlas.bnl.gov:1312</a:t>
              </a:r>
            </a:p>
          </p:txBody>
        </p:sp>
        <p:sp>
          <p:nvSpPr>
            <p:cNvPr id="15379" name="Text Box 55"/>
            <p:cNvSpPr txBox="1">
              <a:spLocks noChangeArrowheads="1"/>
            </p:cNvSpPr>
            <p:nvPr/>
          </p:nvSpPr>
          <p:spPr bwMode="auto">
            <a:xfrm>
              <a:off x="2429" y="3600"/>
              <a:ext cx="1673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sz="1200">
                <a:solidFill>
                  <a:srgbClr val="000000"/>
                </a:solidFill>
              </a:endParaRPr>
            </a:p>
            <a:p>
              <a:r>
                <a:rPr lang="en-US" sz="1200">
                  <a:solidFill>
                    <a:srgbClr val="000000"/>
                  </a:solidFill>
                </a:rPr>
                <a:t>all.manager meta atlas.bnl.gov:1312</a:t>
              </a:r>
            </a:p>
          </p:txBody>
        </p:sp>
        <p:sp>
          <p:nvSpPr>
            <p:cNvPr id="15380" name="Text Box 56"/>
            <p:cNvSpPr txBox="1">
              <a:spLocks noChangeArrowheads="1"/>
            </p:cNvSpPr>
            <p:nvPr/>
          </p:nvSpPr>
          <p:spPr bwMode="auto">
            <a:xfrm>
              <a:off x="4186" y="3600"/>
              <a:ext cx="1673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sz="1200">
                <a:solidFill>
                  <a:srgbClr val="000000"/>
                </a:solidFill>
              </a:endParaRPr>
            </a:p>
            <a:p>
              <a:r>
                <a:rPr lang="en-US" sz="1200">
                  <a:solidFill>
                    <a:srgbClr val="000000"/>
                  </a:solidFill>
                </a:rPr>
                <a:t>all.manager meta atlas.bnl.gov:1312</a:t>
              </a:r>
            </a:p>
          </p:txBody>
        </p:sp>
      </p:grpSp>
      <p:grpSp>
        <p:nvGrpSpPr>
          <p:cNvPr id="13" name="Group 52"/>
          <p:cNvGrpSpPr>
            <a:grpSpLocks/>
          </p:cNvGrpSpPr>
          <p:nvPr/>
        </p:nvGrpSpPr>
        <p:grpSpPr bwMode="auto">
          <a:xfrm>
            <a:off x="466725" y="5786438"/>
            <a:ext cx="6937375" cy="461963"/>
            <a:chOff x="624" y="3645"/>
            <a:chExt cx="4370" cy="291"/>
          </a:xfrm>
        </p:grpSpPr>
        <p:sp>
          <p:nvSpPr>
            <p:cNvPr id="15375" name="Text Box 46"/>
            <p:cNvSpPr txBox="1">
              <a:spLocks noChangeArrowheads="1"/>
            </p:cNvSpPr>
            <p:nvPr/>
          </p:nvSpPr>
          <p:spPr bwMode="auto">
            <a:xfrm>
              <a:off x="624" y="3645"/>
              <a:ext cx="808" cy="17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dirty="0" err="1">
                  <a:solidFill>
                    <a:srgbClr val="000000"/>
                  </a:solidFill>
                </a:rPr>
                <a:t>all.role</a:t>
              </a:r>
              <a:r>
                <a:rPr lang="en-US" sz="1200" dirty="0">
                  <a:solidFill>
                    <a:srgbClr val="000000"/>
                  </a:solidFill>
                </a:rPr>
                <a:t> manager</a:t>
              </a:r>
            </a:p>
          </p:txBody>
        </p:sp>
        <p:sp>
          <p:nvSpPr>
            <p:cNvPr id="15376" name="Text Box 47"/>
            <p:cNvSpPr txBox="1">
              <a:spLocks noChangeArrowheads="1"/>
            </p:cNvSpPr>
            <p:nvPr/>
          </p:nvSpPr>
          <p:spPr bwMode="auto">
            <a:xfrm>
              <a:off x="2429" y="3645"/>
              <a:ext cx="808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all.role manager</a:t>
              </a:r>
            </a:p>
            <a:p>
              <a:endParaRPr lang="en-US" sz="1200">
                <a:solidFill>
                  <a:srgbClr val="000000"/>
                </a:solidFill>
              </a:endParaRPr>
            </a:p>
          </p:txBody>
        </p:sp>
        <p:sp>
          <p:nvSpPr>
            <p:cNvPr id="15377" name="Text Box 48"/>
            <p:cNvSpPr txBox="1">
              <a:spLocks noChangeArrowheads="1"/>
            </p:cNvSpPr>
            <p:nvPr/>
          </p:nvSpPr>
          <p:spPr bwMode="auto">
            <a:xfrm>
              <a:off x="4186" y="3645"/>
              <a:ext cx="808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all.role manager</a:t>
              </a:r>
            </a:p>
            <a:p>
              <a:endParaRPr lang="en-US" sz="1200">
                <a:solidFill>
                  <a:srgbClr val="000000"/>
                </a:solidFill>
              </a:endParaRPr>
            </a:p>
          </p:txBody>
        </p:sp>
      </p:grpSp>
      <p:sp>
        <p:nvSpPr>
          <p:cNvPr id="54" name="TextBox 53"/>
          <p:cNvSpPr txBox="1"/>
          <p:nvPr/>
        </p:nvSpPr>
        <p:spPr>
          <a:xfrm>
            <a:off x="213799" y="2743200"/>
            <a:ext cx="32239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solidFill>
                  <a:srgbClr val="C00000"/>
                </a:solidFill>
              </a:rPr>
              <a:t>xrdcp</a:t>
            </a:r>
            <a:r>
              <a:rPr lang="en-US" sz="1200" b="1" dirty="0" smtClean="0">
                <a:solidFill>
                  <a:srgbClr val="C00000"/>
                </a:solidFill>
              </a:rPr>
              <a:t> –x xroot://atlas.bnl.gov//myfile /</a:t>
            </a:r>
            <a:r>
              <a:rPr lang="en-US" sz="1200" b="1" dirty="0" err="1" smtClean="0">
                <a:solidFill>
                  <a:srgbClr val="C00000"/>
                </a:solidFill>
              </a:rPr>
              <a:t>tmp</a:t>
            </a:r>
            <a:endParaRPr lang="en-US" sz="1200" b="1" dirty="0">
              <a:solidFill>
                <a:srgbClr val="C00000"/>
              </a:solidFill>
            </a:endParaRPr>
          </a:p>
        </p:txBody>
      </p:sp>
      <p:grpSp>
        <p:nvGrpSpPr>
          <p:cNvPr id="74" name="Group 73"/>
          <p:cNvGrpSpPr/>
          <p:nvPr/>
        </p:nvGrpSpPr>
        <p:grpSpPr>
          <a:xfrm>
            <a:off x="1752600" y="5105400"/>
            <a:ext cx="3491379" cy="276999"/>
            <a:chOff x="1752600" y="5105400"/>
            <a:chExt cx="3491379" cy="276999"/>
          </a:xfrm>
        </p:grpSpPr>
        <p:sp>
          <p:nvSpPr>
            <p:cNvPr id="55" name="TextBox 54"/>
            <p:cNvSpPr txBox="1"/>
            <p:nvPr/>
          </p:nvSpPr>
          <p:spPr>
            <a:xfrm>
              <a:off x="1752600" y="5105400"/>
              <a:ext cx="67197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solidFill>
                    <a:srgbClr val="C00000"/>
                  </a:solidFill>
                </a:rPr>
                <a:t>/</a:t>
              </a:r>
              <a:r>
                <a:rPr lang="en-US" sz="1200" b="1" dirty="0" err="1" smtClean="0">
                  <a:solidFill>
                    <a:srgbClr val="C00000"/>
                  </a:solidFill>
                </a:rPr>
                <a:t>myfile</a:t>
              </a:r>
              <a:endParaRPr lang="en-US" sz="1200" b="1" dirty="0">
                <a:solidFill>
                  <a:srgbClr val="C00000"/>
                </a:solidFill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4572000" y="5105400"/>
              <a:ext cx="67197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solidFill>
                    <a:srgbClr val="C00000"/>
                  </a:solidFill>
                </a:rPr>
                <a:t>/</a:t>
              </a:r>
              <a:r>
                <a:rPr lang="en-US" sz="1200" b="1" dirty="0" err="1" smtClean="0">
                  <a:solidFill>
                    <a:srgbClr val="C00000"/>
                  </a:solidFill>
                </a:rPr>
                <a:t>myfile</a:t>
              </a:r>
              <a:endParaRPr lang="en-US" sz="1200" b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381001" y="2971800"/>
            <a:ext cx="3276599" cy="1707357"/>
            <a:chOff x="381001" y="2971800"/>
            <a:chExt cx="3276599" cy="1707357"/>
          </a:xfrm>
        </p:grpSpPr>
        <p:cxnSp>
          <p:nvCxnSpPr>
            <p:cNvPr id="68" name="Elbow Connector 67"/>
            <p:cNvCxnSpPr/>
            <p:nvPr/>
          </p:nvCxnSpPr>
          <p:spPr>
            <a:xfrm rot="16200000" flipV="1">
              <a:off x="609600" y="2971800"/>
              <a:ext cx="914400" cy="914400"/>
            </a:xfrm>
            <a:prstGeom prst="bentConnector3">
              <a:avLst>
                <a:gd name="adj1" fmla="val 50000"/>
              </a:avLst>
            </a:prstGeom>
            <a:ln w="38100">
              <a:solidFill>
                <a:srgbClr val="0099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Elbow Connector 61"/>
            <p:cNvCxnSpPr/>
            <p:nvPr/>
          </p:nvCxnSpPr>
          <p:spPr>
            <a:xfrm rot="16200000" flipV="1">
              <a:off x="152401" y="3200400"/>
              <a:ext cx="1371600" cy="914400"/>
            </a:xfrm>
            <a:prstGeom prst="bentConnector3">
              <a:avLst>
                <a:gd name="adj1" fmla="val 50000"/>
              </a:avLst>
            </a:prstGeom>
            <a:ln w="38100">
              <a:solidFill>
                <a:srgbClr val="0099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Elbow Connector 70"/>
            <p:cNvCxnSpPr>
              <a:endCxn id="171024" idx="1"/>
            </p:cNvCxnSpPr>
            <p:nvPr/>
          </p:nvCxnSpPr>
          <p:spPr>
            <a:xfrm>
              <a:off x="1524000" y="3886200"/>
              <a:ext cx="2133600" cy="792957"/>
            </a:xfrm>
            <a:prstGeom prst="bentConnector3">
              <a:avLst>
                <a:gd name="adj1" fmla="val 50000"/>
              </a:avLst>
            </a:prstGeom>
            <a:ln w="38100">
              <a:solidFill>
                <a:srgbClr val="00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3" name="Shape 72"/>
          <p:cNvCxnSpPr/>
          <p:nvPr/>
        </p:nvCxnSpPr>
        <p:spPr>
          <a:xfrm rot="5400000" flipH="1" flipV="1">
            <a:off x="2568049" y="1729849"/>
            <a:ext cx="381000" cy="1645702"/>
          </a:xfrm>
          <a:prstGeom prst="bentConnector2">
            <a:avLst/>
          </a:prstGeom>
          <a:ln w="38100">
            <a:solidFill>
              <a:srgbClr val="009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7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100"/>
                                        <p:tgtEl>
                                          <p:spTgt spid="1710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100"/>
                                        <p:tgtEl>
                                          <p:spTgt spid="1710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00"/>
                                        <p:tgtEl>
                                          <p:spTgt spid="1710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"/>
                            </p:stCondLst>
                            <p:childTnLst>
                              <p:par>
                                <p:cTn id="53" presetID="5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770" decel="100000"/>
                                        <p:tgtEl>
                                          <p:spTgt spid="17106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6" dur="770" decel="100000"/>
                                        <p:tgtEl>
                                          <p:spTgt spid="17106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106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8" dur="770" fill="hold"/>
                                        <p:tgtEl>
                                          <p:spTgt spid="171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1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0" dur="770" fill="hold"/>
                                        <p:tgtEl>
                                          <p:spTgt spid="171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1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770" decel="100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8" dur="770" decel="100000"/>
                                        <p:tgtEl>
                                          <p:spTgt spid="7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0" dur="77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2" dur="77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000"/>
                            </p:stCondLst>
                            <p:childTnLst>
                              <p:par>
                                <p:cTn id="90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53" grpId="0"/>
      <p:bldP spid="171068" grpId="0" animBg="1"/>
      <p:bldP spid="5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Manual Torrents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3434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Globalization simplifies torrents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All real-time accessible copies participate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Each contribution is relative to each file’s transfer rate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Will be implementing manual torrents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Broadens the scope of </a:t>
            </a:r>
            <a:r>
              <a:rPr lang="en-US" dirty="0" err="1" smtClean="0">
                <a:solidFill>
                  <a:srgbClr val="000000"/>
                </a:solidFill>
              </a:rPr>
              <a:t>xrdcp</a:t>
            </a:r>
            <a:endParaRPr lang="en-US" dirty="0" smtClean="0">
              <a:solidFill>
                <a:srgbClr val="000000"/>
              </a:solidFill>
            </a:endParaRP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Though not as simple or reliable as global clusters</a:t>
            </a:r>
          </a:p>
          <a:p>
            <a:r>
              <a:rPr lang="en-US" dirty="0" err="1" smtClean="0">
                <a:solidFill>
                  <a:srgbClr val="000000"/>
                </a:solidFill>
              </a:rPr>
              <a:t>xrdcp</a:t>
            </a:r>
            <a:r>
              <a:rPr lang="en-US" dirty="0" smtClean="0">
                <a:solidFill>
                  <a:srgbClr val="000000"/>
                </a:solidFill>
              </a:rPr>
              <a:t> –x xroot://</a:t>
            </a:r>
            <a:r>
              <a:rPr lang="en-US" i="1" dirty="0" smtClean="0">
                <a:solidFill>
                  <a:srgbClr val="000000"/>
                </a:solidFill>
              </a:rPr>
              <a:t>host1</a:t>
            </a:r>
            <a:r>
              <a:rPr lang="en-US" dirty="0" smtClean="0">
                <a:solidFill>
                  <a:srgbClr val="000000"/>
                </a:solidFill>
              </a:rPr>
              <a:t>,</a:t>
            </a:r>
            <a:r>
              <a:rPr lang="en-US" i="1" dirty="0" smtClean="0">
                <a:solidFill>
                  <a:srgbClr val="000000"/>
                </a:solidFill>
              </a:rPr>
              <a:t>host2</a:t>
            </a:r>
            <a:r>
              <a:rPr lang="en-US" dirty="0" smtClean="0">
                <a:solidFill>
                  <a:srgbClr val="000000"/>
                </a:solidFill>
              </a:rPr>
              <a:t>,…/</a:t>
            </a:r>
            <a:r>
              <a:rPr lang="en-US" i="1" dirty="0" smtClean="0">
                <a:solidFill>
                  <a:srgbClr val="000000"/>
                </a:solidFill>
              </a:rPr>
              <a:t>path </a:t>
            </a:r>
            <a:r>
              <a:rPr lang="en-US" b="1" dirty="0" smtClean="0">
                <a:solidFill>
                  <a:srgbClr val="000000"/>
                </a:solidFill>
              </a:rPr>
              <a:t>. . .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Future extended syntax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E13A5B58-3D88-421E-A24F-3DDB38CDD95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68C0F1EC-7F46-4A51-9487-8E1EFB6BFAEB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2" name="Title 1" descr="Large confetti"/>
          <p:cNvSpPr>
            <a:spLocks noGrp="1"/>
          </p:cNvSpPr>
          <p:nvPr>
            <p:ph type="title" idx="4294967295"/>
          </p:nvPr>
        </p:nvSpPr>
        <p:spPr>
          <a:xfrm>
            <a:off x="533400" y="284163"/>
            <a:ext cx="7646988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b="1" dirty="0" smtClean="0">
                <a:solidFill>
                  <a:schemeClr val="bg2">
                    <a:lumMod val="50000"/>
                  </a:schemeClr>
                </a:solidFill>
              </a:rPr>
              <a:t>Summary Monitoring</a:t>
            </a:r>
            <a:endParaRPr lang="en-US" sz="48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9220" name="Content Placeholder 2"/>
          <p:cNvSpPr>
            <a:spLocks noGrp="1"/>
          </p:cNvSpPr>
          <p:nvPr>
            <p:ph idx="4294967295"/>
          </p:nvPr>
        </p:nvSpPr>
        <p:spPr>
          <a:xfrm>
            <a:off x="457200" y="1828800"/>
            <a:ext cx="8610600" cy="4343400"/>
          </a:xfrm>
        </p:spPr>
        <p:txBody>
          <a:bodyPr/>
          <a:lstStyle/>
          <a:p>
            <a:pPr eaLnBrk="1" hangingPunct="1">
              <a:lnSpc>
                <a:spcPts val="2900"/>
              </a:lnSpc>
            </a:pPr>
            <a:r>
              <a:rPr lang="en-US" dirty="0" smtClean="0">
                <a:solidFill>
                  <a:srgbClr val="000000"/>
                </a:solidFill>
              </a:rPr>
              <a:t>xrootd has built-in summary &amp; detail monitoring</a:t>
            </a:r>
          </a:p>
          <a:p>
            <a:pPr eaLnBrk="1" hangingPunct="1">
              <a:lnSpc>
                <a:spcPts val="2900"/>
              </a:lnSpc>
            </a:pPr>
            <a:r>
              <a:rPr lang="en-US" dirty="0" smtClean="0">
                <a:solidFill>
                  <a:srgbClr val="000000"/>
                </a:solidFill>
              </a:rPr>
              <a:t>Can now auto-report summary statistics</a:t>
            </a:r>
          </a:p>
          <a:p>
            <a:pPr lvl="1" eaLnBrk="1" hangingPunct="1">
              <a:lnSpc>
                <a:spcPts val="2900"/>
              </a:lnSpc>
            </a:pPr>
            <a:r>
              <a:rPr lang="en-US" dirty="0" smtClean="0">
                <a:solidFill>
                  <a:srgbClr val="000000"/>
                </a:solidFill>
              </a:rPr>
              <a:t>Specify </a:t>
            </a:r>
            <a:r>
              <a:rPr lang="en-US" b="1" dirty="0" err="1" smtClean="0">
                <a:solidFill>
                  <a:srgbClr val="000000"/>
                </a:solidFill>
              </a:rPr>
              <a:t>xrd.report</a:t>
            </a:r>
            <a:r>
              <a:rPr lang="en-US" dirty="0" smtClean="0">
                <a:solidFill>
                  <a:srgbClr val="000000"/>
                </a:solidFill>
              </a:rPr>
              <a:t> configuration directive</a:t>
            </a:r>
          </a:p>
          <a:p>
            <a:pPr eaLnBrk="1" hangingPunct="1">
              <a:lnSpc>
                <a:spcPts val="2900"/>
              </a:lnSpc>
            </a:pPr>
            <a:r>
              <a:rPr lang="en-US" dirty="0" smtClean="0">
                <a:solidFill>
                  <a:srgbClr val="000000"/>
                </a:solidFill>
              </a:rPr>
              <a:t>Data sent to one or two locations</a:t>
            </a:r>
          </a:p>
          <a:p>
            <a:pPr lvl="1" eaLnBrk="1" hangingPunct="1">
              <a:lnSpc>
                <a:spcPts val="2900"/>
              </a:lnSpc>
            </a:pPr>
            <a:r>
              <a:rPr lang="en-US" dirty="0" smtClean="0">
                <a:solidFill>
                  <a:srgbClr val="000000"/>
                </a:solidFill>
              </a:rPr>
              <a:t>Accommodates most current monitoring tools</a:t>
            </a:r>
          </a:p>
          <a:p>
            <a:pPr lvl="2" eaLnBrk="1" hangingPunct="1">
              <a:lnSpc>
                <a:spcPts val="2400"/>
              </a:lnSpc>
            </a:pPr>
            <a:r>
              <a:rPr lang="en-US" dirty="0" smtClean="0">
                <a:solidFill>
                  <a:srgbClr val="000000"/>
                </a:solidFill>
              </a:rPr>
              <a:t>Ganglia, GRIS, </a:t>
            </a:r>
            <a:r>
              <a:rPr lang="en-US" dirty="0" err="1" smtClean="0">
                <a:solidFill>
                  <a:srgbClr val="000000"/>
                </a:solidFill>
              </a:rPr>
              <a:t>Nagios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MonALISA</a:t>
            </a:r>
            <a:r>
              <a:rPr lang="en-US" dirty="0" smtClean="0">
                <a:solidFill>
                  <a:srgbClr val="000000"/>
                </a:solidFill>
              </a:rPr>
              <a:t>, and perhaps more</a:t>
            </a:r>
          </a:p>
          <a:p>
            <a:pPr lvl="1" eaLnBrk="1" hangingPunct="1">
              <a:lnSpc>
                <a:spcPts val="2400"/>
              </a:lnSpc>
            </a:pPr>
            <a:r>
              <a:rPr lang="en-US" dirty="0" smtClean="0">
                <a:solidFill>
                  <a:srgbClr val="000000"/>
                </a:solidFill>
              </a:rPr>
              <a:t>Requires external xml-to-monitor data convertor</a:t>
            </a:r>
          </a:p>
          <a:p>
            <a:pPr lvl="2" eaLnBrk="1" hangingPunct="1">
              <a:lnSpc>
                <a:spcPts val="2400"/>
              </a:lnSpc>
            </a:pPr>
            <a:r>
              <a:rPr lang="en-US" dirty="0" smtClean="0">
                <a:solidFill>
                  <a:srgbClr val="000000"/>
                </a:solidFill>
              </a:rPr>
              <a:t>Can use provided stream multiplexing and xml parsing tool</a:t>
            </a:r>
          </a:p>
          <a:p>
            <a:pPr lvl="3" eaLnBrk="1" hangingPunct="1">
              <a:lnSpc>
                <a:spcPts val="2400"/>
              </a:lnSpc>
            </a:pPr>
            <a:r>
              <a:rPr lang="en-US" b="1" dirty="0" err="1" smtClean="0">
                <a:solidFill>
                  <a:srgbClr val="000000"/>
                </a:solidFill>
              </a:rPr>
              <a:t>mpxstats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</a:p>
          <a:p>
            <a:pPr lvl="4">
              <a:lnSpc>
                <a:spcPts val="2400"/>
              </a:lnSpc>
            </a:pPr>
            <a:r>
              <a:rPr lang="en-US" dirty="0" smtClean="0">
                <a:solidFill>
                  <a:srgbClr val="000000"/>
                </a:solidFill>
              </a:rPr>
              <a:t>Outputs simple key-value pairs to feed a monitor script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Ricepaper">
  <a:themeElements>
    <a:clrScheme name="1_Ricepaper 2">
      <a:dk1>
        <a:srgbClr val="00264C"/>
      </a:dk1>
      <a:lt1>
        <a:srgbClr val="FFFFE9"/>
      </a:lt1>
      <a:dk2>
        <a:srgbClr val="333333"/>
      </a:dk2>
      <a:lt2>
        <a:srgbClr val="333333"/>
      </a:lt2>
      <a:accent1>
        <a:srgbClr val="78C0B2"/>
      </a:accent1>
      <a:accent2>
        <a:srgbClr val="262D4C"/>
      </a:accent2>
      <a:accent3>
        <a:srgbClr val="FFFFF2"/>
      </a:accent3>
      <a:accent4>
        <a:srgbClr val="001F40"/>
      </a:accent4>
      <a:accent5>
        <a:srgbClr val="BEDCD5"/>
      </a:accent5>
      <a:accent6>
        <a:srgbClr val="212844"/>
      </a:accent6>
      <a:hlink>
        <a:srgbClr val="598BBD"/>
      </a:hlink>
      <a:folHlink>
        <a:srgbClr val="4D4D4D"/>
      </a:folHlink>
    </a:clrScheme>
    <a:fontScheme name="1_Ricepaper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Ricepaper 1">
        <a:dk1>
          <a:srgbClr val="9D9475"/>
        </a:dk1>
        <a:lt1>
          <a:srgbClr val="333333"/>
        </a:lt1>
        <a:dk2>
          <a:srgbClr val="333300"/>
        </a:dk2>
        <a:lt2>
          <a:srgbClr val="333333"/>
        </a:lt2>
        <a:accent1>
          <a:srgbClr val="B3C39F"/>
        </a:accent1>
        <a:accent2>
          <a:srgbClr val="DCD9CE"/>
        </a:accent2>
        <a:accent3>
          <a:srgbClr val="ADADAA"/>
        </a:accent3>
        <a:accent4>
          <a:srgbClr val="2A2A2A"/>
        </a:accent4>
        <a:accent5>
          <a:srgbClr val="D6DECD"/>
        </a:accent5>
        <a:accent6>
          <a:srgbClr val="C7C4BA"/>
        </a:accent6>
        <a:hlink>
          <a:srgbClr val="CC9900"/>
        </a:hlink>
        <a:folHlink>
          <a:srgbClr val="ADA68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Ricepaper 2">
        <a:dk1>
          <a:srgbClr val="00264C"/>
        </a:dk1>
        <a:lt1>
          <a:srgbClr val="FFFFE9"/>
        </a:lt1>
        <a:dk2>
          <a:srgbClr val="333333"/>
        </a:dk2>
        <a:lt2>
          <a:srgbClr val="333333"/>
        </a:lt2>
        <a:accent1>
          <a:srgbClr val="78C0B2"/>
        </a:accent1>
        <a:accent2>
          <a:srgbClr val="262D4C"/>
        </a:accent2>
        <a:accent3>
          <a:srgbClr val="FFFFF2"/>
        </a:accent3>
        <a:accent4>
          <a:srgbClr val="001F40"/>
        </a:accent4>
        <a:accent5>
          <a:srgbClr val="BEDCD5"/>
        </a:accent5>
        <a:accent6>
          <a:srgbClr val="212844"/>
        </a:accent6>
        <a:hlink>
          <a:srgbClr val="598BBD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icepaper 3">
        <a:dk1>
          <a:srgbClr val="000000"/>
        </a:dk1>
        <a:lt1>
          <a:srgbClr val="F8F8F8"/>
        </a:lt1>
        <a:dk2>
          <a:srgbClr val="333333"/>
        </a:dk2>
        <a:lt2>
          <a:srgbClr val="5F5F5F"/>
        </a:lt2>
        <a:accent1>
          <a:srgbClr val="DDDDDD"/>
        </a:accent1>
        <a:accent2>
          <a:srgbClr val="808080"/>
        </a:accent2>
        <a:accent3>
          <a:srgbClr val="FBFBFB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icepaper 4">
        <a:dk1>
          <a:srgbClr val="00264C"/>
        </a:dk1>
        <a:lt1>
          <a:srgbClr val="FFFFFF"/>
        </a:lt1>
        <a:dk2>
          <a:srgbClr val="333333"/>
        </a:dk2>
        <a:lt2>
          <a:srgbClr val="2E697E"/>
        </a:lt2>
        <a:accent1>
          <a:srgbClr val="BAC8AA"/>
        </a:accent1>
        <a:accent2>
          <a:srgbClr val="6E9883"/>
        </a:accent2>
        <a:accent3>
          <a:srgbClr val="FFFFFF"/>
        </a:accent3>
        <a:accent4>
          <a:srgbClr val="001F40"/>
        </a:accent4>
        <a:accent5>
          <a:srgbClr val="D9E0D2"/>
        </a:accent5>
        <a:accent6>
          <a:srgbClr val="638976"/>
        </a:accent6>
        <a:hlink>
          <a:srgbClr val="CC9900"/>
        </a:hlink>
        <a:folHlink>
          <a:srgbClr val="7DAEC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icepaper 5">
        <a:dk1>
          <a:srgbClr val="20374E"/>
        </a:dk1>
        <a:lt1>
          <a:srgbClr val="DCE4D2"/>
        </a:lt1>
        <a:dk2>
          <a:srgbClr val="333333"/>
        </a:dk2>
        <a:lt2>
          <a:srgbClr val="524C46"/>
        </a:lt2>
        <a:accent1>
          <a:srgbClr val="C9C491"/>
        </a:accent1>
        <a:accent2>
          <a:srgbClr val="8A776A"/>
        </a:accent2>
        <a:accent3>
          <a:srgbClr val="EBEFE5"/>
        </a:accent3>
        <a:accent4>
          <a:srgbClr val="1A2D41"/>
        </a:accent4>
        <a:accent5>
          <a:srgbClr val="E1DEC7"/>
        </a:accent5>
        <a:accent6>
          <a:srgbClr val="7D6B5F"/>
        </a:accent6>
        <a:hlink>
          <a:srgbClr val="67895F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Ricepaper">
  <a:themeElements>
    <a:clrScheme name="Ricepaper 2">
      <a:dk1>
        <a:srgbClr val="00264C"/>
      </a:dk1>
      <a:lt1>
        <a:srgbClr val="FFFFE9"/>
      </a:lt1>
      <a:dk2>
        <a:srgbClr val="333333"/>
      </a:dk2>
      <a:lt2>
        <a:srgbClr val="333333"/>
      </a:lt2>
      <a:accent1>
        <a:srgbClr val="78C0B2"/>
      </a:accent1>
      <a:accent2>
        <a:srgbClr val="262D4C"/>
      </a:accent2>
      <a:accent3>
        <a:srgbClr val="FFFFF2"/>
      </a:accent3>
      <a:accent4>
        <a:srgbClr val="001F40"/>
      </a:accent4>
      <a:accent5>
        <a:srgbClr val="BEDCD5"/>
      </a:accent5>
      <a:accent6>
        <a:srgbClr val="212844"/>
      </a:accent6>
      <a:hlink>
        <a:srgbClr val="598BBD"/>
      </a:hlink>
      <a:folHlink>
        <a:srgbClr val="4D4D4D"/>
      </a:folHlink>
    </a:clrScheme>
    <a:fontScheme name="Ricepaper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icepaper 1">
        <a:dk1>
          <a:srgbClr val="9D9475"/>
        </a:dk1>
        <a:lt1>
          <a:srgbClr val="333333"/>
        </a:lt1>
        <a:dk2>
          <a:srgbClr val="333300"/>
        </a:dk2>
        <a:lt2>
          <a:srgbClr val="333333"/>
        </a:lt2>
        <a:accent1>
          <a:srgbClr val="B3C39F"/>
        </a:accent1>
        <a:accent2>
          <a:srgbClr val="DCD9CE"/>
        </a:accent2>
        <a:accent3>
          <a:srgbClr val="ADADAA"/>
        </a:accent3>
        <a:accent4>
          <a:srgbClr val="2A2A2A"/>
        </a:accent4>
        <a:accent5>
          <a:srgbClr val="D6DECD"/>
        </a:accent5>
        <a:accent6>
          <a:srgbClr val="C7C4BA"/>
        </a:accent6>
        <a:hlink>
          <a:srgbClr val="CC9900"/>
        </a:hlink>
        <a:folHlink>
          <a:srgbClr val="ADA68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cepaper 2">
        <a:dk1>
          <a:srgbClr val="00264C"/>
        </a:dk1>
        <a:lt1>
          <a:srgbClr val="FFFFE9"/>
        </a:lt1>
        <a:dk2>
          <a:srgbClr val="333333"/>
        </a:dk2>
        <a:lt2>
          <a:srgbClr val="333333"/>
        </a:lt2>
        <a:accent1>
          <a:srgbClr val="78C0B2"/>
        </a:accent1>
        <a:accent2>
          <a:srgbClr val="262D4C"/>
        </a:accent2>
        <a:accent3>
          <a:srgbClr val="FFFFF2"/>
        </a:accent3>
        <a:accent4>
          <a:srgbClr val="001F40"/>
        </a:accent4>
        <a:accent5>
          <a:srgbClr val="BEDCD5"/>
        </a:accent5>
        <a:accent6>
          <a:srgbClr val="212844"/>
        </a:accent6>
        <a:hlink>
          <a:srgbClr val="598BBD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cepaper 3">
        <a:dk1>
          <a:srgbClr val="000000"/>
        </a:dk1>
        <a:lt1>
          <a:srgbClr val="F8F8F8"/>
        </a:lt1>
        <a:dk2>
          <a:srgbClr val="333333"/>
        </a:dk2>
        <a:lt2>
          <a:srgbClr val="5F5F5F"/>
        </a:lt2>
        <a:accent1>
          <a:srgbClr val="DDDDDD"/>
        </a:accent1>
        <a:accent2>
          <a:srgbClr val="808080"/>
        </a:accent2>
        <a:accent3>
          <a:srgbClr val="FBFBFB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cepaper 4">
        <a:dk1>
          <a:srgbClr val="00264C"/>
        </a:dk1>
        <a:lt1>
          <a:srgbClr val="FFFFFF"/>
        </a:lt1>
        <a:dk2>
          <a:srgbClr val="333333"/>
        </a:dk2>
        <a:lt2>
          <a:srgbClr val="2E697E"/>
        </a:lt2>
        <a:accent1>
          <a:srgbClr val="BAC8AA"/>
        </a:accent1>
        <a:accent2>
          <a:srgbClr val="6E9883"/>
        </a:accent2>
        <a:accent3>
          <a:srgbClr val="FFFFFF"/>
        </a:accent3>
        <a:accent4>
          <a:srgbClr val="001F40"/>
        </a:accent4>
        <a:accent5>
          <a:srgbClr val="D9E0D2"/>
        </a:accent5>
        <a:accent6>
          <a:srgbClr val="638976"/>
        </a:accent6>
        <a:hlink>
          <a:srgbClr val="CC9900"/>
        </a:hlink>
        <a:folHlink>
          <a:srgbClr val="7DAEC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cepaper 5">
        <a:dk1>
          <a:srgbClr val="20374E"/>
        </a:dk1>
        <a:lt1>
          <a:srgbClr val="DCE4D2"/>
        </a:lt1>
        <a:dk2>
          <a:srgbClr val="333333"/>
        </a:dk2>
        <a:lt2>
          <a:srgbClr val="524C46"/>
        </a:lt2>
        <a:accent1>
          <a:srgbClr val="C9C491"/>
        </a:accent1>
        <a:accent2>
          <a:srgbClr val="8A776A"/>
        </a:accent2>
        <a:accent3>
          <a:srgbClr val="EBEFE5"/>
        </a:accent3>
        <a:accent4>
          <a:srgbClr val="1A2D41"/>
        </a:accent4>
        <a:accent5>
          <a:srgbClr val="E1DEC7"/>
        </a:accent5>
        <a:accent6>
          <a:srgbClr val="7D6B5F"/>
        </a:accent6>
        <a:hlink>
          <a:srgbClr val="67895F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8985</TotalTime>
  <Words>1754</Words>
  <Application>Microsoft Office PowerPoint</Application>
  <PresentationFormat>On-screen Show (4:3)</PresentationFormat>
  <Paragraphs>407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33</vt:i4>
      </vt:variant>
    </vt:vector>
  </HeadingPairs>
  <TitlesOfParts>
    <vt:vector size="35" baseType="lpstr">
      <vt:lpstr>1_Ricepaper</vt:lpstr>
      <vt:lpstr>Ricepaper</vt:lpstr>
      <vt:lpstr>Scalla/xrootd 2009 Developments</vt:lpstr>
      <vt:lpstr>Outline</vt:lpstr>
      <vt:lpstr>Recap Of The Components</vt:lpstr>
      <vt:lpstr>Recent 2009 Developments</vt:lpstr>
      <vt:lpstr>File Residency Manager (FRM)</vt:lpstr>
      <vt:lpstr>Torrent WAN Transfers</vt:lpstr>
      <vt:lpstr>Torrents With Globalization</vt:lpstr>
      <vt:lpstr>Manual Torrents</vt:lpstr>
      <vt:lpstr>Summary Monitoring</vt:lpstr>
      <vt:lpstr>Summary Monitoring Setup</vt:lpstr>
      <vt:lpstr>Ephemeral Files</vt:lpstr>
      <vt:lpstr>Composite Cluster Name Space</vt:lpstr>
      <vt:lpstr>Composite Cluster Name Space</vt:lpstr>
      <vt:lpstr>Replicated Name Space</vt:lpstr>
      <vt:lpstr>Simple Server Inventory (SSI)</vt:lpstr>
      <vt:lpstr>The cns_ssi Command</vt:lpstr>
      <vt:lpstr>Performance I</vt:lpstr>
      <vt:lpstr>Performance II</vt:lpstr>
      <vt:lpstr>Performance &amp; Bottlenecks</vt:lpstr>
      <vt:lpstr>ATLAS Data Access Pattern</vt:lpstr>
      <vt:lpstr>ATLAS Data Access Impact</vt:lpstr>
      <vt:lpstr>ATLAS Data Access Problem</vt:lpstr>
      <vt:lpstr>Faster Scalla I/O (The SSD Option)</vt:lpstr>
      <vt:lpstr>ZFS Disk Block Cache Setup</vt:lpstr>
      <vt:lpstr>Disk vs SSD With 324 Clients</vt:lpstr>
      <vt:lpstr>If Things Were So Simple!</vt:lpstr>
      <vt:lpstr>Same Job Stream: Disk vs SSD</vt:lpstr>
      <vt:lpstr>Xrootd R/O Disk File Cache</vt:lpstr>
      <vt:lpstr>What We Saw</vt:lpstr>
      <vt:lpstr>The Bottom Line</vt:lpstr>
      <vt:lpstr>The xrootd SSD Option</vt:lpstr>
      <vt:lpstr>Future Developments</vt:lpstr>
      <vt:lpstr>Acknowledgements</vt:lpstr>
    </vt:vector>
  </TitlesOfParts>
  <Company>Stanford Linear Accelerator Center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Scalla/xrootd</dc:title>
  <dc:creator>abh</dc:creator>
  <cp:lastModifiedBy>abh</cp:lastModifiedBy>
  <cp:revision>235</cp:revision>
  <dcterms:created xsi:type="dcterms:W3CDTF">2009-06-04T21:42:47Z</dcterms:created>
  <dcterms:modified xsi:type="dcterms:W3CDTF">2009-10-11T18:53:48Z</dcterms:modified>
</cp:coreProperties>
</file>