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81" r:id="rId3"/>
    <p:sldId id="330" r:id="rId4"/>
    <p:sldId id="325" r:id="rId5"/>
    <p:sldId id="331" r:id="rId6"/>
    <p:sldId id="301" r:id="rId7"/>
    <p:sldId id="336" r:id="rId8"/>
    <p:sldId id="346" r:id="rId9"/>
    <p:sldId id="338" r:id="rId10"/>
    <p:sldId id="333" r:id="rId11"/>
    <p:sldId id="343" r:id="rId12"/>
    <p:sldId id="339" r:id="rId13"/>
    <p:sldId id="344" r:id="rId14"/>
    <p:sldId id="320" r:id="rId15"/>
    <p:sldId id="318" r:id="rId16"/>
    <p:sldId id="345" r:id="rId17"/>
    <p:sldId id="272" r:id="rId18"/>
    <p:sldId id="28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9900"/>
    <a:srgbClr val="F8F8F8"/>
    <a:srgbClr val="008000"/>
    <a:srgbClr val="0033CC"/>
    <a:srgbClr val="FFFF00"/>
    <a:srgbClr val="66FF66"/>
    <a:srgbClr val="FFFFE9"/>
    <a:srgbClr val="FFFA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18" autoAdjust="0"/>
    <p:restoredTop sz="94660"/>
  </p:normalViewPr>
  <p:slideViewPr>
    <p:cSldViewPr>
      <p:cViewPr varScale="1">
        <p:scale>
          <a:sx n="78" d="100"/>
          <a:sy n="78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79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3EA9F-16C8-4E26-A9BF-868C8C4F745D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E56B6-57E6-4F9A-A5FC-DF8B6084F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84188" y="1065213"/>
            <a:ext cx="8158162" cy="1689100"/>
          </a:xfrm>
          <a:prstGeom prst="rect">
            <a:avLst/>
          </a:prstGeom>
          <a:solidFill>
            <a:srgbClr val="777777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ltGray">
          <a:xfrm>
            <a:off x="228600" y="2722563"/>
            <a:ext cx="8686800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ltGray">
          <a:xfrm>
            <a:off x="228600" y="998538"/>
            <a:ext cx="8686800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ltGray">
          <a:xfrm>
            <a:off x="8623300" y="762000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ltGray">
          <a:xfrm>
            <a:off x="434975" y="768350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ltGray">
          <a:xfrm>
            <a:off x="2830513" y="553561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4" name="Rectangle 8" descr="Large confetti"/>
          <p:cNvSpPr>
            <a:spLocks noChangeArrowheads="1"/>
          </p:cNvSpPr>
          <p:nvPr/>
        </p:nvSpPr>
        <p:spPr bwMode="ltGray">
          <a:xfrm>
            <a:off x="4095750" y="548640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5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3716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533400" y="6477000"/>
            <a:ext cx="7391400" cy="246221"/>
            <a:chOff x="533400" y="6477000"/>
            <a:chExt cx="7391400" cy="246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533400" y="6477000"/>
              <a:ext cx="1752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March</a:t>
              </a:r>
              <a:r>
                <a:rPr lang="en-US" sz="1000" baseline="0" dirty="0" smtClean="0"/>
                <a:t> 19-22</a:t>
              </a:r>
              <a:r>
                <a:rPr lang="en-US" sz="1000" dirty="0" smtClean="0"/>
                <a:t>, 2012</a:t>
              </a:r>
              <a:endParaRPr lang="en-US" sz="1000" dirty="0"/>
            </a:p>
          </p:txBody>
        </p:sp>
        <p:sp>
          <p:nvSpPr>
            <p:cNvPr id="13" name="TextBox 12"/>
            <p:cNvSpPr txBox="1"/>
            <p:nvPr userDrawn="1"/>
          </p:nvSpPr>
          <p:spPr>
            <a:xfrm>
              <a:off x="7086600" y="6477000"/>
              <a:ext cx="838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fld id="{73D6675D-022C-4886-AF2E-B21C52138989}" type="slidenum">
                <a:rPr lang="en-US" sz="1000" smtClean="0"/>
                <a:pPr algn="r"/>
                <a:t>‹#›</a:t>
              </a:fld>
              <a:endParaRPr lang="en-US" sz="1000" dirty="0"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505200" y="6477000"/>
            <a:ext cx="144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aseline="0" dirty="0" smtClean="0"/>
              <a:t>OSG AHM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533400" y="6477000"/>
            <a:ext cx="7391400" cy="246221"/>
            <a:chOff x="533400" y="6477000"/>
            <a:chExt cx="7391400" cy="246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533400" y="6477000"/>
              <a:ext cx="1752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March</a:t>
              </a:r>
              <a:r>
                <a:rPr lang="en-US" sz="1000" baseline="0" dirty="0" smtClean="0"/>
                <a:t> 19-22</a:t>
              </a:r>
              <a:r>
                <a:rPr lang="en-US" sz="1000" dirty="0" smtClean="0"/>
                <a:t>, 2012</a:t>
              </a:r>
              <a:endParaRPr lang="en-US" sz="1000" dirty="0"/>
            </a:p>
          </p:txBody>
        </p:sp>
        <p:sp>
          <p:nvSpPr>
            <p:cNvPr id="8" name="TextBox 7"/>
            <p:cNvSpPr txBox="1"/>
            <p:nvPr userDrawn="1"/>
          </p:nvSpPr>
          <p:spPr>
            <a:xfrm>
              <a:off x="3505200" y="6477000"/>
              <a:ext cx="1447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OSG AHM</a:t>
              </a:r>
              <a:endParaRPr lang="en-US" sz="1000" dirty="0"/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7086600" y="6477000"/>
              <a:ext cx="838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fld id="{73D6675D-022C-4886-AF2E-B21C52138989}" type="slidenum">
                <a:rPr lang="en-US" sz="1000" smtClean="0"/>
                <a:pPr algn="r"/>
                <a:t>‹#›</a:t>
              </a:fld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alphaModFix amt="65000"/>
            <a:lum/>
          </a:blip>
          <a:srcRect/>
          <a:tile tx="0" ty="0" sx="35000" sy="35000" flip="xy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84163"/>
            <a:ext cx="7646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March 19-22, 2012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OSG AHM</a:t>
            </a:r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7924800" y="6324600"/>
            <a:ext cx="1219200" cy="76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10" name="Rectangle 13" descr="Large confetti"/>
          <p:cNvSpPr>
            <a:spLocks noChangeArrowheads="1"/>
          </p:cNvSpPr>
          <p:nvPr/>
        </p:nvSpPr>
        <p:spPr bwMode="ltGray">
          <a:xfrm>
            <a:off x="603504" y="152400"/>
            <a:ext cx="152400" cy="164592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pic>
        <p:nvPicPr>
          <p:cNvPr id="11" name="Picture 11" descr="slac-logo-2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6391275"/>
            <a:ext cx="1219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7162800" y="6477000"/>
            <a:ext cx="838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79C8D-CD85-45F2-9265-67F289693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7"/>
        </a:buBlip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xrootd.org/repo/xrootd.gi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xrootd</a:t>
            </a:r>
            <a:r>
              <a:rPr lang="en-US" sz="7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Update</a:t>
            </a:r>
            <a:endParaRPr lang="en-US" sz="7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OSG All Hands Meeting</a:t>
            </a:r>
          </a:p>
          <a:p>
            <a:r>
              <a:rPr lang="en-US" sz="2400" dirty="0" smtClean="0"/>
              <a:t>University of Nebraska</a:t>
            </a:r>
          </a:p>
          <a:p>
            <a:r>
              <a:rPr lang="en-US" sz="2400" dirty="0" smtClean="0"/>
              <a:t>March 19-23, 2012</a:t>
            </a:r>
          </a:p>
          <a:p>
            <a:r>
              <a:rPr lang="en-US" sz="1800" dirty="0" smtClean="0"/>
              <a:t>Andrew Hanushevsky, SLAC</a:t>
            </a:r>
          </a:p>
          <a:p>
            <a:endParaRPr lang="en-US" sz="1800" dirty="0" smtClean="0"/>
          </a:p>
          <a:p>
            <a:r>
              <a:rPr lang="en-US" sz="1800" dirty="0" smtClean="0"/>
              <a:t>http://xrootd.org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Straight Arrow Connector 71"/>
          <p:cNvCxnSpPr/>
          <p:nvPr/>
        </p:nvCxnSpPr>
        <p:spPr bwMode="auto">
          <a:xfrm flipV="1">
            <a:off x="2819400" y="2819400"/>
            <a:ext cx="0" cy="685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68" name="Group 67"/>
          <p:cNvGrpSpPr/>
          <p:nvPr/>
        </p:nvGrpSpPr>
        <p:grpSpPr>
          <a:xfrm>
            <a:off x="3429000" y="2667000"/>
            <a:ext cx="1981200" cy="990600"/>
            <a:chOff x="3429000" y="2667000"/>
            <a:chExt cx="1981200" cy="990600"/>
          </a:xfrm>
        </p:grpSpPr>
        <p:grpSp>
          <p:nvGrpSpPr>
            <p:cNvPr id="53" name="Group 52"/>
            <p:cNvGrpSpPr/>
            <p:nvPr/>
          </p:nvGrpSpPr>
          <p:grpSpPr>
            <a:xfrm>
              <a:off x="3429000" y="2971800"/>
              <a:ext cx="1981200" cy="685800"/>
              <a:chOff x="3429000" y="3124200"/>
              <a:chExt cx="1981200" cy="685800"/>
            </a:xfrm>
          </p:grpSpPr>
          <p:cxnSp>
            <p:nvCxnSpPr>
              <p:cNvPr id="47" name="Straight Connector 46"/>
              <p:cNvCxnSpPr/>
              <p:nvPr/>
            </p:nvCxnSpPr>
            <p:spPr bwMode="auto">
              <a:xfrm>
                <a:off x="3429000" y="3810000"/>
                <a:ext cx="1676400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8" name="Arc 47"/>
              <p:cNvSpPr/>
              <p:nvPr/>
            </p:nvSpPr>
            <p:spPr bwMode="auto">
              <a:xfrm rot="5400000">
                <a:off x="4724400" y="3124200"/>
                <a:ext cx="685800" cy="685800"/>
              </a:xfrm>
              <a:prstGeom prst="arc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49" name="Arc 48"/>
            <p:cNvSpPr/>
            <p:nvPr/>
          </p:nvSpPr>
          <p:spPr bwMode="auto">
            <a:xfrm>
              <a:off x="4724400" y="2667000"/>
              <a:ext cx="685800" cy="685800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5" name="Straight Connector 54"/>
            <p:cNvCxnSpPr>
              <a:stCxn id="49" idx="2"/>
              <a:endCxn id="48" idx="0"/>
            </p:cNvCxnSpPr>
            <p:nvPr/>
          </p:nvCxnSpPr>
          <p:spPr bwMode="auto">
            <a:xfrm>
              <a:off x="5410200" y="3009900"/>
              <a:ext cx="0" cy="304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6" name="Group 65"/>
          <p:cNvGrpSpPr/>
          <p:nvPr/>
        </p:nvGrpSpPr>
        <p:grpSpPr>
          <a:xfrm>
            <a:off x="3429000" y="2209800"/>
            <a:ext cx="1981200" cy="1447800"/>
            <a:chOff x="3581400" y="2209800"/>
            <a:chExt cx="1981200" cy="1447800"/>
          </a:xfrm>
        </p:grpSpPr>
        <p:sp>
          <p:nvSpPr>
            <p:cNvPr id="56" name="Arc 55"/>
            <p:cNvSpPr/>
            <p:nvPr/>
          </p:nvSpPr>
          <p:spPr bwMode="auto">
            <a:xfrm>
              <a:off x="4876800" y="2209800"/>
              <a:ext cx="685800" cy="685800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7" name="Straight Connector 56"/>
            <p:cNvCxnSpPr>
              <a:stCxn id="56" idx="2"/>
              <a:endCxn id="61" idx="0"/>
            </p:cNvCxnSpPr>
            <p:nvPr/>
          </p:nvCxnSpPr>
          <p:spPr bwMode="auto">
            <a:xfrm>
              <a:off x="5562600" y="2552700"/>
              <a:ext cx="0" cy="762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59" name="Group 58"/>
            <p:cNvGrpSpPr/>
            <p:nvPr/>
          </p:nvGrpSpPr>
          <p:grpSpPr>
            <a:xfrm>
              <a:off x="3581400" y="2971800"/>
              <a:ext cx="1981200" cy="685800"/>
              <a:chOff x="3429000" y="3124200"/>
              <a:chExt cx="1981200" cy="685800"/>
            </a:xfrm>
          </p:grpSpPr>
          <p:cxnSp>
            <p:nvCxnSpPr>
              <p:cNvPr id="60" name="Straight Connector 59"/>
              <p:cNvCxnSpPr/>
              <p:nvPr/>
            </p:nvCxnSpPr>
            <p:spPr bwMode="auto">
              <a:xfrm>
                <a:off x="3429000" y="3810000"/>
                <a:ext cx="1676400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1" name="Arc 60"/>
              <p:cNvSpPr/>
              <p:nvPr/>
            </p:nvSpPr>
            <p:spPr bwMode="auto">
              <a:xfrm rot="5400000">
                <a:off x="4724400" y="3124200"/>
                <a:ext cx="685800" cy="685800"/>
              </a:xfrm>
              <a:prstGeom prst="arc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0" name="Group 69"/>
          <p:cNvGrpSpPr/>
          <p:nvPr/>
        </p:nvGrpSpPr>
        <p:grpSpPr>
          <a:xfrm>
            <a:off x="3429000" y="3124200"/>
            <a:ext cx="1981200" cy="685800"/>
            <a:chOff x="3429000" y="3124200"/>
            <a:chExt cx="1981200" cy="685800"/>
          </a:xfrm>
        </p:grpSpPr>
        <p:cxnSp>
          <p:nvCxnSpPr>
            <p:cNvPr id="44" name="Straight Connector 43"/>
            <p:cNvCxnSpPr>
              <a:stCxn id="13" idx="3"/>
              <a:endCxn id="42" idx="2"/>
            </p:cNvCxnSpPr>
            <p:nvPr/>
          </p:nvCxnSpPr>
          <p:spPr bwMode="auto">
            <a:xfrm>
              <a:off x="3429000" y="3657600"/>
              <a:ext cx="1752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Arc 41"/>
            <p:cNvSpPr/>
            <p:nvPr/>
          </p:nvSpPr>
          <p:spPr bwMode="auto">
            <a:xfrm rot="5400000">
              <a:off x="4953000" y="3200400"/>
              <a:ext cx="457200" cy="457200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Arc 66"/>
            <p:cNvSpPr/>
            <p:nvPr/>
          </p:nvSpPr>
          <p:spPr bwMode="auto">
            <a:xfrm>
              <a:off x="4724400" y="3124200"/>
              <a:ext cx="685800" cy="685800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46988" cy="1143000"/>
          </a:xfrm>
        </p:spPr>
        <p:txBody>
          <a:bodyPr/>
          <a:lstStyle/>
          <a:p>
            <a:r>
              <a:rPr lang="en-US" sz="6000" dirty="0" smtClean="0"/>
              <a:t>Federated Site Shares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533400"/>
          </a:xfrm>
        </p:spPr>
        <p:txBody>
          <a:bodyPr/>
          <a:lstStyle/>
          <a:p>
            <a:r>
              <a:rPr lang="en-US" dirty="0" smtClean="0"/>
              <a:t>The problem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3962400"/>
            <a:ext cx="8382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5000"/>
              <a:buFontTx/>
              <a:buBlip>
                <a:blip r:embed="rId2"/>
              </a:buBlip>
              <a:tabLst/>
              <a:defRPr/>
            </a:pPr>
            <a:r>
              <a:rPr lang="en-US" sz="3200" kern="0" dirty="0" smtClean="0">
                <a:solidFill>
                  <a:srgbClr val="000000"/>
                </a:solidFill>
              </a:rPr>
              <a:t>What to do if sites do not want to be equal?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SzPct val="85000"/>
              <a:buFontTx/>
              <a:buBlip>
                <a:blip r:embed="rId2"/>
              </a:buBlip>
            </a:pPr>
            <a:r>
              <a:rPr lang="en-US" sz="2800" kern="0" dirty="0" smtClean="0">
                <a:solidFill>
                  <a:srgbClr val="000000"/>
                </a:solidFill>
              </a:rPr>
              <a:t>Use </a:t>
            </a:r>
            <a:r>
              <a:rPr lang="en-US" sz="2800" b="1" kern="0" dirty="0" err="1" smtClean="0">
                <a:solidFill>
                  <a:srgbClr val="000000"/>
                </a:solidFill>
              </a:rPr>
              <a:t>cms.sched</a:t>
            </a:r>
            <a:r>
              <a:rPr lang="en-US" sz="2800" kern="0" dirty="0" smtClean="0">
                <a:solidFill>
                  <a:srgbClr val="000000"/>
                </a:solidFill>
              </a:rPr>
              <a:t> directive to establish site share</a:t>
            </a:r>
          </a:p>
          <a:p>
            <a:pPr marL="1257300" lvl="2" indent="-342900" fontAlgn="base">
              <a:spcBef>
                <a:spcPct val="20000"/>
              </a:spcBef>
              <a:spcAft>
                <a:spcPct val="0"/>
              </a:spcAft>
              <a:buSzPct val="85000"/>
              <a:buFontTx/>
              <a:buBlip>
                <a:blip r:embed="rId2"/>
              </a:buBlip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the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gshr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gsdflt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options</a:t>
            </a: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0" lvl="3" indent="-342900" fontAlgn="base">
              <a:spcBef>
                <a:spcPct val="20000"/>
              </a:spcBef>
              <a:spcAft>
                <a:spcPct val="0"/>
              </a:spcAft>
              <a:buSzPct val="85000"/>
              <a:buFontTx/>
              <a:buBlip>
                <a:blip r:embed="rId2"/>
              </a:buBlip>
            </a:pPr>
            <a:r>
              <a:rPr lang="en-US" sz="2400" kern="0" dirty="0" smtClean="0">
                <a:solidFill>
                  <a:srgbClr val="000000"/>
                </a:solidFill>
              </a:rPr>
              <a:t>See http://xrootd.org/doc/prod/cms_config.htm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57300" lvl="2" indent="-342900" fontAlgn="base">
              <a:spcBef>
                <a:spcPct val="20000"/>
              </a:spcBef>
              <a:spcAft>
                <a:spcPct val="0"/>
              </a:spcAft>
              <a:buSzPct val="85000"/>
              <a:buFontTx/>
              <a:buBlip>
                <a:blip r:embed="rId2"/>
              </a:buBlip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2484836" y="2514600"/>
            <a:ext cx="1020364" cy="304800"/>
          </a:xfrm>
          <a:prstGeom prst="roundRect">
            <a:avLst/>
          </a:prstGeom>
          <a:noFill/>
          <a:ln w="381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2514600"/>
            <a:ext cx="11294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Meta Manager</a:t>
            </a:r>
            <a:endParaRPr lang="en-US" sz="1200" b="1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4191000" y="2057400"/>
            <a:ext cx="838200" cy="304800"/>
          </a:xfrm>
          <a:prstGeom prst="roundRect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33090" y="2057400"/>
            <a:ext cx="551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Site A</a:t>
            </a:r>
            <a:endParaRPr lang="en-US" sz="1200" b="1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4191000" y="2514600"/>
            <a:ext cx="838200" cy="304800"/>
          </a:xfrm>
          <a:prstGeom prst="roundRect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36297" y="2514600"/>
            <a:ext cx="545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Site B</a:t>
            </a:r>
            <a:endParaRPr lang="en-US" sz="1200" b="1" dirty="0"/>
          </a:p>
        </p:txBody>
      </p:sp>
      <p:sp>
        <p:nvSpPr>
          <p:cNvPr id="11" name="Rounded Rectangle 10"/>
          <p:cNvSpPr/>
          <p:nvPr/>
        </p:nvSpPr>
        <p:spPr bwMode="auto">
          <a:xfrm>
            <a:off x="4191000" y="2971800"/>
            <a:ext cx="838200" cy="304800"/>
          </a:xfrm>
          <a:prstGeom prst="roundRect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8702" y="2971800"/>
            <a:ext cx="5402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Site C</a:t>
            </a:r>
            <a:endParaRPr lang="en-US" sz="1200" b="1" dirty="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2590800" y="3505200"/>
            <a:ext cx="838200" cy="304800"/>
          </a:xfrm>
          <a:prstGeom prst="round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3200" y="3505200"/>
            <a:ext cx="555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Client</a:t>
            </a:r>
            <a:endParaRPr lang="en-US" sz="1200" b="1" dirty="0"/>
          </a:p>
        </p:txBody>
      </p:sp>
      <p:grpSp>
        <p:nvGrpSpPr>
          <p:cNvPr id="37" name="Group 32"/>
          <p:cNvGrpSpPr/>
          <p:nvPr/>
        </p:nvGrpSpPr>
        <p:grpSpPr>
          <a:xfrm>
            <a:off x="3505200" y="2209800"/>
            <a:ext cx="678202" cy="956100"/>
            <a:chOff x="3315439" y="2500700"/>
            <a:chExt cx="678202" cy="956100"/>
          </a:xfrm>
        </p:grpSpPr>
        <p:cxnSp>
          <p:nvCxnSpPr>
            <p:cNvPr id="38" name="Straight Arrow Connector 37"/>
            <p:cNvCxnSpPr/>
            <p:nvPr/>
          </p:nvCxnSpPr>
          <p:spPr bwMode="auto">
            <a:xfrm flipV="1">
              <a:off x="3315439" y="2971800"/>
              <a:ext cx="678202" cy="139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V="1">
              <a:off x="3315439" y="2500700"/>
              <a:ext cx="648483" cy="4850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3315439" y="2971800"/>
              <a:ext cx="648483" cy="4850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75" name="Straight Arrow Connector 74"/>
          <p:cNvCxnSpPr/>
          <p:nvPr/>
        </p:nvCxnSpPr>
        <p:spPr bwMode="auto">
          <a:xfrm>
            <a:off x="3200400" y="2819400"/>
            <a:ext cx="0" cy="685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flipV="1">
            <a:off x="2819400" y="2819400"/>
            <a:ext cx="0" cy="685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77" name="Group 32"/>
          <p:cNvGrpSpPr/>
          <p:nvPr/>
        </p:nvGrpSpPr>
        <p:grpSpPr>
          <a:xfrm>
            <a:off x="3505200" y="2209800"/>
            <a:ext cx="678202" cy="956100"/>
            <a:chOff x="3315439" y="2500700"/>
            <a:chExt cx="678202" cy="956100"/>
          </a:xfrm>
        </p:grpSpPr>
        <p:cxnSp>
          <p:nvCxnSpPr>
            <p:cNvPr id="78" name="Straight Arrow Connector 77"/>
            <p:cNvCxnSpPr/>
            <p:nvPr/>
          </p:nvCxnSpPr>
          <p:spPr bwMode="auto">
            <a:xfrm flipV="1">
              <a:off x="3315439" y="2971800"/>
              <a:ext cx="678202" cy="139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9" name="Straight Arrow Connector 78"/>
            <p:cNvCxnSpPr/>
            <p:nvPr/>
          </p:nvCxnSpPr>
          <p:spPr bwMode="auto">
            <a:xfrm flipV="1">
              <a:off x="3315439" y="2500700"/>
              <a:ext cx="648483" cy="4850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0" name="Straight Arrow Connector 79"/>
            <p:cNvCxnSpPr/>
            <p:nvPr/>
          </p:nvCxnSpPr>
          <p:spPr bwMode="auto">
            <a:xfrm>
              <a:off x="3315439" y="2971800"/>
              <a:ext cx="648483" cy="4850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81" name="Straight Arrow Connector 80"/>
          <p:cNvCxnSpPr/>
          <p:nvPr/>
        </p:nvCxnSpPr>
        <p:spPr bwMode="auto">
          <a:xfrm>
            <a:off x="3200400" y="2819400"/>
            <a:ext cx="0" cy="685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 flipV="1">
            <a:off x="2819400" y="2819400"/>
            <a:ext cx="0" cy="685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83" name="Group 32"/>
          <p:cNvGrpSpPr/>
          <p:nvPr/>
        </p:nvGrpSpPr>
        <p:grpSpPr>
          <a:xfrm>
            <a:off x="3505200" y="2209800"/>
            <a:ext cx="678202" cy="956100"/>
            <a:chOff x="3315439" y="2500700"/>
            <a:chExt cx="678202" cy="956100"/>
          </a:xfrm>
        </p:grpSpPr>
        <p:cxnSp>
          <p:nvCxnSpPr>
            <p:cNvPr id="84" name="Straight Arrow Connector 83"/>
            <p:cNvCxnSpPr/>
            <p:nvPr/>
          </p:nvCxnSpPr>
          <p:spPr bwMode="auto">
            <a:xfrm flipV="1">
              <a:off x="3315439" y="2971800"/>
              <a:ext cx="678202" cy="139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 bwMode="auto">
            <a:xfrm flipV="1">
              <a:off x="3315439" y="2500700"/>
              <a:ext cx="648483" cy="4850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6" name="Straight Arrow Connector 85"/>
            <p:cNvCxnSpPr/>
            <p:nvPr/>
          </p:nvCxnSpPr>
          <p:spPr bwMode="auto">
            <a:xfrm>
              <a:off x="3315439" y="2971800"/>
              <a:ext cx="648483" cy="4850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87" name="Straight Arrow Connector 86"/>
          <p:cNvCxnSpPr/>
          <p:nvPr/>
        </p:nvCxnSpPr>
        <p:spPr bwMode="auto">
          <a:xfrm>
            <a:off x="3200400" y="2819400"/>
            <a:ext cx="0" cy="685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5715000" y="2011740"/>
            <a:ext cx="25053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site gets an</a:t>
            </a:r>
          </a:p>
          <a:p>
            <a:pPr algn="ctr"/>
            <a:r>
              <a:rPr lang="en-US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number of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requests all things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equal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2819400" y="2209800"/>
            <a:ext cx="2590800" cy="1600200"/>
            <a:chOff x="2819400" y="2209800"/>
            <a:chExt cx="2590800" cy="1600200"/>
          </a:xfrm>
        </p:grpSpPr>
        <p:grpSp>
          <p:nvGrpSpPr>
            <p:cNvPr id="51" name="Group 15"/>
            <p:cNvGrpSpPr/>
            <p:nvPr/>
          </p:nvGrpSpPr>
          <p:grpSpPr>
            <a:xfrm>
              <a:off x="3429000" y="2667000"/>
              <a:ext cx="1981200" cy="990600"/>
              <a:chOff x="3429000" y="2667000"/>
              <a:chExt cx="1981200" cy="990600"/>
            </a:xfrm>
          </p:grpSpPr>
          <p:grpSp>
            <p:nvGrpSpPr>
              <p:cNvPr id="94" name="Group 52"/>
              <p:cNvGrpSpPr/>
              <p:nvPr/>
            </p:nvGrpSpPr>
            <p:grpSpPr>
              <a:xfrm>
                <a:off x="3429000" y="2971800"/>
                <a:ext cx="1981200" cy="685800"/>
                <a:chOff x="3429000" y="3124200"/>
                <a:chExt cx="1981200" cy="685800"/>
              </a:xfrm>
            </p:grpSpPr>
            <p:cxnSp>
              <p:nvCxnSpPr>
                <p:cNvPr id="97" name="Straight Connector 19"/>
                <p:cNvCxnSpPr/>
                <p:nvPr/>
              </p:nvCxnSpPr>
              <p:spPr bwMode="auto">
                <a:xfrm>
                  <a:off x="3429000" y="3810000"/>
                  <a:ext cx="1676400" cy="0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98" name="Arc 97"/>
                <p:cNvSpPr/>
                <p:nvPr/>
              </p:nvSpPr>
              <p:spPr bwMode="auto">
                <a:xfrm rot="5400000">
                  <a:off x="4724400" y="3124200"/>
                  <a:ext cx="685800" cy="685800"/>
                </a:xfrm>
                <a:prstGeom prst="arc">
                  <a:avLst/>
                </a:prstGeom>
                <a:noFill/>
                <a:ln w="38100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95" name="Arc 94"/>
              <p:cNvSpPr/>
              <p:nvPr/>
            </p:nvSpPr>
            <p:spPr bwMode="auto">
              <a:xfrm>
                <a:off x="4724400" y="2667000"/>
                <a:ext cx="685800" cy="685800"/>
              </a:xfrm>
              <a:prstGeom prst="arc">
                <a:avLst/>
              </a:prstGeom>
              <a:noFill/>
              <a:ln w="38100" cap="flat" cmpd="sng" algn="ctr">
                <a:solidFill>
                  <a:srgbClr val="C00000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96" name="Straight Connector 95"/>
              <p:cNvCxnSpPr>
                <a:stCxn id="95" idx="2"/>
                <a:endCxn id="98" idx="0"/>
              </p:cNvCxnSpPr>
              <p:nvPr/>
            </p:nvCxnSpPr>
            <p:spPr bwMode="auto">
              <a:xfrm>
                <a:off x="5410200" y="3009900"/>
                <a:ext cx="0" cy="30480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52" name="Group 21"/>
            <p:cNvGrpSpPr/>
            <p:nvPr/>
          </p:nvGrpSpPr>
          <p:grpSpPr>
            <a:xfrm>
              <a:off x="3429000" y="2209800"/>
              <a:ext cx="1981200" cy="1447800"/>
              <a:chOff x="3581400" y="2209800"/>
              <a:chExt cx="1981200" cy="1447800"/>
            </a:xfrm>
          </p:grpSpPr>
          <p:sp>
            <p:nvSpPr>
              <p:cNvPr id="89" name="Arc 88"/>
              <p:cNvSpPr/>
              <p:nvPr/>
            </p:nvSpPr>
            <p:spPr bwMode="auto">
              <a:xfrm>
                <a:off x="4876800" y="2209800"/>
                <a:ext cx="685800" cy="685800"/>
              </a:xfrm>
              <a:prstGeom prst="arc">
                <a:avLst/>
              </a:prstGeom>
              <a:noFill/>
              <a:ln w="38100" cap="flat" cmpd="sng" algn="ctr">
                <a:solidFill>
                  <a:srgbClr val="C00000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90" name="Straight Connector 89"/>
              <p:cNvCxnSpPr>
                <a:stCxn id="89" idx="2"/>
                <a:endCxn id="93" idx="0"/>
              </p:cNvCxnSpPr>
              <p:nvPr/>
            </p:nvCxnSpPr>
            <p:spPr bwMode="auto">
              <a:xfrm>
                <a:off x="5562600" y="2552700"/>
                <a:ext cx="0" cy="76200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91" name="Group 58"/>
              <p:cNvGrpSpPr/>
              <p:nvPr/>
            </p:nvGrpSpPr>
            <p:grpSpPr>
              <a:xfrm>
                <a:off x="3581400" y="2971800"/>
                <a:ext cx="1981200" cy="685800"/>
                <a:chOff x="3429000" y="3124200"/>
                <a:chExt cx="1981200" cy="685800"/>
              </a:xfrm>
            </p:grpSpPr>
            <p:cxnSp>
              <p:nvCxnSpPr>
                <p:cNvPr id="92" name="Straight Connector 91"/>
                <p:cNvCxnSpPr/>
                <p:nvPr/>
              </p:nvCxnSpPr>
              <p:spPr bwMode="auto">
                <a:xfrm>
                  <a:off x="3429000" y="3810000"/>
                  <a:ext cx="1676400" cy="0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93" name="Arc 92"/>
                <p:cNvSpPr/>
                <p:nvPr/>
              </p:nvSpPr>
              <p:spPr bwMode="auto">
                <a:xfrm rot="5400000">
                  <a:off x="4724400" y="3124200"/>
                  <a:ext cx="685800" cy="685800"/>
                </a:xfrm>
                <a:prstGeom prst="arc">
                  <a:avLst/>
                </a:prstGeom>
                <a:noFill/>
                <a:ln w="38100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54" name="Group 27"/>
            <p:cNvGrpSpPr/>
            <p:nvPr/>
          </p:nvGrpSpPr>
          <p:grpSpPr>
            <a:xfrm>
              <a:off x="3429000" y="3124200"/>
              <a:ext cx="1981200" cy="685800"/>
              <a:chOff x="3429000" y="3124200"/>
              <a:chExt cx="1981200" cy="685800"/>
            </a:xfrm>
          </p:grpSpPr>
          <p:cxnSp>
            <p:nvCxnSpPr>
              <p:cNvPr id="71" name="Straight Connector 70"/>
              <p:cNvCxnSpPr>
                <a:endCxn id="73" idx="2"/>
              </p:cNvCxnSpPr>
              <p:nvPr/>
            </p:nvCxnSpPr>
            <p:spPr bwMode="auto">
              <a:xfrm>
                <a:off x="3429000" y="3657600"/>
                <a:ext cx="1752600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3" name="Arc 72"/>
              <p:cNvSpPr/>
              <p:nvPr/>
            </p:nvSpPr>
            <p:spPr bwMode="auto">
              <a:xfrm rot="5400000">
                <a:off x="4953000" y="3200400"/>
                <a:ext cx="457200" cy="457200"/>
              </a:xfrm>
              <a:prstGeom prst="arc">
                <a:avLst/>
              </a:prstGeom>
              <a:noFill/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4" name="Arc 73"/>
              <p:cNvSpPr/>
              <p:nvPr/>
            </p:nvSpPr>
            <p:spPr bwMode="auto">
              <a:xfrm>
                <a:off x="4724400" y="3124200"/>
                <a:ext cx="685800" cy="685800"/>
              </a:xfrm>
              <a:prstGeom prst="arc">
                <a:avLst/>
              </a:prstGeom>
              <a:noFill/>
              <a:ln w="38100" cap="flat" cmpd="sng" algn="ctr">
                <a:solidFill>
                  <a:srgbClr val="C00000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58" name="Straight Arrow Connector 57"/>
            <p:cNvCxnSpPr/>
            <p:nvPr/>
          </p:nvCxnSpPr>
          <p:spPr bwMode="auto">
            <a:xfrm flipV="1">
              <a:off x="2819400" y="28194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62" name="Group 32"/>
            <p:cNvGrpSpPr/>
            <p:nvPr/>
          </p:nvGrpSpPr>
          <p:grpSpPr>
            <a:xfrm>
              <a:off x="3505200" y="2209800"/>
              <a:ext cx="678202" cy="956100"/>
              <a:chOff x="3315439" y="2500700"/>
              <a:chExt cx="678202" cy="956100"/>
            </a:xfrm>
          </p:grpSpPr>
          <p:cxnSp>
            <p:nvCxnSpPr>
              <p:cNvPr id="64" name="Straight Arrow Connector 63"/>
              <p:cNvCxnSpPr/>
              <p:nvPr/>
            </p:nvCxnSpPr>
            <p:spPr bwMode="auto">
              <a:xfrm flipV="1">
                <a:off x="3315439" y="2971800"/>
                <a:ext cx="678202" cy="1390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65" name="Straight Arrow Connector 64"/>
              <p:cNvCxnSpPr/>
              <p:nvPr/>
            </p:nvCxnSpPr>
            <p:spPr bwMode="auto">
              <a:xfrm flipV="1">
                <a:off x="3315439" y="2500700"/>
                <a:ext cx="648483" cy="48500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69" name="Straight Arrow Connector 68"/>
              <p:cNvCxnSpPr/>
              <p:nvPr/>
            </p:nvCxnSpPr>
            <p:spPr bwMode="auto">
              <a:xfrm>
                <a:off x="3315439" y="2971800"/>
                <a:ext cx="648483" cy="48500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cxnSp>
          <p:nvCxnSpPr>
            <p:cNvPr id="63" name="Straight Arrow Connector 62"/>
            <p:cNvCxnSpPr/>
            <p:nvPr/>
          </p:nvCxnSpPr>
          <p:spPr bwMode="auto">
            <a:xfrm>
              <a:off x="3200400" y="28194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500"/>
                            </p:stCondLst>
                            <p:childTnLst>
                              <p:par>
                                <p:cTn id="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5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30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Monitoring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43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err="1" smtClean="0"/>
              <a:t>Readv</a:t>
            </a:r>
            <a:r>
              <a:rPr lang="en-US" dirty="0" smtClean="0"/>
              <a:t> requests fully monitored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By default, only a </a:t>
            </a:r>
            <a:r>
              <a:rPr lang="en-US" dirty="0" err="1" smtClean="0"/>
              <a:t>readv</a:t>
            </a:r>
            <a:r>
              <a:rPr lang="en-US" dirty="0" smtClean="0"/>
              <a:t> request summary provided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Can request a full unwind of a </a:t>
            </a:r>
            <a:r>
              <a:rPr lang="en-US" dirty="0" err="1" smtClean="0"/>
              <a:t>readv</a:t>
            </a:r>
            <a:r>
              <a:rPr lang="en-US" dirty="0" smtClean="0"/>
              <a:t> request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Per client I/O monitoring now flushable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Before, I/O statistics flushed when buffer full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Can specify a flush window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Based on code provided by </a:t>
            </a:r>
            <a:r>
              <a:rPr lang="en-US" dirty="0" err="1" smtClean="0"/>
              <a:t>Matevz</a:t>
            </a:r>
            <a:r>
              <a:rPr lang="en-US" dirty="0" smtClean="0"/>
              <a:t> </a:t>
            </a:r>
            <a:r>
              <a:rPr lang="en-US" dirty="0" err="1" smtClean="0"/>
              <a:t>Tadel</a:t>
            </a:r>
            <a:r>
              <a:rPr lang="en-US" dirty="0" smtClean="0"/>
              <a:t>, CMS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Authentication can now be fully monitored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46988" cy="1143000"/>
          </a:xfrm>
        </p:spPr>
        <p:txBody>
          <a:bodyPr/>
          <a:lstStyle/>
          <a:p>
            <a:r>
              <a:rPr lang="en-US" sz="6000" dirty="0" smtClean="0"/>
              <a:t>Read-Fork-Read Client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current client allows forking</a:t>
            </a:r>
          </a:p>
          <a:p>
            <a:pPr lvl="1"/>
            <a:r>
              <a:rPr lang="en-US" dirty="0" smtClean="0"/>
              <a:t>This allows sharing data between processes</a:t>
            </a:r>
          </a:p>
          <a:p>
            <a:pPr lvl="2"/>
            <a:r>
              <a:rPr lang="en-US" dirty="0" smtClean="0"/>
              <a:t>Read conditions data</a:t>
            </a:r>
          </a:p>
          <a:p>
            <a:pPr lvl="2"/>
            <a:r>
              <a:rPr lang="en-US" dirty="0" smtClean="0"/>
              <a:t>Fork </a:t>
            </a:r>
            <a:r>
              <a:rPr lang="en-US" i="1" dirty="0" smtClean="0"/>
              <a:t>n</a:t>
            </a:r>
            <a:r>
              <a:rPr lang="en-US" dirty="0" smtClean="0"/>
              <a:t> times for parallel processing</a:t>
            </a:r>
          </a:p>
          <a:p>
            <a:pPr lvl="2"/>
            <a:r>
              <a:rPr lang="en-US" dirty="0" smtClean="0"/>
              <a:t>Read event data using pre-read conditions data</a:t>
            </a:r>
          </a:p>
          <a:p>
            <a:r>
              <a:rPr lang="en-US" dirty="0" smtClean="0"/>
              <a:t>Extensively used by CMS</a:t>
            </a:r>
          </a:p>
          <a:p>
            <a:pPr lvl="1"/>
            <a:r>
              <a:rPr lang="en-US" dirty="0" smtClean="0"/>
              <a:t>Substantially reduces memory load</a:t>
            </a:r>
          </a:p>
          <a:p>
            <a:pPr lvl="2"/>
            <a:r>
              <a:rPr lang="en-US" dirty="0" smtClean="0"/>
              <a:t>Critical for large multi-core worker nodes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46988" cy="1143000"/>
          </a:xfrm>
        </p:spPr>
        <p:txBody>
          <a:bodyPr/>
          <a:lstStyle/>
          <a:p>
            <a:r>
              <a:rPr lang="en-US" sz="6000" dirty="0" err="1" smtClean="0"/>
              <a:t>git</a:t>
            </a:r>
            <a:r>
              <a:rPr lang="en-US" sz="6000" dirty="0" smtClean="0"/>
              <a:t> &amp; </a:t>
            </a:r>
            <a:r>
              <a:rPr lang="en-US" sz="6000" dirty="0" err="1" smtClean="0"/>
              <a:t>cmake</a:t>
            </a:r>
            <a:r>
              <a:rPr lang="en-US" sz="6000" dirty="0" smtClean="0"/>
              <a:t> &amp; EPEL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434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dirty="0" smtClean="0"/>
              <a:t>Now using </a:t>
            </a:r>
            <a:r>
              <a:rPr lang="en-US" dirty="0" err="1" smtClean="0"/>
              <a:t>git</a:t>
            </a:r>
            <a:r>
              <a:rPr lang="en-US" dirty="0" smtClean="0"/>
              <a:t> repository for source code</a:t>
            </a:r>
          </a:p>
          <a:p>
            <a:pPr lvl="1">
              <a:spcBef>
                <a:spcPts val="300"/>
              </a:spcBef>
            </a:pPr>
            <a:r>
              <a:rPr lang="en-US" dirty="0" err="1" smtClean="0"/>
              <a:t>git</a:t>
            </a:r>
            <a:r>
              <a:rPr lang="en-US" dirty="0" smtClean="0"/>
              <a:t> clone </a:t>
            </a:r>
            <a:r>
              <a:rPr lang="en-US" dirty="0" smtClean="0">
                <a:hlinkClick r:id="rId2"/>
              </a:rPr>
              <a:t>http://xrootd.org//repo/xrootd.git</a:t>
            </a:r>
            <a:endParaRPr lang="en-US" dirty="0" smtClean="0"/>
          </a:p>
          <a:p>
            <a:pPr>
              <a:spcBef>
                <a:spcPts val="300"/>
              </a:spcBef>
            </a:pPr>
            <a:r>
              <a:rPr lang="en-US" dirty="0" smtClean="0"/>
              <a:t>Standardized on </a:t>
            </a:r>
            <a:r>
              <a:rPr lang="en-US" dirty="0" err="1" smtClean="0"/>
              <a:t>cmake</a:t>
            </a:r>
            <a:r>
              <a:rPr lang="en-US" dirty="0" smtClean="0"/>
              <a:t> for builds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See README file in the top level source directory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Adhering to EPEL guidelines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All ‘.a’ files are replaced by ‘.so’ files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Caused increase in number of installed .so files</a:t>
            </a:r>
          </a:p>
          <a:p>
            <a:pPr lvl="3">
              <a:spcBef>
                <a:spcPts val="300"/>
              </a:spcBef>
            </a:pPr>
            <a:r>
              <a:rPr lang="en-US" dirty="0" smtClean="0"/>
              <a:t>We consolidated libraries; but more than we would like</a:t>
            </a:r>
          </a:p>
          <a:p>
            <a:pPr lvl="3">
              <a:spcBef>
                <a:spcPts val="300"/>
              </a:spcBef>
            </a:pPr>
            <a:r>
              <a:rPr lang="en-US" dirty="0" smtClean="0"/>
              <a:t>Unfortunately, changing things afterwards is difficult in EPEL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46988" cy="1143000"/>
          </a:xfrm>
        </p:spPr>
        <p:txBody>
          <a:bodyPr/>
          <a:lstStyle/>
          <a:p>
            <a:r>
              <a:rPr lang="en-US" sz="6000" dirty="0" smtClean="0"/>
              <a:t>On the horizon </a:t>
            </a:r>
            <a:r>
              <a:rPr lang="en-US" dirty="0" smtClean="0"/>
              <a:t>(3.2)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fully asynchronous client</a:t>
            </a:r>
          </a:p>
          <a:p>
            <a:pPr lvl="1"/>
            <a:r>
              <a:rPr lang="en-US" dirty="0" smtClean="0"/>
              <a:t>Guards against low performing servers</a:t>
            </a:r>
          </a:p>
          <a:p>
            <a:pPr lvl="2"/>
            <a:r>
              <a:rPr lang="en-US" dirty="0" smtClean="0"/>
              <a:t>To be added in subsequent release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Extended monitoring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Redirect information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Authentication summary information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Integrated 3</a:t>
            </a:r>
            <a:r>
              <a:rPr lang="en-US" baseline="30000" dirty="0" smtClean="0"/>
              <a:t>rd</a:t>
            </a:r>
            <a:r>
              <a:rPr lang="en-US" dirty="0" smtClean="0"/>
              <a:t> party copy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Allows client directed server-to-server copies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Dropping RH4 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46988" cy="1143000"/>
          </a:xfrm>
        </p:spPr>
        <p:txBody>
          <a:bodyPr/>
          <a:lstStyle/>
          <a:p>
            <a:r>
              <a:rPr lang="en-US" sz="5400" dirty="0" smtClean="0"/>
              <a:t>Things Within A Year </a:t>
            </a:r>
            <a:r>
              <a:rPr lang="en-US" dirty="0" smtClean="0"/>
              <a:t>(3.3+)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Disk Caching Proxy Server</a:t>
            </a:r>
          </a:p>
          <a:p>
            <a:pPr lvl="1"/>
            <a:r>
              <a:rPr lang="en-US" dirty="0" smtClean="0"/>
              <a:t>Extension of memory caching (UCSD effort)</a:t>
            </a:r>
          </a:p>
          <a:p>
            <a:r>
              <a:rPr lang="en-US" dirty="0" smtClean="0"/>
              <a:t>Automatic checksum validation</a:t>
            </a:r>
          </a:p>
          <a:p>
            <a:r>
              <a:rPr lang="en-US" dirty="0" smtClean="0"/>
              <a:t>Integrated alerts</a:t>
            </a:r>
          </a:p>
          <a:p>
            <a:r>
              <a:rPr lang="en-US" dirty="0" smtClean="0"/>
              <a:t>New more effective </a:t>
            </a:r>
            <a:r>
              <a:rPr lang="en-US" dirty="0" err="1" smtClean="0"/>
              <a:t>async</a:t>
            </a:r>
            <a:r>
              <a:rPr lang="en-US" dirty="0" smtClean="0"/>
              <a:t> I/O model</a:t>
            </a:r>
          </a:p>
          <a:p>
            <a:r>
              <a:rPr lang="en-US" dirty="0" smtClean="0"/>
              <a:t>IPV6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46988" cy="1143000"/>
          </a:xfrm>
        </p:spPr>
        <p:txBody>
          <a:bodyPr/>
          <a:lstStyle/>
          <a:p>
            <a:r>
              <a:rPr lang="en-US" sz="6000" dirty="0" err="1" smtClean="0"/>
              <a:t>Xrootd</a:t>
            </a:r>
            <a:r>
              <a:rPr lang="en-US" sz="6000" dirty="0" smtClean="0"/>
              <a:t> Collaboration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Mutually interested institutions contributing effort for development and maintenance</a:t>
            </a:r>
          </a:p>
          <a:p>
            <a:pPr lvl="1"/>
            <a:r>
              <a:rPr lang="en-US" dirty="0" smtClean="0"/>
              <a:t>SLAC (founder)</a:t>
            </a:r>
          </a:p>
          <a:p>
            <a:pPr lvl="1"/>
            <a:r>
              <a:rPr lang="en-US" dirty="0" smtClean="0"/>
              <a:t>CERN (2010)</a:t>
            </a:r>
          </a:p>
          <a:p>
            <a:pPr lvl="1"/>
            <a:r>
              <a:rPr lang="en-US" dirty="0" smtClean="0"/>
              <a:t>Duke </a:t>
            </a:r>
            <a:r>
              <a:rPr lang="en-US" dirty="0" smtClean="0"/>
              <a:t>(spring 2011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JINR (fall 2011)</a:t>
            </a:r>
          </a:p>
          <a:p>
            <a:pPr lvl="1"/>
            <a:r>
              <a:rPr lang="en-US" dirty="0" smtClean="0"/>
              <a:t>UCSD (winter 2011)</a:t>
            </a:r>
          </a:p>
          <a:p>
            <a:pPr lvl="2"/>
            <a:r>
              <a:rPr lang="en-US" dirty="0" smtClean="0"/>
              <a:t>Newest member!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Conclusion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43434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smtClean="0"/>
              <a:t>is under active development</a:t>
            </a:r>
          </a:p>
          <a:p>
            <a:pPr lvl="1"/>
            <a:r>
              <a:rPr lang="en-US" dirty="0" smtClean="0"/>
              <a:t>Always looking for new ideas</a:t>
            </a:r>
          </a:p>
          <a:p>
            <a:pPr lvl="2"/>
            <a:r>
              <a:rPr lang="en-US" dirty="0" smtClean="0"/>
              <a:t>Feel free to suggest them</a:t>
            </a:r>
          </a:p>
          <a:p>
            <a:pPr lvl="1"/>
            <a:r>
              <a:rPr lang="en-US" dirty="0" smtClean="0"/>
              <a:t>Be a contributor</a:t>
            </a:r>
          </a:p>
          <a:p>
            <a:pPr lvl="2"/>
            <a:r>
              <a:rPr lang="en-US" dirty="0" smtClean="0"/>
              <a:t>You too can contribute to the code base</a:t>
            </a:r>
          </a:p>
          <a:p>
            <a:pPr lvl="1"/>
            <a:r>
              <a:rPr lang="en-US" dirty="0" smtClean="0"/>
              <a:t>Consider joining the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smtClean="0"/>
              <a:t>collaboration</a:t>
            </a:r>
          </a:p>
          <a:p>
            <a:pPr lvl="2"/>
            <a:r>
              <a:rPr lang="en-US" dirty="0" smtClean="0"/>
              <a:t>It costs no money to join</a:t>
            </a:r>
          </a:p>
          <a:p>
            <a:r>
              <a:rPr lang="en-US" dirty="0" smtClean="0"/>
              <a:t>See more at http://xrootd.org/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6344" y="1752600"/>
            <a:ext cx="8372856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spcBef>
                <a:spcPct val="10000"/>
              </a:spcBef>
              <a:spcAft>
                <a:spcPct val="0"/>
              </a:spcAft>
              <a:buClrTx/>
              <a:buSzPct val="85000"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Current Software Contributors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lvl="1" indent="-285750" fontAlgn="base">
              <a:spcBef>
                <a:spcPts val="1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ATLAS: 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</a:rPr>
              <a:t>Doug Benjamin, Patrick </a:t>
            </a:r>
            <a:r>
              <a:rPr lang="en-US" dirty="0" err="1" smtClean="0">
                <a:solidFill>
                  <a:schemeClr val="bg1">
                    <a:lumMod val="10000"/>
                  </a:schemeClr>
                </a:solidFill>
              </a:rPr>
              <a:t>McGuigan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en-US" kern="0" dirty="0" err="1" smtClean="0">
                <a:solidFill>
                  <a:schemeClr val="bg1">
                    <a:lumMod val="10000"/>
                  </a:schemeClr>
                </a:solidFill>
              </a:rPr>
              <a:t>Danila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10000"/>
                  </a:schemeClr>
                </a:solidFill>
              </a:rPr>
              <a:t>Oleynik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en-US" kern="0" dirty="0" err="1" smtClean="0">
                <a:solidFill>
                  <a:schemeClr val="bg1">
                    <a:lumMod val="10000"/>
                  </a:schemeClr>
                </a:solidFill>
              </a:rPr>
              <a:t>Artem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10000"/>
                  </a:schemeClr>
                </a:solidFill>
              </a:rPr>
              <a:t>Petrosyan</a:t>
            </a:r>
            <a:endParaRPr lang="en-US" kern="0" dirty="0" smtClean="0">
              <a:solidFill>
                <a:schemeClr val="bg1">
                  <a:lumMod val="10000"/>
                </a:schemeClr>
              </a:solidFill>
            </a:endParaRPr>
          </a:p>
          <a:p>
            <a:pPr marL="742950" lvl="1" indent="-285750" fontAlgn="base">
              <a:spcBef>
                <a:spcPts val="1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CERN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</a:rPr>
              <a:t>: </a:t>
            </a:r>
            <a:r>
              <a:rPr lang="en-US" kern="0" dirty="0" err="1" smtClean="0">
                <a:solidFill>
                  <a:schemeClr val="bg1">
                    <a:lumMod val="10000"/>
                  </a:schemeClr>
                </a:solidFill>
              </a:rPr>
              <a:t>Fabrizio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Furano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, Lukasz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Janyst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,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Andreas Peters,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David Smith</a:t>
            </a:r>
          </a:p>
          <a:p>
            <a:pPr marL="742950" lvl="1" indent="-285750" fontAlgn="base">
              <a:spcBef>
                <a:spcPts val="1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</a:rPr>
              <a:t>CMS: Brian </a:t>
            </a:r>
            <a:r>
              <a:rPr lang="en-US" kern="0" dirty="0" err="1" smtClean="0">
                <a:solidFill>
                  <a:schemeClr val="bg1">
                    <a:lumMod val="10000"/>
                  </a:schemeClr>
                </a:solidFill>
              </a:rPr>
              <a:t>Bockelman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</a:rPr>
              <a:t> (</a:t>
            </a:r>
            <a:r>
              <a:rPr lang="en-US" kern="0" dirty="0" err="1" smtClean="0">
                <a:solidFill>
                  <a:schemeClr val="bg1">
                    <a:lumMod val="10000"/>
                  </a:schemeClr>
                </a:solidFill>
              </a:rPr>
              <a:t>unl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</a:rPr>
              <a:t>), </a:t>
            </a:r>
            <a:r>
              <a:rPr lang="en-US" kern="0" dirty="0" err="1" smtClean="0">
                <a:solidFill>
                  <a:schemeClr val="bg1">
                    <a:lumMod val="10000"/>
                  </a:schemeClr>
                </a:solidFill>
              </a:rPr>
              <a:t>Matevz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bg1">
                    <a:lumMod val="10000"/>
                  </a:schemeClr>
                </a:solidFill>
              </a:rPr>
              <a:t>Tadel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</a:rPr>
              <a:t> (</a:t>
            </a:r>
            <a:r>
              <a:rPr lang="en-US" kern="0" dirty="0" err="1" smtClean="0">
                <a:solidFill>
                  <a:schemeClr val="bg1">
                    <a:lumMod val="10000"/>
                  </a:schemeClr>
                </a:solidFill>
              </a:rPr>
              <a:t>ucsd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</a:rPr>
              <a:t>)</a:t>
            </a:r>
          </a:p>
          <a:p>
            <a:pPr marL="742950" lvl="1" indent="-285750" fontAlgn="base">
              <a:spcBef>
                <a:spcPts val="1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Duke: Douglas Benjamin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lvl="1" indent="-285750" fontAlgn="base">
              <a:spcBef>
                <a:spcPts val="1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</a:rPr>
              <a:t>Fermi/GLAST: Tony Johnson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lvl="1" indent="-285750" fontAlgn="base">
              <a:spcBef>
                <a:spcPts val="1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</a:rPr>
              <a:t>LBNL: </a:t>
            </a:r>
            <a:r>
              <a:rPr lang="en-US" altLang="zh-CN" kern="0" dirty="0" smtClean="0">
                <a:solidFill>
                  <a:schemeClr val="bg1">
                    <a:lumMod val="10000"/>
                  </a:schemeClr>
                </a:solidFill>
                <a:ea typeface="宋体" pitchFamily="2" charset="-122"/>
              </a:rPr>
              <a:t>Alex </a:t>
            </a:r>
            <a:r>
              <a:rPr lang="en-US" altLang="zh-CN" kern="0" dirty="0" err="1" smtClean="0">
                <a:solidFill>
                  <a:schemeClr val="bg1">
                    <a:lumMod val="10000"/>
                  </a:schemeClr>
                </a:solidFill>
                <a:ea typeface="宋体" pitchFamily="2" charset="-122"/>
              </a:rPr>
              <a:t>Sim</a:t>
            </a:r>
            <a:r>
              <a:rPr lang="en-US" altLang="zh-CN" kern="0" dirty="0" smtClean="0">
                <a:solidFill>
                  <a:schemeClr val="bg1">
                    <a:lumMod val="10000"/>
                  </a:schemeClr>
                </a:solidFill>
                <a:ea typeface="宋体" pitchFamily="2" charset="-122"/>
              </a:rPr>
              <a:t>, </a:t>
            </a:r>
            <a:r>
              <a:rPr lang="en-US" altLang="zh-CN" kern="0" dirty="0" err="1" smtClean="0">
                <a:solidFill>
                  <a:schemeClr val="bg1">
                    <a:lumMod val="10000"/>
                  </a:schemeClr>
                </a:solidFill>
                <a:ea typeface="宋体" pitchFamily="2" charset="-122"/>
              </a:rPr>
              <a:t>Junmin</a:t>
            </a:r>
            <a:r>
              <a:rPr lang="en-US" altLang="zh-CN" kern="0" dirty="0" smtClean="0">
                <a:solidFill>
                  <a:schemeClr val="bg1">
                    <a:lumMod val="10000"/>
                  </a:schemeClr>
                </a:solidFill>
                <a:ea typeface="宋体" pitchFamily="2" charset="-122"/>
              </a:rPr>
              <a:t> </a:t>
            </a:r>
            <a:r>
              <a:rPr lang="en-US" altLang="zh-CN" kern="0" dirty="0" err="1" smtClean="0">
                <a:solidFill>
                  <a:schemeClr val="bg1">
                    <a:lumMod val="10000"/>
                  </a:schemeClr>
                </a:solidFill>
                <a:ea typeface="宋体" pitchFamily="2" charset="-122"/>
              </a:rPr>
              <a:t>Gu</a:t>
            </a:r>
            <a:r>
              <a:rPr lang="en-US" altLang="zh-CN" kern="0" dirty="0" smtClean="0">
                <a:solidFill>
                  <a:schemeClr val="bg1">
                    <a:lumMod val="10000"/>
                  </a:schemeClr>
                </a:solidFill>
                <a:ea typeface="宋体" pitchFamily="2" charset="-122"/>
              </a:rPr>
              <a:t>, </a:t>
            </a:r>
            <a:r>
              <a:rPr lang="en-US" altLang="zh-CN" kern="0" dirty="0" err="1" smtClean="0">
                <a:solidFill>
                  <a:schemeClr val="bg1">
                    <a:lumMod val="10000"/>
                  </a:schemeClr>
                </a:solidFill>
                <a:ea typeface="宋体" pitchFamily="2" charset="-122"/>
              </a:rPr>
              <a:t>Vijaya</a:t>
            </a:r>
            <a:r>
              <a:rPr lang="en-US" altLang="zh-CN" kern="0" dirty="0" smtClean="0">
                <a:solidFill>
                  <a:schemeClr val="bg1">
                    <a:lumMod val="10000"/>
                  </a:schemeClr>
                </a:solidFill>
                <a:ea typeface="宋体" pitchFamily="2" charset="-122"/>
              </a:rPr>
              <a:t> </a:t>
            </a:r>
            <a:r>
              <a:rPr lang="en-US" altLang="zh-CN" kern="0" dirty="0" err="1" smtClean="0">
                <a:solidFill>
                  <a:schemeClr val="bg1">
                    <a:lumMod val="10000"/>
                  </a:schemeClr>
                </a:solidFill>
                <a:ea typeface="宋体" pitchFamily="2" charset="-122"/>
              </a:rPr>
              <a:t>Natarajan</a:t>
            </a:r>
            <a:r>
              <a:rPr lang="en-US" altLang="zh-CN" kern="0" dirty="0" smtClean="0">
                <a:solidFill>
                  <a:schemeClr val="bg1">
                    <a:lumMod val="10000"/>
                  </a:schemeClr>
                </a:solidFill>
                <a:ea typeface="宋体" pitchFamily="2" charset="-122"/>
              </a:rPr>
              <a:t> </a:t>
            </a:r>
            <a:r>
              <a:rPr lang="en-US" altLang="zh-CN" sz="1200" kern="0" dirty="0" smtClean="0">
                <a:solidFill>
                  <a:schemeClr val="bg1">
                    <a:lumMod val="10000"/>
                  </a:schemeClr>
                </a:solidFill>
                <a:ea typeface="宋体" pitchFamily="2" charset="-122"/>
              </a:rPr>
              <a:t>(</a:t>
            </a:r>
            <a:r>
              <a:rPr lang="en-US" altLang="zh-CN" sz="1200" kern="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BeStMan</a:t>
            </a:r>
            <a:r>
              <a:rPr lang="en-US" altLang="zh-CN" sz="1200" kern="0" dirty="0" smtClean="0">
                <a:solidFill>
                  <a:schemeClr val="bg1">
                    <a:lumMod val="10000"/>
                  </a:schemeClr>
                </a:solidFill>
                <a:ea typeface="宋体" pitchFamily="2" charset="-122"/>
              </a:rPr>
              <a:t> team)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spcBef>
                <a:spcPts val="1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Root: Gerri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Ganis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,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Beterand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Bellenet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,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Fons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Rademakers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lvl="1" indent="-285750" fontAlgn="base">
              <a:spcBef>
                <a:spcPts val="1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</a:rPr>
              <a:t>OSG: Tim Cartwright, Tanya </a:t>
            </a:r>
            <a:r>
              <a:rPr lang="en-US" kern="0" dirty="0" err="1" smtClean="0">
                <a:solidFill>
                  <a:schemeClr val="bg1">
                    <a:lumMod val="10000"/>
                  </a:schemeClr>
                </a:solidFill>
              </a:rPr>
              <a:t>Levshina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spcBef>
                <a:spcPts val="1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SLAC: Andrew Hanushevsky,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Wilko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Kroeger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, Daniel Wang, Wei Yang</a:t>
            </a:r>
          </a:p>
          <a:p>
            <a:pPr marL="342900" marR="0" lvl="0" indent="-342900" algn="l" defTabSz="914400" rtl="0" eaLnBrk="1" fontAlgn="base" latinLnBrk="0" hangingPunct="1">
              <a:spcBef>
                <a:spcPct val="10000"/>
              </a:spcBef>
              <a:spcAft>
                <a:spcPct val="0"/>
              </a:spcAft>
              <a:buClrTx/>
              <a:buSzPct val="85000"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Operational Collaborators</a:t>
            </a:r>
          </a:p>
          <a:p>
            <a:pPr marL="742950" marR="0" lvl="1" indent="-285750" algn="l" defTabSz="914400" rtl="0" eaLnBrk="1" fontAlgn="base" latinLnBrk="0" hangingPunct="1"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ANL, BNL, CERN, FZK, IN2P3, SLAC, UCSD, UTA,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UoC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, UNL, UVIC,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UWisc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spcBef>
                <a:spcPct val="10000"/>
              </a:spcBef>
              <a:spcAft>
                <a:spcPct val="0"/>
              </a:spcAft>
              <a:buClrTx/>
              <a:buSzPct val="85000"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US Department of Energy</a:t>
            </a:r>
          </a:p>
          <a:p>
            <a:pPr marL="685800" lvl="1" indent="-228600" fontAlgn="base">
              <a:spcBef>
                <a:spcPct val="2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Contract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DE-AC02-76SF00515</a:t>
            </a:r>
            <a:r>
              <a:rPr lang="en-US" sz="2000" kern="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with Stanford University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46988" cy="1143000"/>
          </a:xfrm>
        </p:spPr>
        <p:txBody>
          <a:bodyPr/>
          <a:lstStyle/>
          <a:p>
            <a:r>
              <a:rPr lang="en-US" sz="6000" dirty="0" smtClean="0"/>
              <a:t>Outline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43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Additions &amp; Changes </a:t>
            </a:r>
            <a:r>
              <a:rPr lang="en-US" sz="2000" dirty="0" smtClean="0"/>
              <a:t>(available now in 3.1.1)</a:t>
            </a:r>
          </a:p>
          <a:p>
            <a:pPr marL="342900" lvl="1" indent="-342900">
              <a:spcBef>
                <a:spcPts val="0"/>
              </a:spcBef>
              <a:buClrTx/>
              <a:buSzPct val="85000"/>
              <a:buBlip>
                <a:blip r:embed="rId2"/>
              </a:buBlip>
            </a:pPr>
            <a:r>
              <a:rPr lang="en-US" dirty="0" smtClean="0"/>
              <a:t>On the horizon </a:t>
            </a:r>
            <a:r>
              <a:rPr lang="en-US" sz="2000" dirty="0" smtClean="0"/>
              <a:t>(anticipated for 3.2 release 3Q12)</a:t>
            </a:r>
          </a:p>
          <a:p>
            <a:pPr marL="342900" lvl="1" indent="-342900">
              <a:spcBef>
                <a:spcPts val="0"/>
              </a:spcBef>
              <a:buClrTx/>
              <a:buSzPct val="85000"/>
              <a:buBlip>
                <a:blip r:embed="rId2"/>
              </a:buBlip>
            </a:pPr>
            <a:r>
              <a:rPr lang="en-US" dirty="0" smtClean="0"/>
              <a:t>Near future </a:t>
            </a:r>
            <a:r>
              <a:rPr lang="en-US" sz="2000" dirty="0" smtClean="0"/>
              <a:t>(anticipated for 3.3 release)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The </a:t>
            </a:r>
            <a:r>
              <a:rPr lang="en-US" dirty="0" err="1" smtClean="0"/>
              <a:t>xrootd</a:t>
            </a:r>
            <a:r>
              <a:rPr lang="en-US" dirty="0" smtClean="0"/>
              <a:t> collaboration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Conclusion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Acknowledgements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924800" cy="1143000"/>
          </a:xfrm>
        </p:spPr>
        <p:txBody>
          <a:bodyPr/>
          <a:lstStyle/>
          <a:p>
            <a:r>
              <a:rPr lang="en-US" sz="6000" dirty="0" smtClean="0"/>
              <a:t>Additions &amp; Changes </a:t>
            </a:r>
            <a:r>
              <a:rPr lang="en-US" sz="4000" dirty="0" smtClean="0"/>
              <a:t>(3.1)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43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Extended Attribute Framework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Integrated checksums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Shared-Everything File System Support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Static ENOENT redirection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Enhances creation of new topologies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Caching proxy server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Federated site shares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Monitoring Extended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Read-fork-read client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46988" cy="1143000"/>
          </a:xfrm>
        </p:spPr>
        <p:txBody>
          <a:bodyPr/>
          <a:lstStyle/>
          <a:p>
            <a:r>
              <a:rPr lang="en-US" sz="4800" dirty="0" smtClean="0"/>
              <a:t>Agnostic Extended Attributes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43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FS-Independent Extended Attribute Framework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Used to save file-specific information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File system must support extended attributes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Current Attributes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XrdCks.</a:t>
            </a:r>
            <a:r>
              <a:rPr lang="en-US" i="1" dirty="0" smtClean="0"/>
              <a:t>xxx</a:t>
            </a:r>
            <a:r>
              <a:rPr lang="en-US" dirty="0" smtClean="0"/>
              <a:t>	</a:t>
            </a:r>
            <a:r>
              <a:rPr lang="en-US" i="1" dirty="0" smtClean="0"/>
              <a:t>xxx</a:t>
            </a:r>
            <a:r>
              <a:rPr lang="en-US" dirty="0" smtClean="0"/>
              <a:t> (e.g. md5) checksum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XrdFrm.</a:t>
            </a:r>
            <a:r>
              <a:rPr lang="en-US" i="1" dirty="0" smtClean="0"/>
              <a:t>yyy</a:t>
            </a:r>
            <a:r>
              <a:rPr lang="en-US" dirty="0" smtClean="0"/>
              <a:t>	</a:t>
            </a:r>
            <a:r>
              <a:rPr lang="en-US" b="1" dirty="0" smtClean="0"/>
              <a:t>F</a:t>
            </a:r>
            <a:r>
              <a:rPr lang="en-US" dirty="0" smtClean="0"/>
              <a:t>ile </a:t>
            </a:r>
            <a:r>
              <a:rPr lang="en-US" b="1" dirty="0" smtClean="0"/>
              <a:t>R</a:t>
            </a:r>
            <a:r>
              <a:rPr lang="en-US" dirty="0" smtClean="0"/>
              <a:t>esidency </a:t>
            </a:r>
            <a:r>
              <a:rPr lang="en-US" b="1" dirty="0" smtClean="0"/>
              <a:t>M</a:t>
            </a:r>
            <a:r>
              <a:rPr lang="en-US" dirty="0" smtClean="0"/>
              <a:t>anager information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Future Attributes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Original file creator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Extended Access Information</a:t>
            </a:r>
          </a:p>
          <a:p>
            <a:pPr lvl="3">
              <a:spcBef>
                <a:spcPts val="0"/>
              </a:spcBef>
            </a:pPr>
            <a:r>
              <a:rPr lang="en-US" dirty="0" smtClean="0"/>
              <a:t>Number of parallel readers, % read, access time</a:t>
            </a:r>
          </a:p>
          <a:p>
            <a:pPr lvl="4">
              <a:spcBef>
                <a:spcPts val="0"/>
              </a:spcBef>
            </a:pPr>
            <a:r>
              <a:rPr lang="en-US" dirty="0" smtClean="0"/>
              <a:t>Can be used for better migration/purging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 lvl="2">
              <a:spcBef>
                <a:spcPts val="0"/>
              </a:spcBef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46988" cy="1143000"/>
          </a:xfrm>
        </p:spPr>
        <p:txBody>
          <a:bodyPr/>
          <a:lstStyle/>
          <a:p>
            <a:r>
              <a:rPr lang="en-US" sz="6000" dirty="0" smtClean="0"/>
              <a:t>Integrated Checksums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43400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dirty="0" smtClean="0"/>
              <a:t>Originally, checksums supported via callout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Now, xrootd internally handles checksums</a:t>
            </a:r>
          </a:p>
          <a:p>
            <a:pPr lvl="1">
              <a:spcBef>
                <a:spcPts val="400"/>
              </a:spcBef>
            </a:pPr>
            <a:r>
              <a:rPr lang="en-US" b="1" dirty="0" err="1" smtClean="0"/>
              <a:t>xrootd.chksum</a:t>
            </a:r>
            <a:r>
              <a:rPr lang="en-US" dirty="0" smtClean="0"/>
              <a:t> [</a:t>
            </a:r>
            <a:r>
              <a:rPr lang="en-US" b="1" dirty="0" smtClean="0"/>
              <a:t>max</a:t>
            </a:r>
            <a:r>
              <a:rPr lang="en-US" dirty="0" smtClean="0"/>
              <a:t> </a:t>
            </a:r>
            <a:r>
              <a:rPr lang="en-US" i="1" dirty="0" smtClean="0"/>
              <a:t>num</a:t>
            </a:r>
            <a:r>
              <a:rPr lang="en-US" dirty="0" smtClean="0"/>
              <a:t>] </a:t>
            </a:r>
            <a:r>
              <a:rPr lang="en-US" i="1" dirty="0" smtClean="0"/>
              <a:t> </a:t>
            </a:r>
            <a:r>
              <a:rPr lang="en-US" dirty="0" smtClean="0"/>
              <a:t>{adler32|crc32|md5}</a:t>
            </a:r>
          </a:p>
          <a:p>
            <a:pPr lvl="2">
              <a:spcBef>
                <a:spcPts val="400"/>
              </a:spcBef>
            </a:pPr>
            <a:r>
              <a:rPr lang="en-US" dirty="0" smtClean="0"/>
              <a:t>Add new ones via </a:t>
            </a:r>
            <a:r>
              <a:rPr lang="en-US" b="1" dirty="0" err="1" smtClean="0"/>
              <a:t>ofs.ckslib</a:t>
            </a:r>
            <a:r>
              <a:rPr lang="en-US" dirty="0" smtClean="0"/>
              <a:t> directive and plug-in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Checksum saved in extended attributes</a:t>
            </a:r>
          </a:p>
          <a:p>
            <a:pPr lvl="2">
              <a:spcBef>
                <a:spcPts val="400"/>
              </a:spcBef>
            </a:pPr>
            <a:r>
              <a:rPr lang="en-US" dirty="0" smtClean="0"/>
              <a:t>Returned on query</a:t>
            </a:r>
          </a:p>
          <a:p>
            <a:pPr lvl="2">
              <a:spcBef>
                <a:spcPts val="400"/>
              </a:spcBef>
            </a:pPr>
            <a:r>
              <a:rPr lang="en-US" dirty="0" smtClean="0"/>
              <a:t> Automatically recomputed when file changes</a:t>
            </a:r>
          </a:p>
          <a:p>
            <a:pPr lvl="3">
              <a:spcBef>
                <a:spcPts val="400"/>
              </a:spcBef>
            </a:pPr>
            <a:r>
              <a:rPr lang="en-US" dirty="0" smtClean="0"/>
              <a:t>Can be disabled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External program not needed; but still supported</a:t>
            </a:r>
          </a:p>
          <a:p>
            <a:pPr lvl="3">
              <a:spcBef>
                <a:spcPts val="400"/>
              </a:spcBef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1799037" y="2029600"/>
            <a:ext cx="3711006" cy="1018400"/>
            <a:chOff x="1799037" y="2029600"/>
            <a:chExt cx="3711006" cy="1018400"/>
          </a:xfrm>
        </p:grpSpPr>
        <p:cxnSp>
          <p:nvCxnSpPr>
            <p:cNvPr id="18" name="Straight Arrow Connector 17"/>
            <p:cNvCxnSpPr>
              <a:stCxn id="13" idx="3"/>
              <a:endCxn id="6" idx="1"/>
            </p:cNvCxnSpPr>
            <p:nvPr/>
          </p:nvCxnSpPr>
          <p:spPr bwMode="auto">
            <a:xfrm flipV="1">
              <a:off x="1799037" y="2502932"/>
              <a:ext cx="678202" cy="139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 flipV="1">
              <a:off x="3315439" y="2528500"/>
              <a:ext cx="678202" cy="139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flipV="1">
              <a:off x="3315439" y="2029600"/>
              <a:ext cx="648483" cy="4850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>
              <a:off x="3315439" y="2563000"/>
              <a:ext cx="648483" cy="4850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V="1">
              <a:off x="4831841" y="2542400"/>
              <a:ext cx="678202" cy="139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flipV="1">
              <a:off x="4839439" y="2667000"/>
              <a:ext cx="666830" cy="33483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4839439" y="2071300"/>
              <a:ext cx="666830" cy="33483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646988" cy="1143000"/>
          </a:xfrm>
        </p:spPr>
        <p:txBody>
          <a:bodyPr/>
          <a:lstStyle/>
          <a:p>
            <a:r>
              <a:rPr lang="en-US" sz="6000" dirty="0" smtClean="0"/>
              <a:t>Shared FS Support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533400"/>
          </a:xfrm>
        </p:spPr>
        <p:txBody>
          <a:bodyPr/>
          <a:lstStyle/>
          <a:p>
            <a:r>
              <a:rPr lang="en-US" dirty="0" smtClean="0"/>
              <a:t>The problem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3505200"/>
            <a:ext cx="838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5000"/>
              <a:buFontTx/>
              <a:buBlip>
                <a:blip r:embed="rId2"/>
              </a:buBlip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solution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SzPct val="85000"/>
              <a:buFontTx/>
              <a:buBlip>
                <a:blip r:embed="rId2"/>
              </a:buBlip>
            </a:pPr>
            <a:r>
              <a:rPr lang="en-US" sz="2800" kern="0" dirty="0" smtClean="0">
                <a:solidFill>
                  <a:srgbClr val="000000"/>
                </a:solidFill>
              </a:rPr>
              <a:t>Use </a:t>
            </a:r>
            <a:r>
              <a:rPr lang="en-US" sz="2800" b="1" kern="0" dirty="0" smtClean="0">
                <a:solidFill>
                  <a:srgbClr val="000000"/>
                </a:solidFill>
              </a:rPr>
              <a:t>cms.dfs</a:t>
            </a:r>
            <a:r>
              <a:rPr lang="en-US" sz="2800" kern="0" dirty="0" smtClean="0">
                <a:solidFill>
                  <a:srgbClr val="000000"/>
                </a:solidFill>
              </a:rPr>
              <a:t> directive to eliminate duplicate hits</a:t>
            </a:r>
          </a:p>
          <a:p>
            <a:pPr marL="1257300" lvl="2" indent="-342900" fontAlgn="base">
              <a:spcBef>
                <a:spcPct val="20000"/>
              </a:spcBef>
              <a:spcAft>
                <a:spcPct val="0"/>
              </a:spcAft>
              <a:buSzPct val="85000"/>
              <a:buFontTx/>
              <a:buBlip>
                <a:blip r:embed="rId2"/>
              </a:buBlip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Many tuning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options available</a:t>
            </a:r>
          </a:p>
          <a:p>
            <a:pPr marL="1714500" lvl="3" indent="-342900" fontAlgn="base">
              <a:spcBef>
                <a:spcPct val="20000"/>
              </a:spcBef>
              <a:spcAft>
                <a:spcPct val="0"/>
              </a:spcAft>
              <a:buSzPct val="85000"/>
              <a:buFontTx/>
              <a:buBlip>
                <a:blip r:embed="rId2"/>
              </a:buBlip>
            </a:pPr>
            <a:r>
              <a:rPr lang="en-US" sz="2800" kern="0" noProof="0" dirty="0" smtClean="0">
                <a:solidFill>
                  <a:srgbClr val="000000"/>
                </a:solidFill>
              </a:rPr>
              <a:t>Lookup at redirector, limits, caching, etc</a:t>
            </a: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0" lvl="3" indent="-342900" fontAlgn="base">
              <a:spcBef>
                <a:spcPct val="20000"/>
              </a:spcBef>
              <a:spcAft>
                <a:spcPct val="0"/>
              </a:spcAft>
              <a:buSzPct val="85000"/>
              <a:buFontTx/>
              <a:buBlip>
                <a:blip r:embed="rId2"/>
              </a:buBlip>
            </a:pPr>
            <a:r>
              <a:rPr lang="en-US" sz="2400" kern="0" dirty="0" smtClean="0">
                <a:solidFill>
                  <a:srgbClr val="000000"/>
                </a:solidFill>
              </a:rPr>
              <a:t>See http://xrootd.org/doc/prod/cms_config.htm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57300" lvl="2" indent="-342900" fontAlgn="base">
              <a:spcBef>
                <a:spcPct val="20000"/>
              </a:spcBef>
              <a:spcAft>
                <a:spcPct val="0"/>
              </a:spcAft>
              <a:buSzPct val="85000"/>
              <a:buFontTx/>
              <a:buBlip>
                <a:blip r:embed="rId2"/>
              </a:buBlip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2484837" y="2376100"/>
            <a:ext cx="838200" cy="304800"/>
          </a:xfrm>
          <a:prstGeom prst="roundRect">
            <a:avLst/>
          </a:prstGeom>
          <a:noFill/>
          <a:ln w="381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7239" y="2376100"/>
            <a:ext cx="8508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Redirector</a:t>
            </a:r>
            <a:endParaRPr lang="en-US" sz="1200" b="1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4008837" y="1918900"/>
            <a:ext cx="838200" cy="304800"/>
          </a:xfrm>
          <a:prstGeom prst="roundRect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3922" y="1918900"/>
            <a:ext cx="925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Data Server</a:t>
            </a:r>
            <a:endParaRPr lang="en-US" sz="1200" b="1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4008837" y="2376100"/>
            <a:ext cx="838200" cy="304800"/>
          </a:xfrm>
          <a:prstGeom prst="roundRect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3923" y="2376100"/>
            <a:ext cx="925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Data Server</a:t>
            </a:r>
            <a:endParaRPr lang="en-US" sz="1200" b="1" dirty="0"/>
          </a:p>
        </p:txBody>
      </p:sp>
      <p:sp>
        <p:nvSpPr>
          <p:cNvPr id="11" name="Rounded Rectangle 10"/>
          <p:cNvSpPr/>
          <p:nvPr/>
        </p:nvSpPr>
        <p:spPr bwMode="auto">
          <a:xfrm>
            <a:off x="4008837" y="2833300"/>
            <a:ext cx="838200" cy="304800"/>
          </a:xfrm>
          <a:prstGeom prst="roundRect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3923" y="2833300"/>
            <a:ext cx="925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Data Server</a:t>
            </a:r>
            <a:endParaRPr lang="en-US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101098" y="2376100"/>
            <a:ext cx="555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Client</a:t>
            </a:r>
            <a:endParaRPr lang="en-US" sz="1200" b="1" dirty="0"/>
          </a:p>
        </p:txBody>
      </p:sp>
      <p:sp>
        <p:nvSpPr>
          <p:cNvPr id="15" name="Flowchart: Magnetic Disk 14"/>
          <p:cNvSpPr/>
          <p:nvPr/>
        </p:nvSpPr>
        <p:spPr bwMode="auto">
          <a:xfrm>
            <a:off x="5548479" y="2147500"/>
            <a:ext cx="533400" cy="762000"/>
          </a:xfrm>
          <a:prstGeom prst="flowChartMagneticDisk">
            <a:avLst/>
          </a:prstGeom>
          <a:solidFill>
            <a:srgbClr val="C00000"/>
          </a:solidFill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06269" y="2447835"/>
            <a:ext cx="628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Shared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FS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709194" y="3138100"/>
            <a:ext cx="3999739" cy="369332"/>
            <a:chOff x="1709194" y="3138100"/>
            <a:chExt cx="3999739" cy="369332"/>
          </a:xfrm>
        </p:grpSpPr>
        <p:sp>
          <p:nvSpPr>
            <p:cNvPr id="29" name="TextBox 28"/>
            <p:cNvSpPr txBox="1"/>
            <p:nvPr/>
          </p:nvSpPr>
          <p:spPr>
            <a:xfrm>
              <a:off x="1709194" y="3138100"/>
              <a:ext cx="9204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open(</a:t>
              </a:r>
              <a:r>
                <a:rPr lang="en-US" b="1" i="1" dirty="0" smtClean="0"/>
                <a:t>x</a:t>
              </a:r>
              <a:r>
                <a:rPr lang="en-US" b="1" dirty="0" smtClean="0"/>
                <a:t>)</a:t>
              </a:r>
              <a:endParaRPr lang="en-US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915639" y="3138100"/>
              <a:ext cx="7932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stat(</a:t>
              </a:r>
              <a:r>
                <a:rPr lang="en-US" b="1" i="1" dirty="0" smtClean="0"/>
                <a:t>x</a:t>
              </a:r>
              <a:r>
                <a:rPr lang="en-US" b="1" dirty="0" smtClean="0"/>
                <a:t>)</a:t>
              </a:r>
              <a:endParaRPr lang="en-US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27133" y="3138100"/>
              <a:ext cx="8910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have(</a:t>
              </a:r>
              <a:r>
                <a:rPr lang="en-US" b="1" i="1" dirty="0" smtClean="0"/>
                <a:t>x</a:t>
              </a:r>
              <a:r>
                <a:rPr lang="en-US" b="1" dirty="0" smtClean="0"/>
                <a:t>)</a:t>
              </a:r>
              <a:endParaRPr lang="en-US" b="1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057037" y="1842700"/>
            <a:ext cx="87876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dCache</a:t>
            </a:r>
            <a:endParaRPr lang="en-US" b="1" dirty="0" smtClean="0"/>
          </a:p>
          <a:p>
            <a:pPr algn="ctr"/>
            <a:r>
              <a:rPr lang="en-US" b="1" dirty="0" smtClean="0"/>
              <a:t>GPFS</a:t>
            </a:r>
          </a:p>
          <a:p>
            <a:pPr algn="ctr"/>
            <a:r>
              <a:rPr lang="en-US" b="1" dirty="0" smtClean="0"/>
              <a:t>HDFS</a:t>
            </a:r>
          </a:p>
          <a:p>
            <a:pPr algn="ctr"/>
            <a:r>
              <a:rPr lang="en-US" b="1" dirty="0" err="1" smtClean="0"/>
              <a:t>Lustre</a:t>
            </a:r>
            <a:endParaRPr lang="en-US" b="1" dirty="0" smtClean="0"/>
          </a:p>
          <a:p>
            <a:pPr algn="ctr"/>
            <a:r>
              <a:rPr lang="en-US" b="1" i="1" dirty="0" smtClean="0"/>
              <a:t>etc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960837" y="2376100"/>
            <a:ext cx="838200" cy="304800"/>
          </a:xfrm>
          <a:prstGeom prst="round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Arrow Connector 17"/>
          <p:cNvCxnSpPr/>
          <p:nvPr/>
        </p:nvCxnSpPr>
        <p:spPr bwMode="auto">
          <a:xfrm>
            <a:off x="1799037" y="3048000"/>
            <a:ext cx="715563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46988" cy="1143000"/>
          </a:xfrm>
        </p:spPr>
        <p:txBody>
          <a:bodyPr/>
          <a:lstStyle/>
          <a:p>
            <a:r>
              <a:rPr lang="en-US" sz="4800" dirty="0" smtClean="0"/>
              <a:t>Static ENOENT Redirection</a:t>
            </a:r>
            <a:endParaRPr lang="en-US" sz="4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3962400"/>
            <a:ext cx="8382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5000"/>
              <a:buFontTx/>
              <a:buBlip>
                <a:blip r:embed="rId2"/>
              </a:buBlip>
              <a:tabLst/>
              <a:defRPr/>
            </a:pPr>
            <a:r>
              <a:rPr lang="en-US" sz="3200" kern="0" dirty="0" smtClean="0">
                <a:solidFill>
                  <a:srgbClr val="000000"/>
                </a:solidFill>
              </a:rPr>
              <a:t>What we envisioned. . .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SzPct val="85000"/>
              <a:buFontTx/>
              <a:buBlip>
                <a:blip r:embed="rId2"/>
              </a:buBlip>
            </a:pPr>
            <a:r>
              <a:rPr lang="en-US" sz="2800" kern="0" dirty="0" err="1" smtClean="0">
                <a:solidFill>
                  <a:srgbClr val="000000"/>
                </a:solidFill>
              </a:rPr>
              <a:t>xyzzy</a:t>
            </a:r>
            <a:r>
              <a:rPr lang="en-US" sz="2800" kern="0" dirty="0" smtClean="0">
                <a:solidFill>
                  <a:srgbClr val="000000"/>
                </a:solidFill>
              </a:rPr>
              <a:t> is a caching proxy server or proxy cluster</a:t>
            </a:r>
          </a:p>
          <a:p>
            <a:pPr marL="1257300" lvl="2" indent="-342900" fontAlgn="base">
              <a:spcBef>
                <a:spcPct val="20000"/>
              </a:spcBef>
              <a:spcAft>
                <a:spcPct val="0"/>
              </a:spcAft>
              <a:buSzPct val="85000"/>
              <a:buFontTx/>
              <a:buBlip>
                <a:blip r:embed="rId2"/>
              </a:buBlip>
            </a:pPr>
            <a:r>
              <a:rPr lang="en-US" sz="2800" kern="0" dirty="0" smtClean="0">
                <a:solidFill>
                  <a:srgbClr val="000000"/>
                </a:solidFill>
              </a:rPr>
              <a:t>Provides high performance WAN access</a:t>
            </a: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0" lvl="3" indent="-342900" fontAlgn="base">
              <a:spcBef>
                <a:spcPct val="20000"/>
              </a:spcBef>
              <a:spcAft>
                <a:spcPct val="0"/>
              </a:spcAft>
              <a:buSzPct val="85000"/>
              <a:buFontTx/>
              <a:buBlip>
                <a:blip r:embed="rId2"/>
              </a:buBlip>
            </a:pPr>
            <a:r>
              <a:rPr lang="en-US" sz="2400" kern="0" noProof="0" dirty="0" smtClean="0">
                <a:solidFill>
                  <a:srgbClr val="000000"/>
                </a:solidFill>
              </a:rPr>
              <a:t>Client accesses data via WAN in this case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57300" lvl="2" indent="-342900" fontAlgn="base">
              <a:spcBef>
                <a:spcPct val="20000"/>
              </a:spcBef>
              <a:spcAft>
                <a:spcPct val="0"/>
              </a:spcAft>
              <a:buSzPct val="85000"/>
              <a:buFontTx/>
              <a:buBlip>
                <a:blip r:embed="rId2"/>
              </a:buBlip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2484837" y="2819400"/>
            <a:ext cx="838200" cy="304800"/>
          </a:xfrm>
          <a:prstGeom prst="roundRect">
            <a:avLst/>
          </a:prstGeom>
          <a:noFill/>
          <a:ln w="381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7239" y="2819400"/>
            <a:ext cx="8508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Redirector</a:t>
            </a:r>
            <a:endParaRPr lang="en-US" sz="1200" b="1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4008837" y="2362200"/>
            <a:ext cx="838200" cy="304800"/>
          </a:xfrm>
          <a:prstGeom prst="roundRect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3922" y="2362200"/>
            <a:ext cx="925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Data Server</a:t>
            </a:r>
            <a:endParaRPr lang="en-US" sz="1200" b="1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4008837" y="2819400"/>
            <a:ext cx="838200" cy="304800"/>
          </a:xfrm>
          <a:prstGeom prst="roundRect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3923" y="2819400"/>
            <a:ext cx="925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Data Server</a:t>
            </a:r>
            <a:endParaRPr lang="en-US" sz="1200" b="1" dirty="0"/>
          </a:p>
        </p:txBody>
      </p:sp>
      <p:sp>
        <p:nvSpPr>
          <p:cNvPr id="11" name="Rounded Rectangle 10"/>
          <p:cNvSpPr/>
          <p:nvPr/>
        </p:nvSpPr>
        <p:spPr bwMode="auto">
          <a:xfrm>
            <a:off x="4008837" y="3276600"/>
            <a:ext cx="838200" cy="304800"/>
          </a:xfrm>
          <a:prstGeom prst="roundRect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3923" y="3276600"/>
            <a:ext cx="925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Data Server</a:t>
            </a:r>
            <a:endParaRPr lang="en-US" sz="1200" b="1" dirty="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960837" y="2819400"/>
            <a:ext cx="838200" cy="304800"/>
          </a:xfrm>
          <a:prstGeom prst="round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01098" y="2819400"/>
            <a:ext cx="555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Client</a:t>
            </a:r>
            <a:endParaRPr lang="en-US" sz="1200" b="1" dirty="0"/>
          </a:p>
        </p:txBody>
      </p:sp>
      <p:grpSp>
        <p:nvGrpSpPr>
          <p:cNvPr id="17" name="Group 32"/>
          <p:cNvGrpSpPr/>
          <p:nvPr/>
        </p:nvGrpSpPr>
        <p:grpSpPr>
          <a:xfrm>
            <a:off x="3315439" y="2500700"/>
            <a:ext cx="678202" cy="956100"/>
            <a:chOff x="3315439" y="2500700"/>
            <a:chExt cx="678202" cy="956100"/>
          </a:xfrm>
        </p:grpSpPr>
        <p:cxnSp>
          <p:nvCxnSpPr>
            <p:cNvPr id="19" name="Straight Arrow Connector 18"/>
            <p:cNvCxnSpPr/>
            <p:nvPr/>
          </p:nvCxnSpPr>
          <p:spPr bwMode="auto">
            <a:xfrm flipV="1">
              <a:off x="3315439" y="2971800"/>
              <a:ext cx="678202" cy="139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endCxn id="8" idx="1"/>
            </p:cNvCxnSpPr>
            <p:nvPr/>
          </p:nvCxnSpPr>
          <p:spPr bwMode="auto">
            <a:xfrm flipV="1">
              <a:off x="3315439" y="2500700"/>
              <a:ext cx="648483" cy="4850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>
              <a:off x="3315439" y="2971800"/>
              <a:ext cx="648483" cy="4850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9" name="TextBox 28"/>
          <p:cNvSpPr txBox="1"/>
          <p:nvPr/>
        </p:nvSpPr>
        <p:spPr>
          <a:xfrm>
            <a:off x="1676400" y="3124200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open(</a:t>
            </a:r>
            <a:r>
              <a:rPr lang="en-US" b="1" i="1" dirty="0" smtClean="0"/>
              <a:t>x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327133" y="3581400"/>
            <a:ext cx="891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have(</a:t>
            </a:r>
            <a:r>
              <a:rPr lang="en-US" b="1" i="1" dirty="0" smtClean="0"/>
              <a:t>x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4" name="Rounded Rectangle 33"/>
          <p:cNvSpPr/>
          <p:nvPr/>
        </p:nvSpPr>
        <p:spPr bwMode="auto">
          <a:xfrm>
            <a:off x="2450539" y="2133600"/>
            <a:ext cx="838200" cy="304800"/>
          </a:xfrm>
          <a:prstGeom prst="round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30820" y="2133600"/>
            <a:ext cx="8751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xyzzy:1234</a:t>
            </a:r>
            <a:endParaRPr lang="en-US" sz="1200" b="1" dirty="0"/>
          </a:p>
        </p:txBody>
      </p:sp>
      <p:grpSp>
        <p:nvGrpSpPr>
          <p:cNvPr id="47" name="Group 46"/>
          <p:cNvGrpSpPr/>
          <p:nvPr/>
        </p:nvGrpSpPr>
        <p:grpSpPr>
          <a:xfrm>
            <a:off x="1143000" y="1840468"/>
            <a:ext cx="1752600" cy="445532"/>
            <a:chOff x="1143000" y="1840468"/>
            <a:chExt cx="1752600" cy="445532"/>
          </a:xfrm>
        </p:grpSpPr>
        <p:sp>
          <p:nvSpPr>
            <p:cNvPr id="41" name="Arc 40"/>
            <p:cNvSpPr/>
            <p:nvPr/>
          </p:nvSpPr>
          <p:spPr bwMode="auto">
            <a:xfrm rot="5400000" flipH="1">
              <a:off x="2590800" y="1981200"/>
              <a:ext cx="304800" cy="304800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2" name="Straight Connector 41"/>
            <p:cNvCxnSpPr>
              <a:stCxn id="41" idx="2"/>
            </p:cNvCxnSpPr>
            <p:nvPr/>
          </p:nvCxnSpPr>
          <p:spPr bwMode="auto">
            <a:xfrm flipH="1">
              <a:off x="1371600" y="1981200"/>
              <a:ext cx="1371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46" name="TextBox 45"/>
            <p:cNvSpPr txBox="1"/>
            <p:nvPr/>
          </p:nvSpPr>
          <p:spPr>
            <a:xfrm>
              <a:off x="1143000" y="1840468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?</a:t>
              </a:r>
              <a:endParaRPr lang="en-US" b="1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600200" y="2514600"/>
            <a:ext cx="1200778" cy="381000"/>
            <a:chOff x="1600200" y="2514600"/>
            <a:chExt cx="1200778" cy="381000"/>
          </a:xfrm>
        </p:grpSpPr>
        <p:cxnSp>
          <p:nvCxnSpPr>
            <p:cNvPr id="53" name="Straight Arrow Connector 52"/>
            <p:cNvCxnSpPr/>
            <p:nvPr/>
          </p:nvCxnSpPr>
          <p:spPr bwMode="auto">
            <a:xfrm flipH="1">
              <a:off x="1752600" y="2895600"/>
              <a:ext cx="715563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4" name="TextBox 53"/>
            <p:cNvSpPr txBox="1"/>
            <p:nvPr/>
          </p:nvSpPr>
          <p:spPr>
            <a:xfrm>
              <a:off x="1600200" y="2514600"/>
              <a:ext cx="12007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/>
                <a:t>goto</a:t>
              </a:r>
              <a:r>
                <a:rPr lang="en-US" sz="1200" b="1" dirty="0" smtClean="0"/>
                <a:t> xyzzy:1234</a:t>
              </a:r>
              <a:endParaRPr lang="en-US" sz="1200" b="1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81000" y="2272100"/>
            <a:ext cx="2049820" cy="547300"/>
            <a:chOff x="381000" y="2272100"/>
            <a:chExt cx="2049820" cy="547300"/>
          </a:xfrm>
        </p:grpSpPr>
        <p:grpSp>
          <p:nvGrpSpPr>
            <p:cNvPr id="48" name="Group 47"/>
            <p:cNvGrpSpPr/>
            <p:nvPr/>
          </p:nvGrpSpPr>
          <p:grpSpPr>
            <a:xfrm>
              <a:off x="1371600" y="2272100"/>
              <a:ext cx="1059220" cy="547300"/>
              <a:chOff x="1371600" y="2272100"/>
              <a:chExt cx="1059220" cy="547300"/>
            </a:xfrm>
          </p:grpSpPr>
          <p:sp>
            <p:nvSpPr>
              <p:cNvPr id="36" name="Arc 35"/>
              <p:cNvSpPr/>
              <p:nvPr/>
            </p:nvSpPr>
            <p:spPr bwMode="auto">
              <a:xfrm rot="16200000">
                <a:off x="1371600" y="2286000"/>
                <a:ext cx="304800" cy="304800"/>
              </a:xfrm>
              <a:prstGeom prst="arc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38" name="Straight Connector 37"/>
              <p:cNvCxnSpPr>
                <a:stCxn id="14" idx="0"/>
              </p:cNvCxnSpPr>
              <p:nvPr/>
            </p:nvCxnSpPr>
            <p:spPr bwMode="auto">
              <a:xfrm flipH="1" flipV="1">
                <a:off x="1371600" y="2438400"/>
                <a:ext cx="7074" cy="38100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Straight Connector 39"/>
              <p:cNvCxnSpPr>
                <a:stCxn id="36" idx="2"/>
                <a:endCxn id="35" idx="1"/>
              </p:cNvCxnSpPr>
              <p:nvPr/>
            </p:nvCxnSpPr>
            <p:spPr bwMode="auto">
              <a:xfrm flipV="1">
                <a:off x="1524000" y="2272100"/>
                <a:ext cx="906820" cy="1390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</p:grpSp>
        <p:sp>
          <p:nvSpPr>
            <p:cNvPr id="55" name="TextBox 54"/>
            <p:cNvSpPr txBox="1"/>
            <p:nvPr/>
          </p:nvSpPr>
          <p:spPr>
            <a:xfrm>
              <a:off x="381000" y="2286000"/>
              <a:ext cx="9204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open(</a:t>
              </a:r>
              <a:r>
                <a:rPr lang="en-US" b="1" i="1" dirty="0" smtClean="0"/>
                <a:t>x</a:t>
              </a:r>
              <a:r>
                <a:rPr lang="en-US" b="1" dirty="0" smtClean="0"/>
                <a:t>)</a:t>
              </a:r>
              <a:endParaRPr lang="en-US" b="1" dirty="0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5105400" y="2514600"/>
            <a:ext cx="30244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if </a:t>
            </a:r>
            <a:r>
              <a:rPr lang="en-US" b="1" i="1" dirty="0" err="1" smtClean="0"/>
              <a:t>redirector_host</a:t>
            </a:r>
            <a:endParaRPr lang="en-US" b="1" i="1" dirty="0" smtClean="0"/>
          </a:p>
          <a:p>
            <a:r>
              <a:rPr lang="en-US" b="1" dirty="0" err="1" smtClean="0"/>
              <a:t>xrootd.redirect</a:t>
            </a:r>
            <a:r>
              <a:rPr lang="en-US" b="1" dirty="0" smtClean="0"/>
              <a:t> ? / xyzzy:1234</a:t>
            </a:r>
          </a:p>
          <a:p>
            <a:r>
              <a:rPr lang="en-US" b="1" dirty="0" smtClean="0"/>
              <a:t>fi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9" grpId="0"/>
      <p:bldP spid="31" grpId="0"/>
      <p:bldP spid="3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46988" cy="1143000"/>
          </a:xfrm>
        </p:spPr>
        <p:txBody>
          <a:bodyPr/>
          <a:lstStyle/>
          <a:p>
            <a:r>
              <a:rPr lang="en-US" sz="4800" dirty="0" smtClean="0"/>
              <a:t>What Others Envisioned!</a:t>
            </a:r>
            <a:endParaRPr lang="en-US" sz="4800" dirty="0"/>
          </a:p>
        </p:txBody>
      </p:sp>
      <p:grpSp>
        <p:nvGrpSpPr>
          <p:cNvPr id="197" name="Group 196"/>
          <p:cNvGrpSpPr/>
          <p:nvPr/>
        </p:nvGrpSpPr>
        <p:grpSpPr>
          <a:xfrm>
            <a:off x="1545363" y="2182345"/>
            <a:ext cx="838200" cy="304800"/>
            <a:chOff x="1545363" y="2182345"/>
            <a:chExt cx="838200" cy="304800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1545363" y="2182345"/>
              <a:ext cx="838200" cy="304800"/>
            </a:xfrm>
            <a:prstGeom prst="roundRect">
              <a:avLst/>
            </a:prstGeom>
            <a:noFill/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85624" y="2196246"/>
              <a:ext cx="5551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/>
                <a:t>Client</a:t>
              </a:r>
              <a:endParaRPr lang="en-US" sz="1200" b="1" dirty="0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5812563" y="2332672"/>
            <a:ext cx="310283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all.manager meta C</a:t>
            </a:r>
          </a:p>
          <a:p>
            <a:r>
              <a:rPr lang="en-US" b="1" dirty="0" smtClean="0"/>
              <a:t>all.manager meta global</a:t>
            </a:r>
          </a:p>
          <a:p>
            <a:r>
              <a:rPr lang="en-US" b="1" dirty="0" smtClean="0"/>
              <a:t>if </a:t>
            </a:r>
            <a:r>
              <a:rPr lang="en-US" b="1" i="1" dirty="0" smtClean="0"/>
              <a:t>redirector C</a:t>
            </a:r>
          </a:p>
          <a:p>
            <a:r>
              <a:rPr lang="en-US" b="1" dirty="0" err="1" smtClean="0"/>
              <a:t>xrootd.redirect</a:t>
            </a:r>
            <a:r>
              <a:rPr lang="en-US" b="1" dirty="0" smtClean="0"/>
              <a:t> ? / global:1234</a:t>
            </a:r>
          </a:p>
          <a:p>
            <a:r>
              <a:rPr lang="en-US" b="1" dirty="0" smtClean="0"/>
              <a:t>fi</a:t>
            </a:r>
            <a:endParaRPr lang="en-US" b="1" dirty="0"/>
          </a:p>
        </p:txBody>
      </p:sp>
      <p:grpSp>
        <p:nvGrpSpPr>
          <p:cNvPr id="185" name="Group 184"/>
          <p:cNvGrpSpPr/>
          <p:nvPr/>
        </p:nvGrpSpPr>
        <p:grpSpPr>
          <a:xfrm>
            <a:off x="402363" y="3733800"/>
            <a:ext cx="8305800" cy="2045732"/>
            <a:chOff x="457200" y="4267200"/>
            <a:chExt cx="8305800" cy="2045732"/>
          </a:xfrm>
        </p:grpSpPr>
        <p:sp>
          <p:nvSpPr>
            <p:cNvPr id="86" name="Oval 85"/>
            <p:cNvSpPr/>
            <p:nvPr/>
          </p:nvSpPr>
          <p:spPr bwMode="auto">
            <a:xfrm>
              <a:off x="457200" y="4267200"/>
              <a:ext cx="2971800" cy="1752600"/>
            </a:xfrm>
            <a:prstGeom prst="ellipse">
              <a:avLst/>
            </a:prstGeom>
            <a:noFill/>
            <a:ln w="9525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5791200" y="4267200"/>
              <a:ext cx="2971800" cy="1752600"/>
            </a:xfrm>
            <a:prstGeom prst="ellipse">
              <a:avLst/>
            </a:prstGeom>
            <a:noFill/>
            <a:ln w="9525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3581400" y="4267200"/>
              <a:ext cx="2057400" cy="1752600"/>
            </a:xfrm>
            <a:prstGeom prst="ellipse">
              <a:avLst/>
            </a:prstGeom>
            <a:noFill/>
            <a:ln w="9525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425815" y="5943600"/>
              <a:ext cx="10308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Region A</a:t>
              </a:r>
              <a:endParaRPr lang="en-US" b="1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114800" y="5943600"/>
              <a:ext cx="10212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Region B</a:t>
              </a:r>
              <a:endParaRPr lang="en-US" b="1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836015" y="5943600"/>
              <a:ext cx="10132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Region C</a:t>
              </a:r>
              <a:endParaRPr lang="en-US" b="1" dirty="0"/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4129826" y="2133600"/>
            <a:ext cx="850875" cy="402290"/>
            <a:chOff x="4129826" y="2133600"/>
            <a:chExt cx="850875" cy="402290"/>
          </a:xfrm>
        </p:grpSpPr>
        <p:sp>
          <p:nvSpPr>
            <p:cNvPr id="94" name="Rounded Rectangle 93"/>
            <p:cNvSpPr/>
            <p:nvPr/>
          </p:nvSpPr>
          <p:spPr bwMode="auto">
            <a:xfrm>
              <a:off x="4136163" y="2133600"/>
              <a:ext cx="838200" cy="381000"/>
            </a:xfrm>
            <a:prstGeom prst="roundRect">
              <a:avLst/>
            </a:prstGeom>
            <a:noFill/>
            <a:ln w="38100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129826" y="2133600"/>
              <a:ext cx="850875" cy="4022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en-US" sz="1200" b="1" dirty="0" smtClean="0"/>
                <a:t>Global</a:t>
              </a:r>
            </a:p>
            <a:p>
              <a:pPr algn="ctr">
                <a:lnSpc>
                  <a:spcPts val="1200"/>
                </a:lnSpc>
              </a:pPr>
              <a:r>
                <a:rPr lang="en-US" sz="1200" b="1" dirty="0" smtClean="0"/>
                <a:t>Redirector</a:t>
              </a:r>
              <a:endParaRPr lang="en-US" sz="1200" b="1" dirty="0"/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554763" y="4648200"/>
            <a:ext cx="8001000" cy="304800"/>
            <a:chOff x="609600" y="5181600"/>
            <a:chExt cx="8001000" cy="304800"/>
          </a:xfrm>
        </p:grpSpPr>
        <p:grpSp>
          <p:nvGrpSpPr>
            <p:cNvPr id="110" name="Group 109"/>
            <p:cNvGrpSpPr/>
            <p:nvPr/>
          </p:nvGrpSpPr>
          <p:grpSpPr>
            <a:xfrm>
              <a:off x="609600" y="5181600"/>
              <a:ext cx="2667000" cy="304800"/>
              <a:chOff x="533400" y="5181600"/>
              <a:chExt cx="2667000" cy="304800"/>
            </a:xfrm>
          </p:grpSpPr>
          <p:grpSp>
            <p:nvGrpSpPr>
              <p:cNvPr id="48" name="Group 47"/>
              <p:cNvGrpSpPr/>
              <p:nvPr/>
            </p:nvGrpSpPr>
            <p:grpSpPr>
              <a:xfrm>
                <a:off x="533400" y="5181600"/>
                <a:ext cx="838200" cy="304800"/>
                <a:chOff x="1111715" y="4572000"/>
                <a:chExt cx="838200" cy="304800"/>
              </a:xfrm>
            </p:grpSpPr>
            <p:sp>
              <p:nvSpPr>
                <p:cNvPr id="37" name="Rounded Rectangle 36"/>
                <p:cNvSpPr/>
                <p:nvPr/>
              </p:nvSpPr>
              <p:spPr bwMode="auto">
                <a:xfrm>
                  <a:off x="1111715" y="4572000"/>
                  <a:ext cx="838200" cy="304800"/>
                </a:xfrm>
                <a:prstGeom prst="roundRect">
                  <a:avLst/>
                </a:prstGeom>
                <a:noFill/>
                <a:ln w="38100" cap="flat" cmpd="sng" algn="ctr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261019" y="4572000"/>
                  <a:ext cx="537070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200" b="1" dirty="0" smtClean="0"/>
                    <a:t>Site 1</a:t>
                  </a:r>
                  <a:endParaRPr lang="en-US" sz="1200" b="1" dirty="0"/>
                </a:p>
              </p:txBody>
            </p:sp>
          </p:grpSp>
          <p:grpSp>
            <p:nvGrpSpPr>
              <p:cNvPr id="49" name="Group 48"/>
              <p:cNvGrpSpPr/>
              <p:nvPr/>
            </p:nvGrpSpPr>
            <p:grpSpPr>
              <a:xfrm>
                <a:off x="1447800" y="5181600"/>
                <a:ext cx="838200" cy="304800"/>
                <a:chOff x="1111715" y="4572000"/>
                <a:chExt cx="838200" cy="304800"/>
              </a:xfrm>
            </p:grpSpPr>
            <p:sp>
              <p:nvSpPr>
                <p:cNvPr id="50" name="Rounded Rectangle 49"/>
                <p:cNvSpPr/>
                <p:nvPr/>
              </p:nvSpPr>
              <p:spPr bwMode="auto">
                <a:xfrm>
                  <a:off x="1111715" y="4572000"/>
                  <a:ext cx="838200" cy="304800"/>
                </a:xfrm>
                <a:prstGeom prst="roundRect">
                  <a:avLst/>
                </a:prstGeom>
                <a:noFill/>
                <a:ln w="38100" cap="flat" cmpd="sng" algn="ctr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261019" y="4572000"/>
                  <a:ext cx="537070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200" b="1" dirty="0" smtClean="0"/>
                    <a:t>Site 2</a:t>
                  </a:r>
                  <a:endParaRPr lang="en-US" sz="1200" b="1" dirty="0"/>
                </a:p>
              </p:txBody>
            </p:sp>
          </p:grpSp>
          <p:grpSp>
            <p:nvGrpSpPr>
              <p:cNvPr id="52" name="Group 51"/>
              <p:cNvGrpSpPr/>
              <p:nvPr/>
            </p:nvGrpSpPr>
            <p:grpSpPr>
              <a:xfrm>
                <a:off x="2362200" y="5181600"/>
                <a:ext cx="838200" cy="304800"/>
                <a:chOff x="1111715" y="4572000"/>
                <a:chExt cx="838200" cy="304800"/>
              </a:xfrm>
            </p:grpSpPr>
            <p:sp>
              <p:nvSpPr>
                <p:cNvPr id="57" name="Rounded Rectangle 56"/>
                <p:cNvSpPr/>
                <p:nvPr/>
              </p:nvSpPr>
              <p:spPr bwMode="auto">
                <a:xfrm>
                  <a:off x="1111715" y="4572000"/>
                  <a:ext cx="838200" cy="304800"/>
                </a:xfrm>
                <a:prstGeom prst="roundRect">
                  <a:avLst/>
                </a:prstGeom>
                <a:noFill/>
                <a:ln w="38100" cap="flat" cmpd="sng" algn="ctr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1261019" y="4572000"/>
                  <a:ext cx="537070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200" b="1" dirty="0" smtClean="0"/>
                    <a:t>Site 3</a:t>
                  </a:r>
                  <a:endParaRPr lang="en-US" sz="1200" b="1" dirty="0"/>
                </a:p>
              </p:txBody>
            </p:sp>
          </p:grpSp>
        </p:grpSp>
        <p:grpSp>
          <p:nvGrpSpPr>
            <p:cNvPr id="112" name="Group 111"/>
            <p:cNvGrpSpPr/>
            <p:nvPr/>
          </p:nvGrpSpPr>
          <p:grpSpPr>
            <a:xfrm>
              <a:off x="3733800" y="5181600"/>
              <a:ext cx="1752600" cy="304800"/>
              <a:chOff x="3733800" y="5181600"/>
              <a:chExt cx="1752600" cy="304800"/>
            </a:xfrm>
          </p:grpSpPr>
          <p:grpSp>
            <p:nvGrpSpPr>
              <p:cNvPr id="59" name="Group 58"/>
              <p:cNvGrpSpPr/>
              <p:nvPr/>
            </p:nvGrpSpPr>
            <p:grpSpPr>
              <a:xfrm>
                <a:off x="3733800" y="5181600"/>
                <a:ext cx="838200" cy="304800"/>
                <a:chOff x="1111715" y="4572000"/>
                <a:chExt cx="838200" cy="304800"/>
              </a:xfrm>
            </p:grpSpPr>
            <p:sp>
              <p:nvSpPr>
                <p:cNvPr id="60" name="Rounded Rectangle 59"/>
                <p:cNvSpPr/>
                <p:nvPr/>
              </p:nvSpPr>
              <p:spPr bwMode="auto">
                <a:xfrm>
                  <a:off x="1111715" y="4572000"/>
                  <a:ext cx="838200" cy="304800"/>
                </a:xfrm>
                <a:prstGeom prst="roundRect">
                  <a:avLst/>
                </a:prstGeom>
                <a:noFill/>
                <a:ln w="38100" cap="flat" cmpd="sng" algn="ctr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1261018" y="4572000"/>
                  <a:ext cx="537071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200" b="1" dirty="0" smtClean="0"/>
                    <a:t>Site 4</a:t>
                  </a:r>
                  <a:endParaRPr lang="en-US" sz="1200" b="1" dirty="0"/>
                </a:p>
              </p:txBody>
            </p:sp>
          </p:grpSp>
          <p:grpSp>
            <p:nvGrpSpPr>
              <p:cNvPr id="62" name="Group 61"/>
              <p:cNvGrpSpPr/>
              <p:nvPr/>
            </p:nvGrpSpPr>
            <p:grpSpPr>
              <a:xfrm>
                <a:off x="4648200" y="5181600"/>
                <a:ext cx="838200" cy="304800"/>
                <a:chOff x="1111715" y="4572000"/>
                <a:chExt cx="838200" cy="304800"/>
              </a:xfrm>
            </p:grpSpPr>
            <p:sp>
              <p:nvSpPr>
                <p:cNvPr id="63" name="Rounded Rectangle 62"/>
                <p:cNvSpPr/>
                <p:nvPr/>
              </p:nvSpPr>
              <p:spPr bwMode="auto">
                <a:xfrm>
                  <a:off x="1111715" y="4572000"/>
                  <a:ext cx="838200" cy="304800"/>
                </a:xfrm>
                <a:prstGeom prst="roundRect">
                  <a:avLst/>
                </a:prstGeom>
                <a:noFill/>
                <a:ln w="38100" cap="flat" cmpd="sng" algn="ctr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1261018" y="4572000"/>
                  <a:ext cx="537071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200" b="1" dirty="0" smtClean="0"/>
                    <a:t>Site 5</a:t>
                  </a:r>
                  <a:endParaRPr lang="en-US" sz="1200" b="1" dirty="0"/>
                </a:p>
              </p:txBody>
            </p:sp>
          </p:grpSp>
        </p:grpSp>
        <p:grpSp>
          <p:nvGrpSpPr>
            <p:cNvPr id="111" name="Group 110"/>
            <p:cNvGrpSpPr/>
            <p:nvPr/>
          </p:nvGrpSpPr>
          <p:grpSpPr>
            <a:xfrm>
              <a:off x="5943600" y="5181600"/>
              <a:ext cx="2667000" cy="304800"/>
              <a:chOff x="5943600" y="5181600"/>
              <a:chExt cx="2667000" cy="304800"/>
            </a:xfrm>
          </p:grpSpPr>
          <p:grpSp>
            <p:nvGrpSpPr>
              <p:cNvPr id="68" name="Group 67"/>
              <p:cNvGrpSpPr/>
              <p:nvPr/>
            </p:nvGrpSpPr>
            <p:grpSpPr>
              <a:xfrm>
                <a:off x="5943600" y="5181600"/>
                <a:ext cx="838200" cy="304800"/>
                <a:chOff x="1111715" y="4572000"/>
                <a:chExt cx="838200" cy="304800"/>
              </a:xfrm>
            </p:grpSpPr>
            <p:sp>
              <p:nvSpPr>
                <p:cNvPr id="69" name="Rounded Rectangle 68"/>
                <p:cNvSpPr/>
                <p:nvPr/>
              </p:nvSpPr>
              <p:spPr bwMode="auto">
                <a:xfrm>
                  <a:off x="1111715" y="4572000"/>
                  <a:ext cx="838200" cy="304800"/>
                </a:xfrm>
                <a:prstGeom prst="roundRect">
                  <a:avLst/>
                </a:prstGeom>
                <a:noFill/>
                <a:ln w="38100" cap="flat" cmpd="sng" algn="ctr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1261018" y="4572000"/>
                  <a:ext cx="537071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200" b="1" dirty="0" smtClean="0"/>
                    <a:t>Site 6</a:t>
                  </a:r>
                  <a:endParaRPr lang="en-US" sz="1200" b="1" dirty="0"/>
                </a:p>
              </p:txBody>
            </p:sp>
          </p:grpSp>
          <p:grpSp>
            <p:nvGrpSpPr>
              <p:cNvPr id="71" name="Group 70"/>
              <p:cNvGrpSpPr/>
              <p:nvPr/>
            </p:nvGrpSpPr>
            <p:grpSpPr>
              <a:xfrm>
                <a:off x="6858000" y="5181600"/>
                <a:ext cx="838200" cy="304800"/>
                <a:chOff x="1111715" y="4572000"/>
                <a:chExt cx="838200" cy="304800"/>
              </a:xfrm>
            </p:grpSpPr>
            <p:sp>
              <p:nvSpPr>
                <p:cNvPr id="72" name="Rounded Rectangle 71"/>
                <p:cNvSpPr/>
                <p:nvPr/>
              </p:nvSpPr>
              <p:spPr bwMode="auto">
                <a:xfrm>
                  <a:off x="1111715" y="4572000"/>
                  <a:ext cx="838200" cy="304800"/>
                </a:xfrm>
                <a:prstGeom prst="roundRect">
                  <a:avLst/>
                </a:prstGeom>
                <a:noFill/>
                <a:ln w="38100" cap="flat" cmpd="sng" algn="ctr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1261018" y="4572000"/>
                  <a:ext cx="537071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200" b="1" dirty="0" smtClean="0"/>
                    <a:t>Site 7</a:t>
                  </a:r>
                  <a:endParaRPr lang="en-US" sz="1200" b="1" dirty="0"/>
                </a:p>
              </p:txBody>
            </p:sp>
          </p:grpSp>
          <p:grpSp>
            <p:nvGrpSpPr>
              <p:cNvPr id="74" name="Group 73"/>
              <p:cNvGrpSpPr/>
              <p:nvPr/>
            </p:nvGrpSpPr>
            <p:grpSpPr>
              <a:xfrm>
                <a:off x="7772400" y="5181600"/>
                <a:ext cx="838200" cy="304800"/>
                <a:chOff x="1111715" y="4572000"/>
                <a:chExt cx="838200" cy="304800"/>
              </a:xfrm>
            </p:grpSpPr>
            <p:sp>
              <p:nvSpPr>
                <p:cNvPr id="75" name="Rounded Rectangle 74"/>
                <p:cNvSpPr/>
                <p:nvPr/>
              </p:nvSpPr>
              <p:spPr bwMode="auto">
                <a:xfrm>
                  <a:off x="1111715" y="4572000"/>
                  <a:ext cx="838200" cy="304800"/>
                </a:xfrm>
                <a:prstGeom prst="roundRect">
                  <a:avLst/>
                </a:prstGeom>
                <a:noFill/>
                <a:ln w="38100" cap="flat" cmpd="sng" algn="ctr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1261018" y="4572000"/>
                  <a:ext cx="537071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200" b="1" dirty="0" smtClean="0"/>
                    <a:t>Site 8</a:t>
                  </a:r>
                  <a:endParaRPr lang="en-US" sz="1200" b="1" dirty="0"/>
                </a:p>
              </p:txBody>
            </p:sp>
          </p:grpSp>
        </p:grpSp>
      </p:grpSp>
      <p:grpSp>
        <p:nvGrpSpPr>
          <p:cNvPr id="195" name="Group 194"/>
          <p:cNvGrpSpPr/>
          <p:nvPr/>
        </p:nvGrpSpPr>
        <p:grpSpPr>
          <a:xfrm>
            <a:off x="1398706" y="3810000"/>
            <a:ext cx="6307504" cy="304800"/>
            <a:chOff x="1398706" y="3810000"/>
            <a:chExt cx="6307504" cy="304800"/>
          </a:xfrm>
        </p:grpSpPr>
        <p:grpSp>
          <p:nvGrpSpPr>
            <p:cNvPr id="79" name="Group 78"/>
            <p:cNvGrpSpPr/>
            <p:nvPr/>
          </p:nvGrpSpPr>
          <p:grpSpPr>
            <a:xfrm>
              <a:off x="1398706" y="3810000"/>
              <a:ext cx="979114" cy="304800"/>
              <a:chOff x="1155081" y="4267200"/>
              <a:chExt cx="979114" cy="304800"/>
            </a:xfrm>
          </p:grpSpPr>
          <p:sp>
            <p:nvSpPr>
              <p:cNvPr id="77" name="Rounded Rectangle 76"/>
              <p:cNvSpPr/>
              <p:nvPr/>
            </p:nvSpPr>
            <p:spPr bwMode="auto">
              <a:xfrm>
                <a:off x="1226798" y="4267200"/>
                <a:ext cx="838200" cy="304800"/>
              </a:xfrm>
              <a:prstGeom prst="roundRect">
                <a:avLst/>
              </a:prstGeom>
              <a:noFill/>
              <a:ln w="38100" cap="flat" cmpd="sng" algn="ctr">
                <a:solidFill>
                  <a:srgbClr val="00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1155081" y="4267200"/>
                <a:ext cx="9791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 smtClean="0"/>
                  <a:t>Redirector A</a:t>
                </a:r>
                <a:endParaRPr lang="en-US" sz="1200" b="1" dirty="0"/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4068912" y="3810000"/>
              <a:ext cx="972702" cy="304800"/>
              <a:chOff x="1158287" y="4267200"/>
              <a:chExt cx="972702" cy="304800"/>
            </a:xfrm>
          </p:grpSpPr>
          <p:sp>
            <p:nvSpPr>
              <p:cNvPr id="81" name="Rounded Rectangle 80"/>
              <p:cNvSpPr/>
              <p:nvPr/>
            </p:nvSpPr>
            <p:spPr bwMode="auto">
              <a:xfrm>
                <a:off x="1226798" y="4267200"/>
                <a:ext cx="838200" cy="304800"/>
              </a:xfrm>
              <a:prstGeom prst="roundRect">
                <a:avLst/>
              </a:prstGeom>
              <a:noFill/>
              <a:ln w="38100" cap="flat" cmpd="sng" algn="ctr">
                <a:solidFill>
                  <a:srgbClr val="00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1158287" y="4267200"/>
                <a:ext cx="97270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 smtClean="0"/>
                  <a:t>Redirector B</a:t>
                </a:r>
                <a:endParaRPr lang="en-US" sz="1200" b="1" dirty="0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6738316" y="3810000"/>
              <a:ext cx="967894" cy="304800"/>
              <a:chOff x="1160691" y="4267200"/>
              <a:chExt cx="967894" cy="304800"/>
            </a:xfrm>
          </p:grpSpPr>
          <p:sp>
            <p:nvSpPr>
              <p:cNvPr id="84" name="Rounded Rectangle 83"/>
              <p:cNvSpPr/>
              <p:nvPr/>
            </p:nvSpPr>
            <p:spPr bwMode="auto">
              <a:xfrm>
                <a:off x="1226798" y="4267200"/>
                <a:ext cx="838200" cy="304800"/>
              </a:xfrm>
              <a:prstGeom prst="roundRect">
                <a:avLst/>
              </a:prstGeom>
              <a:noFill/>
              <a:ln w="38100" cap="flat" cmpd="sng" algn="ctr">
                <a:solidFill>
                  <a:srgbClr val="00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1160691" y="4267200"/>
                <a:ext cx="967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 smtClean="0"/>
                  <a:t>Redirector C</a:t>
                </a:r>
                <a:endParaRPr lang="en-US" sz="1200" b="1" dirty="0"/>
              </a:p>
            </p:txBody>
          </p:sp>
        </p:grpSp>
      </p:grpSp>
      <p:grpSp>
        <p:nvGrpSpPr>
          <p:cNvPr id="194" name="Group 193"/>
          <p:cNvGrpSpPr/>
          <p:nvPr/>
        </p:nvGrpSpPr>
        <p:grpSpPr>
          <a:xfrm>
            <a:off x="1010702" y="4086999"/>
            <a:ext cx="7087861" cy="561201"/>
            <a:chOff x="1010702" y="4086999"/>
            <a:chExt cx="7087861" cy="561201"/>
          </a:xfrm>
        </p:grpSpPr>
        <p:grpSp>
          <p:nvGrpSpPr>
            <p:cNvPr id="118" name="Group 117"/>
            <p:cNvGrpSpPr/>
            <p:nvPr/>
          </p:nvGrpSpPr>
          <p:grpSpPr>
            <a:xfrm>
              <a:off x="1010702" y="4086999"/>
              <a:ext cx="1830061" cy="561201"/>
              <a:chOff x="989339" y="4620399"/>
              <a:chExt cx="1830061" cy="561201"/>
            </a:xfrm>
          </p:grpSpPr>
          <p:cxnSp>
            <p:nvCxnSpPr>
              <p:cNvPr id="108" name="Straight Arrow Connector 107"/>
              <p:cNvCxnSpPr/>
              <p:nvPr/>
            </p:nvCxnSpPr>
            <p:spPr bwMode="auto">
              <a:xfrm flipV="1">
                <a:off x="1904369" y="4648200"/>
                <a:ext cx="0" cy="53340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grpSp>
            <p:nvGrpSpPr>
              <p:cNvPr id="117" name="Group 116"/>
              <p:cNvGrpSpPr/>
              <p:nvPr/>
            </p:nvGrpSpPr>
            <p:grpSpPr>
              <a:xfrm>
                <a:off x="989339" y="4620399"/>
                <a:ext cx="1830061" cy="561201"/>
                <a:chOff x="989339" y="4620399"/>
                <a:chExt cx="1830061" cy="561201"/>
              </a:xfrm>
            </p:grpSpPr>
            <p:cxnSp>
              <p:nvCxnSpPr>
                <p:cNvPr id="114" name="Straight Arrow Connector 113"/>
                <p:cNvCxnSpPr/>
                <p:nvPr/>
              </p:nvCxnSpPr>
              <p:spPr bwMode="auto">
                <a:xfrm flipV="1">
                  <a:off x="989339" y="4620399"/>
                  <a:ext cx="915661" cy="561201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115" name="Straight Arrow Connector 114"/>
                <p:cNvCxnSpPr/>
                <p:nvPr/>
              </p:nvCxnSpPr>
              <p:spPr bwMode="auto">
                <a:xfrm flipH="1" flipV="1">
                  <a:off x="1903739" y="4620399"/>
                  <a:ext cx="915661" cy="561201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</p:grpSp>
        </p:grpSp>
        <p:grpSp>
          <p:nvGrpSpPr>
            <p:cNvPr id="119" name="Group 118"/>
            <p:cNvGrpSpPr/>
            <p:nvPr/>
          </p:nvGrpSpPr>
          <p:grpSpPr>
            <a:xfrm>
              <a:off x="6268502" y="4086999"/>
              <a:ext cx="1830061" cy="561201"/>
              <a:chOff x="989339" y="4620399"/>
              <a:chExt cx="1830061" cy="561201"/>
            </a:xfrm>
          </p:grpSpPr>
          <p:cxnSp>
            <p:nvCxnSpPr>
              <p:cNvPr id="120" name="Straight Arrow Connector 119"/>
              <p:cNvCxnSpPr/>
              <p:nvPr/>
            </p:nvCxnSpPr>
            <p:spPr bwMode="auto">
              <a:xfrm flipV="1">
                <a:off x="1904369" y="4648200"/>
                <a:ext cx="0" cy="53340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grpSp>
            <p:nvGrpSpPr>
              <p:cNvPr id="121" name="Group 120"/>
              <p:cNvGrpSpPr/>
              <p:nvPr/>
            </p:nvGrpSpPr>
            <p:grpSpPr>
              <a:xfrm>
                <a:off x="989339" y="4620399"/>
                <a:ext cx="1830061" cy="561201"/>
                <a:chOff x="989339" y="4620399"/>
                <a:chExt cx="1830061" cy="561201"/>
              </a:xfrm>
            </p:grpSpPr>
            <p:cxnSp>
              <p:nvCxnSpPr>
                <p:cNvPr id="122" name="Straight Arrow Connector 121"/>
                <p:cNvCxnSpPr/>
                <p:nvPr/>
              </p:nvCxnSpPr>
              <p:spPr bwMode="auto">
                <a:xfrm flipV="1">
                  <a:off x="989339" y="4620399"/>
                  <a:ext cx="915661" cy="561201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123" name="Straight Arrow Connector 122"/>
                <p:cNvCxnSpPr/>
                <p:nvPr/>
              </p:nvCxnSpPr>
              <p:spPr bwMode="auto">
                <a:xfrm flipH="1" flipV="1">
                  <a:off x="1903739" y="4620399"/>
                  <a:ext cx="915661" cy="561201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</p:grpSp>
        </p:grpSp>
        <p:grpSp>
          <p:nvGrpSpPr>
            <p:cNvPr id="126" name="Group 125"/>
            <p:cNvGrpSpPr/>
            <p:nvPr/>
          </p:nvGrpSpPr>
          <p:grpSpPr>
            <a:xfrm>
              <a:off x="3982502" y="4086999"/>
              <a:ext cx="1144261" cy="561201"/>
              <a:chOff x="989339" y="4620399"/>
              <a:chExt cx="1830061" cy="561201"/>
            </a:xfrm>
          </p:grpSpPr>
          <p:cxnSp>
            <p:nvCxnSpPr>
              <p:cNvPr id="127" name="Straight Arrow Connector 126"/>
              <p:cNvCxnSpPr/>
              <p:nvPr/>
            </p:nvCxnSpPr>
            <p:spPr bwMode="auto">
              <a:xfrm flipV="1">
                <a:off x="989339" y="4620399"/>
                <a:ext cx="915661" cy="561201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28" name="Straight Arrow Connector 127"/>
              <p:cNvCxnSpPr/>
              <p:nvPr/>
            </p:nvCxnSpPr>
            <p:spPr bwMode="auto">
              <a:xfrm flipH="1" flipV="1">
                <a:off x="1903739" y="4620399"/>
                <a:ext cx="915661" cy="561201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  <p:cxnSp>
        <p:nvCxnSpPr>
          <p:cNvPr id="18" name="Straight Arrow Connector 17"/>
          <p:cNvCxnSpPr/>
          <p:nvPr/>
        </p:nvCxnSpPr>
        <p:spPr bwMode="auto">
          <a:xfrm flipV="1">
            <a:off x="3602763" y="2362200"/>
            <a:ext cx="457200" cy="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38" name="Group 137"/>
          <p:cNvGrpSpPr/>
          <p:nvPr/>
        </p:nvGrpSpPr>
        <p:grpSpPr>
          <a:xfrm>
            <a:off x="3145563" y="2362200"/>
            <a:ext cx="609600" cy="2819400"/>
            <a:chOff x="3124200" y="2819400"/>
            <a:chExt cx="609600" cy="2819400"/>
          </a:xfrm>
        </p:grpSpPr>
        <p:sp>
          <p:nvSpPr>
            <p:cNvPr id="130" name="Arc 129"/>
            <p:cNvSpPr/>
            <p:nvPr/>
          </p:nvSpPr>
          <p:spPr bwMode="auto">
            <a:xfrm rot="10800000" flipH="1">
              <a:off x="3124200" y="5334000"/>
              <a:ext cx="304800" cy="304800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3" name="Arc 132"/>
            <p:cNvSpPr/>
            <p:nvPr/>
          </p:nvSpPr>
          <p:spPr bwMode="auto">
            <a:xfrm flipH="1">
              <a:off x="3429000" y="2819400"/>
              <a:ext cx="304800" cy="304800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34" name="Straight Connector 133"/>
            <p:cNvCxnSpPr/>
            <p:nvPr/>
          </p:nvCxnSpPr>
          <p:spPr bwMode="auto">
            <a:xfrm flipV="1">
              <a:off x="3429000" y="2971800"/>
              <a:ext cx="0" cy="25146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6" name="Group 155"/>
          <p:cNvGrpSpPr/>
          <p:nvPr/>
        </p:nvGrpSpPr>
        <p:grpSpPr>
          <a:xfrm>
            <a:off x="935763" y="4800600"/>
            <a:ext cx="2362200" cy="381000"/>
            <a:chOff x="990600" y="5334000"/>
            <a:chExt cx="2362200" cy="381000"/>
          </a:xfrm>
        </p:grpSpPr>
        <p:sp>
          <p:nvSpPr>
            <p:cNvPr id="148" name="Arc 147"/>
            <p:cNvSpPr/>
            <p:nvPr/>
          </p:nvSpPr>
          <p:spPr bwMode="auto">
            <a:xfrm rot="5400000" flipV="1">
              <a:off x="914400" y="5410200"/>
              <a:ext cx="381000" cy="228600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49" name="Straight Connector 148"/>
            <p:cNvCxnSpPr>
              <a:stCxn id="148" idx="2"/>
              <a:endCxn id="130" idx="0"/>
            </p:cNvCxnSpPr>
            <p:nvPr/>
          </p:nvCxnSpPr>
          <p:spPr bwMode="auto">
            <a:xfrm>
              <a:off x="1104900" y="5715000"/>
              <a:ext cx="22479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3" name="Arc 152"/>
            <p:cNvSpPr/>
            <p:nvPr/>
          </p:nvSpPr>
          <p:spPr bwMode="auto">
            <a:xfrm rot="5400000" flipV="1">
              <a:off x="1905000" y="5410200"/>
              <a:ext cx="381000" cy="228600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4" name="Arc 153"/>
            <p:cNvSpPr/>
            <p:nvPr/>
          </p:nvSpPr>
          <p:spPr bwMode="auto">
            <a:xfrm rot="5400000" flipV="1">
              <a:off x="2819400" y="5410200"/>
              <a:ext cx="381000" cy="228600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42" name="Straight Arrow Connector 141"/>
          <p:cNvCxnSpPr/>
          <p:nvPr/>
        </p:nvCxnSpPr>
        <p:spPr bwMode="auto">
          <a:xfrm flipH="1" flipV="1">
            <a:off x="5050563" y="2362200"/>
            <a:ext cx="457200" cy="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43" name="Group 142"/>
          <p:cNvGrpSpPr/>
          <p:nvPr/>
        </p:nvGrpSpPr>
        <p:grpSpPr>
          <a:xfrm flipH="1">
            <a:off x="5355363" y="2362200"/>
            <a:ext cx="609600" cy="2819400"/>
            <a:chOff x="3124200" y="2819400"/>
            <a:chExt cx="609600" cy="2819400"/>
          </a:xfrm>
        </p:grpSpPr>
        <p:sp>
          <p:nvSpPr>
            <p:cNvPr id="144" name="Arc 143"/>
            <p:cNvSpPr/>
            <p:nvPr/>
          </p:nvSpPr>
          <p:spPr bwMode="auto">
            <a:xfrm rot="10800000" flipH="1">
              <a:off x="3124200" y="5334000"/>
              <a:ext cx="304800" cy="304800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5" name="Arc 144"/>
            <p:cNvSpPr/>
            <p:nvPr/>
          </p:nvSpPr>
          <p:spPr bwMode="auto">
            <a:xfrm flipH="1">
              <a:off x="3429000" y="2819400"/>
              <a:ext cx="304800" cy="304800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46" name="Straight Connector 145"/>
            <p:cNvCxnSpPr/>
            <p:nvPr/>
          </p:nvCxnSpPr>
          <p:spPr bwMode="auto">
            <a:xfrm flipV="1">
              <a:off x="3429000" y="2971800"/>
              <a:ext cx="0" cy="25146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7" name="Group 156"/>
          <p:cNvGrpSpPr/>
          <p:nvPr/>
        </p:nvGrpSpPr>
        <p:grpSpPr>
          <a:xfrm flipH="1">
            <a:off x="5812563" y="4800600"/>
            <a:ext cx="2362200" cy="381000"/>
            <a:chOff x="990600" y="5334000"/>
            <a:chExt cx="2362200" cy="381000"/>
          </a:xfrm>
        </p:grpSpPr>
        <p:sp>
          <p:nvSpPr>
            <p:cNvPr id="158" name="Arc 157"/>
            <p:cNvSpPr/>
            <p:nvPr/>
          </p:nvSpPr>
          <p:spPr bwMode="auto">
            <a:xfrm rot="5400000" flipV="1">
              <a:off x="914400" y="5410200"/>
              <a:ext cx="381000" cy="228600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59" name="Straight Connector 158"/>
            <p:cNvCxnSpPr>
              <a:stCxn id="158" idx="2"/>
            </p:cNvCxnSpPr>
            <p:nvPr/>
          </p:nvCxnSpPr>
          <p:spPr bwMode="auto">
            <a:xfrm>
              <a:off x="1104900" y="5715000"/>
              <a:ext cx="22479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0" name="Arc 159"/>
            <p:cNvSpPr/>
            <p:nvPr/>
          </p:nvSpPr>
          <p:spPr bwMode="auto">
            <a:xfrm rot="5400000" flipV="1">
              <a:off x="1905000" y="5410200"/>
              <a:ext cx="381000" cy="228600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1" name="Arc 160"/>
            <p:cNvSpPr/>
            <p:nvPr/>
          </p:nvSpPr>
          <p:spPr bwMode="auto">
            <a:xfrm rot="5400000" flipV="1">
              <a:off x="2819400" y="5410200"/>
              <a:ext cx="381000" cy="228600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777318" y="2514600"/>
            <a:ext cx="920445" cy="1295400"/>
            <a:chOff x="777318" y="2514600"/>
            <a:chExt cx="920445" cy="1295400"/>
          </a:xfrm>
        </p:grpSpPr>
        <p:sp>
          <p:nvSpPr>
            <p:cNvPr id="29" name="TextBox 28"/>
            <p:cNvSpPr txBox="1"/>
            <p:nvPr/>
          </p:nvSpPr>
          <p:spPr>
            <a:xfrm>
              <a:off x="777318" y="3013501"/>
              <a:ext cx="9204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open(</a:t>
              </a:r>
              <a:r>
                <a:rPr lang="en-US" b="1" i="1" dirty="0" smtClean="0"/>
                <a:t>x</a:t>
              </a:r>
              <a:r>
                <a:rPr lang="en-US" b="1" dirty="0" smtClean="0"/>
                <a:t>)</a:t>
              </a:r>
              <a:endParaRPr lang="en-US" b="1" dirty="0"/>
            </a:p>
          </p:txBody>
        </p:sp>
        <p:cxnSp>
          <p:nvCxnSpPr>
            <p:cNvPr id="168" name="Straight Connector 167"/>
            <p:cNvCxnSpPr/>
            <p:nvPr/>
          </p:nvCxnSpPr>
          <p:spPr bwMode="auto">
            <a:xfrm>
              <a:off x="1697763" y="2514600"/>
              <a:ext cx="0" cy="12954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sp>
        <p:nvSpPr>
          <p:cNvPr id="169" name="TextBox 168"/>
          <p:cNvSpPr txBox="1"/>
          <p:nvPr/>
        </p:nvSpPr>
        <p:spPr>
          <a:xfrm>
            <a:off x="1926363" y="3013501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?</a:t>
            </a:r>
            <a:endParaRPr lang="en-US" b="1" dirty="0"/>
          </a:p>
        </p:txBody>
      </p:sp>
      <p:grpSp>
        <p:nvGrpSpPr>
          <p:cNvPr id="182" name="Group 181"/>
          <p:cNvGrpSpPr/>
          <p:nvPr/>
        </p:nvGrpSpPr>
        <p:grpSpPr>
          <a:xfrm>
            <a:off x="3831363" y="2514600"/>
            <a:ext cx="1447800" cy="2133600"/>
            <a:chOff x="3886200" y="3048000"/>
            <a:chExt cx="1447800" cy="2133600"/>
          </a:xfrm>
        </p:grpSpPr>
        <p:cxnSp>
          <p:nvCxnSpPr>
            <p:cNvPr id="131" name="Straight Connector 130"/>
            <p:cNvCxnSpPr/>
            <p:nvPr/>
          </p:nvCxnSpPr>
          <p:spPr bwMode="auto">
            <a:xfrm rot="5400000" flipH="1">
              <a:off x="3200400" y="4495800"/>
              <a:ext cx="1371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5" name="Straight Connector 164"/>
            <p:cNvCxnSpPr/>
            <p:nvPr/>
          </p:nvCxnSpPr>
          <p:spPr bwMode="auto">
            <a:xfrm rot="5400000" flipH="1">
              <a:off x="4648200" y="4495800"/>
              <a:ext cx="1371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7" name="Arc 166"/>
            <p:cNvSpPr/>
            <p:nvPr/>
          </p:nvSpPr>
          <p:spPr bwMode="auto">
            <a:xfrm rot="16200000">
              <a:off x="3886200" y="3657600"/>
              <a:ext cx="304800" cy="304800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0" name="Arc 169"/>
            <p:cNvSpPr/>
            <p:nvPr/>
          </p:nvSpPr>
          <p:spPr bwMode="auto">
            <a:xfrm rot="5400000" flipH="1">
              <a:off x="5029200" y="3657600"/>
              <a:ext cx="304800" cy="304800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1" name="Arc 170"/>
            <p:cNvSpPr/>
            <p:nvPr/>
          </p:nvSpPr>
          <p:spPr bwMode="auto">
            <a:xfrm rot="10800000" flipH="1">
              <a:off x="4191000" y="3352800"/>
              <a:ext cx="304800" cy="304800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72" name="Straight Connector 171"/>
            <p:cNvCxnSpPr/>
            <p:nvPr/>
          </p:nvCxnSpPr>
          <p:spPr bwMode="auto">
            <a:xfrm flipH="1">
              <a:off x="4038600" y="3657600"/>
              <a:ext cx="3048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4" name="Straight Connector 173"/>
            <p:cNvCxnSpPr/>
            <p:nvPr/>
          </p:nvCxnSpPr>
          <p:spPr bwMode="auto">
            <a:xfrm flipH="1">
              <a:off x="4876800" y="3657600"/>
              <a:ext cx="3048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7" name="Arc 176"/>
            <p:cNvSpPr/>
            <p:nvPr/>
          </p:nvSpPr>
          <p:spPr bwMode="auto">
            <a:xfrm rot="10800000">
              <a:off x="4724400" y="3352800"/>
              <a:ext cx="304800" cy="304800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78" name="Straight Connector 177"/>
            <p:cNvCxnSpPr/>
            <p:nvPr/>
          </p:nvCxnSpPr>
          <p:spPr bwMode="auto">
            <a:xfrm flipV="1">
              <a:off x="4495800" y="3048000"/>
              <a:ext cx="0" cy="457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81" name="Straight Connector 180"/>
            <p:cNvCxnSpPr/>
            <p:nvPr/>
          </p:nvCxnSpPr>
          <p:spPr bwMode="auto">
            <a:xfrm flipV="1">
              <a:off x="4724400" y="3048000"/>
              <a:ext cx="0" cy="457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grpSp>
        <p:nvGrpSpPr>
          <p:cNvPr id="199" name="Group 198"/>
          <p:cNvGrpSpPr/>
          <p:nvPr/>
        </p:nvGrpSpPr>
        <p:grpSpPr>
          <a:xfrm>
            <a:off x="2154963" y="2514600"/>
            <a:ext cx="1295400" cy="1295400"/>
            <a:chOff x="2154963" y="2514600"/>
            <a:chExt cx="1295400" cy="1295400"/>
          </a:xfrm>
        </p:grpSpPr>
        <p:sp>
          <p:nvSpPr>
            <p:cNvPr id="54" name="TextBox 53"/>
            <p:cNvSpPr txBox="1"/>
            <p:nvPr/>
          </p:nvSpPr>
          <p:spPr>
            <a:xfrm>
              <a:off x="2154963" y="2967335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err="1" smtClean="0"/>
                <a:t>goto</a:t>
              </a:r>
              <a:r>
                <a:rPr lang="en-US" sz="1200" b="1" dirty="0" smtClean="0"/>
                <a:t> xyzzy:1234</a:t>
              </a:r>
            </a:p>
            <a:p>
              <a:r>
                <a:rPr lang="en-US" sz="1200" b="1" dirty="0" smtClean="0"/>
                <a:t>exclude region A</a:t>
              </a:r>
              <a:endParaRPr lang="en-US" sz="1200" b="1" dirty="0"/>
            </a:p>
          </p:txBody>
        </p:sp>
        <p:cxnSp>
          <p:nvCxnSpPr>
            <p:cNvPr id="190" name="Straight Connector 189"/>
            <p:cNvCxnSpPr/>
            <p:nvPr/>
          </p:nvCxnSpPr>
          <p:spPr bwMode="auto">
            <a:xfrm flipV="1">
              <a:off x="2154963" y="2514600"/>
              <a:ext cx="0" cy="12954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grpSp>
        <p:nvGrpSpPr>
          <p:cNvPr id="200" name="Group 199"/>
          <p:cNvGrpSpPr/>
          <p:nvPr/>
        </p:nvGrpSpPr>
        <p:grpSpPr>
          <a:xfrm>
            <a:off x="2133600" y="1981200"/>
            <a:ext cx="2438400" cy="369332"/>
            <a:chOff x="2133600" y="1981200"/>
            <a:chExt cx="2438400" cy="369332"/>
          </a:xfrm>
        </p:grpSpPr>
        <p:sp>
          <p:nvSpPr>
            <p:cNvPr id="41" name="Arc 40"/>
            <p:cNvSpPr/>
            <p:nvPr/>
          </p:nvSpPr>
          <p:spPr bwMode="auto">
            <a:xfrm rot="16200000">
              <a:off x="2133600" y="1981201"/>
              <a:ext cx="304800" cy="304800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>
              <a:off x="2286000" y="1981200"/>
              <a:ext cx="2133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1" name="Arc 190"/>
            <p:cNvSpPr/>
            <p:nvPr/>
          </p:nvSpPr>
          <p:spPr bwMode="auto">
            <a:xfrm rot="5400000" flipH="1">
              <a:off x="4267200" y="1981201"/>
              <a:ext cx="304800" cy="304800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2813355" y="1981200"/>
              <a:ext cx="9204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open(</a:t>
              </a:r>
              <a:r>
                <a:rPr lang="en-US" b="1" i="1" dirty="0" smtClean="0"/>
                <a:t>x</a:t>
              </a:r>
              <a:r>
                <a:rPr lang="en-US" b="1" dirty="0" smtClean="0"/>
                <a:t>)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0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0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2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20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770" decel="100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770" decel="100000"/>
                                        <p:tgtEl>
                                          <p:spTgt spid="1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2" dur="77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4" dur="77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0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46988" cy="1143000"/>
          </a:xfrm>
        </p:spPr>
        <p:txBody>
          <a:bodyPr/>
          <a:lstStyle/>
          <a:p>
            <a:r>
              <a:rPr lang="en-US" sz="6000" dirty="0" smtClean="0"/>
              <a:t>Caching Proxy Server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343400"/>
          </a:xfrm>
        </p:spPr>
        <p:txBody>
          <a:bodyPr/>
          <a:lstStyle/>
          <a:p>
            <a:r>
              <a:rPr lang="en-US" dirty="0" smtClean="0"/>
              <a:t>The proxy server plug-in has in-memory cache</a:t>
            </a:r>
          </a:p>
          <a:p>
            <a:pPr lvl="1"/>
            <a:r>
              <a:rPr lang="en-US" dirty="0" smtClean="0"/>
              <a:t>Must be enabled via </a:t>
            </a:r>
            <a:r>
              <a:rPr lang="en-US" b="1" dirty="0" err="1" smtClean="0"/>
              <a:t>pss.memcache</a:t>
            </a:r>
            <a:r>
              <a:rPr lang="en-US" dirty="0" smtClean="0"/>
              <a:t> directive</a:t>
            </a:r>
          </a:p>
          <a:p>
            <a:r>
              <a:rPr lang="en-US" dirty="0" smtClean="0"/>
              <a:t>Many tuning options; some of which are . . .</a:t>
            </a:r>
          </a:p>
          <a:p>
            <a:pPr lvl="1"/>
            <a:r>
              <a:rPr lang="en-US" dirty="0" smtClean="0"/>
              <a:t>Cache and page size</a:t>
            </a:r>
          </a:p>
          <a:p>
            <a:pPr lvl="1"/>
            <a:r>
              <a:rPr lang="en-US" dirty="0" smtClean="0"/>
              <a:t>Read ahead size</a:t>
            </a:r>
          </a:p>
          <a:p>
            <a:pPr lvl="1"/>
            <a:r>
              <a:rPr lang="en-US" dirty="0" smtClean="0"/>
              <a:t>Maximum block size to cache</a:t>
            </a:r>
          </a:p>
          <a:p>
            <a:pPr lvl="1"/>
            <a:r>
              <a:rPr lang="en-US" dirty="0" smtClean="0"/>
              <a:t>Root file access optimization</a:t>
            </a:r>
          </a:p>
          <a:p>
            <a:r>
              <a:rPr lang="en-US" dirty="0" smtClean="0"/>
              <a:t>See </a:t>
            </a:r>
            <a:r>
              <a:rPr lang="en-US" sz="2800" dirty="0" smtClean="0"/>
              <a:t>http://xrootd.org/doc/prod/ofs_config.htm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Ricepaper">
  <a:themeElements>
    <a:clrScheme name="Ricepaper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cepape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cepape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Scalla2010</Template>
  <TotalTime>10339</TotalTime>
  <Words>849</Words>
  <Application>Microsoft Office PowerPoint</Application>
  <PresentationFormat>On-screen Show (4:3)</PresentationFormat>
  <Paragraphs>216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Ricepaper</vt:lpstr>
      <vt:lpstr>xrootd Update</vt:lpstr>
      <vt:lpstr>Outline</vt:lpstr>
      <vt:lpstr>Additions &amp; Changes (3.1)</vt:lpstr>
      <vt:lpstr>Agnostic Extended Attributes</vt:lpstr>
      <vt:lpstr>Integrated Checksums</vt:lpstr>
      <vt:lpstr>Shared FS Support</vt:lpstr>
      <vt:lpstr>Static ENOENT Redirection</vt:lpstr>
      <vt:lpstr>What Others Envisioned!</vt:lpstr>
      <vt:lpstr>Caching Proxy Server</vt:lpstr>
      <vt:lpstr>Federated Site Shares</vt:lpstr>
      <vt:lpstr>Monitoring</vt:lpstr>
      <vt:lpstr>Read-Fork-Read Client</vt:lpstr>
      <vt:lpstr>git &amp; cmake &amp; EPEL</vt:lpstr>
      <vt:lpstr>On the horizon (3.2)</vt:lpstr>
      <vt:lpstr>Things Within A Year (3.3+)</vt:lpstr>
      <vt:lpstr>Xrootd Collaboration</vt:lpstr>
      <vt:lpstr>Conclusion</vt:lpstr>
      <vt:lpstr>Acknowledgements</vt:lpstr>
    </vt:vector>
  </TitlesOfParts>
  <Company>SLAC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Hanushevsky</dc:creator>
  <cp:lastModifiedBy>abh</cp:lastModifiedBy>
  <cp:revision>534</cp:revision>
  <dcterms:created xsi:type="dcterms:W3CDTF">2010-08-24T03:26:13Z</dcterms:created>
  <dcterms:modified xsi:type="dcterms:W3CDTF">2012-03-19T22:07:15Z</dcterms:modified>
</cp:coreProperties>
</file>