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3"/>
  </p:sldMasterIdLst>
  <p:notesMasterIdLst>
    <p:notesMasterId r:id="rId45"/>
  </p:notesMasterIdLst>
  <p:handoutMasterIdLst>
    <p:handoutMasterId r:id="rId46"/>
  </p:handoutMasterIdLst>
  <p:sldIdLst>
    <p:sldId id="256" r:id="rId4"/>
    <p:sldId id="257" r:id="rId5"/>
    <p:sldId id="258" r:id="rId6"/>
    <p:sldId id="259" r:id="rId7"/>
    <p:sldId id="297" r:id="rId8"/>
    <p:sldId id="283" r:id="rId9"/>
    <p:sldId id="261" r:id="rId10"/>
    <p:sldId id="294" r:id="rId11"/>
    <p:sldId id="284" r:id="rId12"/>
    <p:sldId id="285" r:id="rId13"/>
    <p:sldId id="286" r:id="rId14"/>
    <p:sldId id="262" r:id="rId15"/>
    <p:sldId id="287" r:id="rId16"/>
    <p:sldId id="295" r:id="rId17"/>
    <p:sldId id="288" r:id="rId18"/>
    <p:sldId id="289" r:id="rId19"/>
    <p:sldId id="263" r:id="rId20"/>
    <p:sldId id="265" r:id="rId21"/>
    <p:sldId id="291" r:id="rId22"/>
    <p:sldId id="266" r:id="rId23"/>
    <p:sldId id="290" r:id="rId24"/>
    <p:sldId id="267" r:id="rId25"/>
    <p:sldId id="292" r:id="rId26"/>
    <p:sldId id="298" r:id="rId27"/>
    <p:sldId id="293" r:id="rId28"/>
    <p:sldId id="299" r:id="rId29"/>
    <p:sldId id="268" r:id="rId30"/>
    <p:sldId id="269" r:id="rId31"/>
    <p:sldId id="264" r:id="rId32"/>
    <p:sldId id="270" r:id="rId33"/>
    <p:sldId id="274" r:id="rId34"/>
    <p:sldId id="275" r:id="rId35"/>
    <p:sldId id="302" r:id="rId36"/>
    <p:sldId id="276" r:id="rId37"/>
    <p:sldId id="301" r:id="rId38"/>
    <p:sldId id="278" r:id="rId39"/>
    <p:sldId id="280" r:id="rId40"/>
    <p:sldId id="300" r:id="rId41"/>
    <p:sldId id="281" r:id="rId42"/>
    <p:sldId id="282" r:id="rId43"/>
    <p:sldId id="27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9900"/>
    <a:srgbClr val="66FF33"/>
    <a:srgbClr val="FF3300"/>
    <a:srgbClr val="3861AA"/>
    <a:srgbClr val="3C64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1" autoAdjust="0"/>
  </p:normalViewPr>
  <p:slideViewPr>
    <p:cSldViewPr>
      <p:cViewPr varScale="1">
        <p:scale>
          <a:sx n="88" d="100"/>
          <a:sy n="88" d="100"/>
        </p:scale>
        <p:origin x="-4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08C05-F062-574E-946A-5D55755206DD}" type="datetimeFigureOut">
              <a:rPr lang="ja-JP" altLang="en-US" smtClean="0"/>
              <a:pPr/>
              <a:t>2010/9/13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37CA6-FEDF-8943-9B05-C13417457BD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E9161-8F25-E34B-8F94-FF5B7B9737AB}" type="datetimeFigureOut">
              <a:rPr lang="ja-JP" altLang="en-US" smtClean="0"/>
              <a:pPr/>
              <a:t>2010/9/13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5BAA5-27F2-8749-A027-BED3CA75CE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5BAA5-27F2-8749-A027-BED3CA75CE2C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444FB49-622C-1942-9E57-E7393874F510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7C796FB-56EB-9F42-9C1F-D00FD62C2EB3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800601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altLang="ja-JP" smtClean="0"/>
              <a:pPr/>
              <a:t>‹#›</a:t>
            </a:fld>
            <a:endParaRPr lang="en-US" altLang="ja-JP"/>
          </a:p>
        </p:txBody>
      </p:sp>
      <p:grpSp>
        <p:nvGrpSpPr>
          <p:cNvPr id="4" name="Group 6"/>
          <p:cNvGrpSpPr/>
          <p:nvPr/>
        </p:nvGrpSpPr>
        <p:grpSpPr>
          <a:xfrm>
            <a:off x="0" y="1066800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FD821F2-8140-3645-8552-658C6F26D9F8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altLang="ja-JP" smtClean="0"/>
              <a:pPr/>
              <a:t>‹#›</a:t>
            </a:fld>
            <a:endParaRPr lang="en-US" altLang="ja-JP"/>
          </a:p>
        </p:txBody>
      </p:sp>
      <p:grpSp>
        <p:nvGrpSpPr>
          <p:cNvPr id="4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5E84CCB-31B1-1C48-B912-69301298E910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1066800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BCEB661-7E1D-C943-942B-7DBBCC0564B3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altLang="ja-JP" smtClean="0"/>
              <a:t>Click icon to add picture</a:t>
            </a:r>
            <a:endParaRPr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9AED39-E966-F74C-9BDF-8C94CA4817E2}" type="datetime1">
              <a:rPr lang="it-IT" altLang="ja-JP" smtClean="0"/>
              <a:pPr/>
              <a:t>13/09/2010</a:t>
            </a:fld>
            <a:endParaRPr lang="ja-JP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F5CD18-686B-47A9-AFD5-66CE5FA52A66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4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3C522CD-81FE-E54A-89ED-78DFC863C746}" type="datetime1">
              <a:rPr lang="it-IT" altLang="ja-JP" smtClean="0"/>
              <a:pPr/>
              <a:t>13/09/2010</a:t>
            </a:fld>
            <a:endParaRPr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931920" cy="48185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219200"/>
            <a:ext cx="3931920" cy="48185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5" name="Group 16"/>
          <p:cNvGrpSpPr/>
          <p:nvPr/>
        </p:nvGrpSpPr>
        <p:grpSpPr>
          <a:xfrm>
            <a:off x="0" y="1066800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48DA9-D7B9-B74C-B95E-701FC72E50AE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/>
        </p:nvGrpSpPr>
        <p:grpSpPr>
          <a:xfrm>
            <a:off x="0" y="10668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3931920" cy="40565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1920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981200"/>
            <a:ext cx="3931920" cy="40565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3C18E2A-F294-9047-93D5-F8E369A8C865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0" y="1066800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31D2C02-B8A2-F84B-9128-3EE7177D48F9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487F835-5475-8A42-9684-BEDF235E2982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0A06544-082A-4C43-A5A9-93836F786683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0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24600"/>
            <a:ext cx="4876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24600"/>
            <a:ext cx="609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19841-B96A-4DD9-B158-9961937F6A4E}" type="slidenum">
              <a:rPr/>
              <a:pPr/>
              <a:t>‹#›</a:t>
            </a:fld>
            <a:endParaRPr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248400" y="6324600"/>
            <a:ext cx="1752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3A40E-C7B9-BA4D-91EE-6DBC4891D5F1}" type="datetime1">
              <a:rPr lang="it-IT" altLang="ja-JP" smtClean="0"/>
              <a:pPr/>
              <a:t>13/09/2010</a:t>
            </a:fld>
            <a:endParaRPr lang="ja-JP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kumimoji="1"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kumimoji="1"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kumimoji="1"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kumimoji="1"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kumimoji="1"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avannah.cern.ch/projects/xrootd" TargetMode="External"/><Relationship Id="rId2" Type="http://schemas.openxmlformats.org/officeDocument/2006/relationships/hyperlink" Target="http://xrootd.slac.stanford.ed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XROOTD Tutorial</a:t>
            </a:r>
            <a:endParaRPr lang="en-GB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Part 1</a:t>
            </a:r>
          </a:p>
          <a:p>
            <a:r>
              <a:rPr lang="en-US" altLang="ja-JP" dirty="0" smtClean="0"/>
              <a:t>Introduction and basic concepts</a:t>
            </a:r>
            <a:endParaRPr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94831" y="5421868"/>
            <a:ext cx="180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Fabrizio Furano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LFN&lt;-&gt;PFN mapping (1/2)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Simple and fast, just a string mapping</a:t>
            </a:r>
          </a:p>
          <a:p>
            <a:r>
              <a:rPr lang="en-US" altLang="ja-JP" dirty="0" smtClean="0"/>
              <a:t>Please remember that the apps DO NOT SEE this</a:t>
            </a:r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smtClean="0"/>
              <a:t>Let’s suppose that we have only one </a:t>
            </a:r>
            <a:r>
              <a:rPr lang="en-US" altLang="ja-JP" dirty="0" err="1" smtClean="0"/>
              <a:t>mountpoint</a:t>
            </a:r>
            <a:r>
              <a:rPr lang="en-US" altLang="ja-JP" dirty="0" smtClean="0"/>
              <a:t> /mnt/data1 :</a:t>
            </a:r>
          </a:p>
          <a:p>
            <a:pPr lvl="2"/>
            <a:r>
              <a:rPr lang="en-US" altLang="ja-JP" dirty="0" smtClean="0"/>
              <a:t>PFN = &lt;prefix&gt;/LFN</a:t>
            </a:r>
          </a:p>
          <a:p>
            <a:pPr lvl="2"/>
            <a:r>
              <a:rPr lang="en-US" altLang="ja-JP" dirty="0" smtClean="0"/>
              <a:t>E.g. /</a:t>
            </a:r>
            <a:r>
              <a:rPr lang="en-US" altLang="ja-JP" dirty="0" err="1" smtClean="0"/>
              <a:t>mydata/myfile.dat</a:t>
            </a:r>
            <a:r>
              <a:rPr lang="en-US" altLang="ja-JP" dirty="0" smtClean="0"/>
              <a:t> 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/mnt/data1/mydata/myfile.dat</a:t>
            </a:r>
          </a:p>
          <a:p>
            <a:pPr lvl="2"/>
            <a:endParaRPr lang="en-US" altLang="ja-JP" dirty="0" smtClean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The string &lt;prefix&gt; is called LOCALROOT</a:t>
            </a:r>
          </a:p>
          <a:p>
            <a:pPr lvl="1"/>
            <a:r>
              <a:rPr lang="en-US" altLang="ja-JP" dirty="0" smtClean="0">
                <a:sym typeface="Wingdings"/>
              </a:rPr>
              <a:t>It usually is a </a:t>
            </a:r>
            <a:r>
              <a:rPr lang="en-US" altLang="ja-JP" dirty="0" err="1" smtClean="0">
                <a:sym typeface="Wingdings"/>
              </a:rPr>
              <a:t>mountpoint</a:t>
            </a:r>
            <a:r>
              <a:rPr lang="en-US" altLang="ja-JP" dirty="0" smtClean="0">
                <a:sym typeface="Wingdings"/>
              </a:rPr>
              <a:t> with an additional directory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LFN&lt;-&gt;PFN mapping (2/2)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LOCALROOT is one of the best friends of security</a:t>
            </a:r>
          </a:p>
          <a:p>
            <a:r>
              <a:rPr lang="en-US" altLang="ja-JP" dirty="0" smtClean="0"/>
              <a:t>It means that no application has access to any directory in the machine that does not begin with this prefix</a:t>
            </a:r>
          </a:p>
          <a:p>
            <a:r>
              <a:rPr lang="en-US" altLang="ja-JP" dirty="0" smtClean="0"/>
              <a:t>In other words: every data file stored will have a private path starting with it</a:t>
            </a:r>
          </a:p>
          <a:p>
            <a:pPr lvl="1"/>
            <a:r>
              <a:rPr lang="en-US" altLang="ja-JP" dirty="0" smtClean="0"/>
              <a:t>So you know where the stuff goes</a:t>
            </a:r>
          </a:p>
          <a:p>
            <a:pPr lvl="1"/>
            <a:r>
              <a:rPr lang="en-US" altLang="ja-JP" dirty="0" smtClean="0"/>
              <a:t>And that nobody will mess up with it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Mountpoints for data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ALWAYS store your data in a SUBDIRECTORY</a:t>
            </a:r>
          </a:p>
          <a:p>
            <a:pPr lvl="1"/>
            <a:r>
              <a:rPr lang="en-US" altLang="ja-JP" dirty="0" smtClean="0"/>
              <a:t>It’s easier to rename/move/maintain</a:t>
            </a:r>
          </a:p>
          <a:p>
            <a:pPr lvl="1"/>
            <a:r>
              <a:rPr lang="en-US" altLang="ja-JP" dirty="0" smtClean="0"/>
              <a:t>Like: /mnt/data01/xrddata</a:t>
            </a:r>
          </a:p>
          <a:p>
            <a:pPr lvl="2"/>
            <a:r>
              <a:rPr lang="en-US" altLang="ja-JP" dirty="0" smtClean="0"/>
              <a:t>/mnt/data01 </a:t>
            </a:r>
            <a:r>
              <a:rPr lang="en-US" altLang="ja-JP" u="sng" dirty="0" smtClean="0"/>
              <a:t>IS A VERY BAD CHOICE</a:t>
            </a:r>
          </a:p>
          <a:p>
            <a:pPr lvl="2"/>
            <a:r>
              <a:rPr lang="en-US" altLang="ja-JP" dirty="0" smtClean="0"/>
              <a:t>/home/xrootd </a:t>
            </a:r>
            <a:r>
              <a:rPr lang="en-US" altLang="ja-JP" u="sng" dirty="0" smtClean="0"/>
              <a:t>IS EVEN WORSE</a:t>
            </a:r>
          </a:p>
          <a:p>
            <a:r>
              <a:rPr lang="en-US" altLang="ja-JP" dirty="0" smtClean="0"/>
              <a:t>In case of hw replacements/failures these are your best friends, KEEP THEM SIMPLE AND PRACTICAL</a:t>
            </a:r>
          </a:p>
          <a:p>
            <a:r>
              <a:rPr lang="en-US" altLang="ja-JP" dirty="0" smtClean="0"/>
              <a:t>The user running the xrootd daemon must have </a:t>
            </a:r>
            <a:r>
              <a:rPr lang="en-US" altLang="ja-JP" dirty="0" err="1" smtClean="0"/>
              <a:t>rwx</a:t>
            </a:r>
            <a:r>
              <a:rPr lang="en-US" altLang="ja-JP" dirty="0" smtClean="0"/>
              <a:t> access to them (possibly own them)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Aggregating mountpoints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We aggregate several mountpoints into one server by giving to the xrootd daemon one more information</a:t>
            </a:r>
          </a:p>
          <a:p>
            <a:pPr lvl="1"/>
            <a:r>
              <a:rPr lang="en-US" altLang="ja-JP" dirty="0" smtClean="0"/>
              <a:t>Yes, the list of the </a:t>
            </a:r>
            <a:r>
              <a:rPr lang="en-US" altLang="ja-JP" dirty="0" err="1" smtClean="0"/>
              <a:t>dirs</a:t>
            </a:r>
            <a:r>
              <a:rPr lang="en-US" altLang="ja-JP" dirty="0" smtClean="0"/>
              <a:t> to aggregate, what else? </a:t>
            </a:r>
            <a:r>
              <a:rPr lang="ja-JP" altLang="en-US" dirty="0" smtClean="0">
                <a:sym typeface="Wingdings"/>
              </a:rPr>
              <a:t>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en-US" altLang="ja-JP" dirty="0" smtClean="0">
                <a:sym typeface="Wingdings"/>
              </a:rPr>
              <a:t>This is called “Cache File System”</a:t>
            </a:r>
          </a:p>
          <a:p>
            <a:r>
              <a:rPr lang="en-US" altLang="ja-JP" dirty="0" smtClean="0">
                <a:sym typeface="Wingdings"/>
              </a:rPr>
              <a:t>When given this information, a server will slightly change the way it places files around</a:t>
            </a:r>
          </a:p>
          <a:p>
            <a:pPr lvl="1"/>
            <a:r>
              <a:rPr lang="en-US" altLang="ja-JP" dirty="0" smtClean="0">
                <a:sym typeface="Wingdings"/>
              </a:rPr>
              <a:t>LOCALROOT will still hold the filenames, but they are </a:t>
            </a:r>
            <a:r>
              <a:rPr lang="en-US" altLang="ja-JP" dirty="0" err="1" smtClean="0">
                <a:sym typeface="Wingdings"/>
              </a:rPr>
              <a:t>symlinks</a:t>
            </a:r>
            <a:r>
              <a:rPr lang="en-US" altLang="ja-JP" dirty="0" smtClean="0">
                <a:sym typeface="Wingdings"/>
              </a:rPr>
              <a:t> in this case</a:t>
            </a:r>
          </a:p>
          <a:p>
            <a:pPr lvl="1"/>
            <a:r>
              <a:rPr lang="en-US" altLang="ja-JP" dirty="0" smtClean="0">
                <a:sym typeface="Wingdings"/>
              </a:rPr>
              <a:t>The various </a:t>
            </a:r>
            <a:r>
              <a:rPr lang="en-US" altLang="ja-JP" dirty="0" err="1" smtClean="0">
                <a:sym typeface="Wingdings"/>
              </a:rPr>
              <a:t>dirs</a:t>
            </a:r>
            <a:r>
              <a:rPr lang="en-US" altLang="ja-JP" dirty="0" smtClean="0">
                <a:sym typeface="Wingdings"/>
              </a:rPr>
              <a:t> hold the data files, with the names slightly modified (but still recognizable)</a:t>
            </a:r>
          </a:p>
          <a:p>
            <a:pPr lvl="1"/>
            <a:r>
              <a:rPr lang="en-US" altLang="ja-JP" dirty="0" smtClean="0">
                <a:sym typeface="Wingdings"/>
              </a:rPr>
              <a:t>In practice LOCALROOT hosts the “catalogue”, or, better, the “namespace”</a:t>
            </a:r>
          </a:p>
          <a:p>
            <a:pPr lvl="2"/>
            <a:r>
              <a:rPr lang="en-US" altLang="ja-JP" dirty="0" smtClean="0">
                <a:sym typeface="Wingdings"/>
              </a:rPr>
              <a:t>And it can always be reconstructed in case of disasters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Aggregating mountpoints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ym typeface="Wingdings"/>
              </a:rPr>
              <a:t>Again: DO NOT PUT DATA STRAIGHT INTO MOUNTPOINTS</a:t>
            </a:r>
          </a:p>
          <a:p>
            <a:pPr lvl="1"/>
            <a:r>
              <a:rPr lang="en-US" altLang="ja-JP" dirty="0" smtClean="0">
                <a:sym typeface="Wingdings"/>
              </a:rPr>
              <a:t>Create a directory into each of them. In the case of the cache </a:t>
            </a:r>
            <a:r>
              <a:rPr lang="en-US" altLang="ja-JP" dirty="0" err="1" smtClean="0">
                <a:sym typeface="Wingdings"/>
              </a:rPr>
              <a:t>filesystem</a:t>
            </a:r>
            <a:r>
              <a:rPr lang="en-US" altLang="ja-JP" dirty="0" smtClean="0">
                <a:sym typeface="Wingdings"/>
              </a:rPr>
              <a:t> something like:</a:t>
            </a:r>
          </a:p>
          <a:p>
            <a:pPr lvl="2"/>
            <a:r>
              <a:rPr lang="en-US" altLang="ja-JP" dirty="0" smtClean="0">
                <a:sym typeface="Wingdings"/>
              </a:rPr>
              <a:t>&lt;</a:t>
            </a:r>
            <a:r>
              <a:rPr lang="en-US" altLang="ja-JP" dirty="0" err="1" smtClean="0">
                <a:sym typeface="Wingdings"/>
              </a:rPr>
              <a:t>mntpoint</a:t>
            </a:r>
            <a:r>
              <a:rPr lang="en-US" altLang="ja-JP" dirty="0" smtClean="0">
                <a:sym typeface="Wingdings"/>
              </a:rPr>
              <a:t>&gt;/</a:t>
            </a:r>
            <a:r>
              <a:rPr lang="en-US" altLang="ja-JP" dirty="0" err="1" smtClean="0">
                <a:sym typeface="Wingdings"/>
              </a:rPr>
              <a:t>xrddata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en-US" altLang="ja-JP" dirty="0" smtClean="0">
                <a:sym typeface="Wingdings"/>
              </a:rPr>
              <a:t>A good name for the </a:t>
            </a:r>
            <a:r>
              <a:rPr lang="en-US" altLang="ja-JP" dirty="0" err="1" smtClean="0">
                <a:sym typeface="Wingdings"/>
              </a:rPr>
              <a:t>localroot</a:t>
            </a:r>
            <a:r>
              <a:rPr lang="en-US" altLang="ja-JP" dirty="0" smtClean="0">
                <a:sym typeface="Wingdings"/>
              </a:rPr>
              <a:t> one is</a:t>
            </a:r>
          </a:p>
          <a:p>
            <a:pPr lvl="2"/>
            <a:r>
              <a:rPr lang="en-US" altLang="ja-JP" dirty="0" smtClean="0">
                <a:sym typeface="Wingdings"/>
              </a:rPr>
              <a:t>&lt;</a:t>
            </a:r>
            <a:r>
              <a:rPr lang="en-US" altLang="ja-JP" dirty="0" err="1" smtClean="0">
                <a:sym typeface="Wingdings"/>
              </a:rPr>
              <a:t>mntpoint</a:t>
            </a:r>
            <a:r>
              <a:rPr lang="en-US" altLang="ja-JP" dirty="0" smtClean="0">
                <a:sym typeface="Wingdings"/>
              </a:rPr>
              <a:t>&gt;/</a:t>
            </a:r>
            <a:r>
              <a:rPr lang="en-US" altLang="ja-JP" dirty="0" err="1" smtClean="0">
                <a:sym typeface="Wingdings"/>
              </a:rPr>
              <a:t>xrdnamespace</a:t>
            </a:r>
            <a:endParaRPr lang="en-US" altLang="ja-JP" dirty="0" smtClean="0">
              <a:sym typeface="Wingdings"/>
            </a:endParaRPr>
          </a:p>
          <a:p>
            <a:pPr lvl="1"/>
            <a:endParaRPr lang="en-US" altLang="ja-JP" dirty="0" smtClean="0">
              <a:sym typeface="Wingdings"/>
            </a:endParaRPr>
          </a:p>
          <a:p>
            <a:pPr lvl="1"/>
            <a:r>
              <a:rPr lang="en-US" altLang="ja-JP" dirty="0" smtClean="0">
                <a:sym typeface="Wingdings"/>
              </a:rPr>
              <a:t>Of course, one of the mountpoints will contain BOTH the </a:t>
            </a:r>
            <a:r>
              <a:rPr lang="en-US" altLang="ja-JP" dirty="0" err="1" smtClean="0">
                <a:sym typeface="Wingdings"/>
              </a:rPr>
              <a:t>localroot</a:t>
            </a:r>
            <a:r>
              <a:rPr lang="en-US" altLang="ja-JP" dirty="0" smtClean="0">
                <a:sym typeface="Wingdings"/>
              </a:rPr>
              <a:t> (which acts as a namespace) AND one dir of data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root user (1/2)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Simple rule (the same as Apache): an xrootd/</a:t>
            </a:r>
            <a:r>
              <a:rPr lang="en-US" altLang="ja-JP" dirty="0" err="1" smtClean="0"/>
              <a:t>cmsd</a:t>
            </a:r>
            <a:r>
              <a:rPr lang="en-US" altLang="ja-JP" dirty="0" smtClean="0"/>
              <a:t> daemon REFUSES TO START AS ROOT.</a:t>
            </a:r>
          </a:p>
          <a:p>
            <a:r>
              <a:rPr lang="en-US" altLang="ja-JP" dirty="0" smtClean="0"/>
              <a:t>So, you always need a proper user for it to run (most people use ‘xrootd’)</a:t>
            </a:r>
          </a:p>
          <a:p>
            <a:r>
              <a:rPr lang="en-US" altLang="ja-JP" dirty="0" smtClean="0"/>
              <a:t>It MUST have </a:t>
            </a:r>
            <a:r>
              <a:rPr lang="en-US" altLang="ja-JP" dirty="0" err="1" smtClean="0"/>
              <a:t>rwx</a:t>
            </a:r>
            <a:r>
              <a:rPr lang="en-US" altLang="ja-JP" dirty="0" smtClean="0"/>
              <a:t> access to the data mountpoints, </a:t>
            </a:r>
            <a:r>
              <a:rPr lang="en-US" altLang="ja-JP" dirty="0" err="1" smtClean="0"/>
              <a:t>ev</a:t>
            </a:r>
            <a:r>
              <a:rPr lang="en-US" altLang="ja-JP" dirty="0" smtClean="0"/>
              <a:t>. owning them</a:t>
            </a:r>
          </a:p>
          <a:p>
            <a:r>
              <a:rPr lang="en-US" altLang="ja-JP" dirty="0" smtClean="0"/>
              <a:t>In theory it does not need a $HOME, in practice, in the more sophisticated setups there’s always some </a:t>
            </a:r>
            <a:r>
              <a:rPr lang="en-US" altLang="ja-JP" dirty="0" err="1" smtClean="0"/>
              <a:t>plugin</a:t>
            </a:r>
            <a:r>
              <a:rPr lang="en-US" altLang="ja-JP" dirty="0" smtClean="0"/>
              <a:t> that needs it.</a:t>
            </a:r>
          </a:p>
          <a:p>
            <a:pPr lvl="1"/>
            <a:r>
              <a:rPr lang="en-US" altLang="ja-JP" dirty="0" smtClean="0"/>
              <a:t>Hence, for us it’s as if it’s needed. Let’s do it.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root user (2/2)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 practice:</a:t>
            </a:r>
          </a:p>
          <a:p>
            <a:pPr lvl="1"/>
            <a:r>
              <a:rPr lang="en-US" altLang="ja-JP" dirty="0" smtClean="0"/>
              <a:t>Root is used only to setup the machine, create partitions/mountpoints etc.</a:t>
            </a:r>
          </a:p>
          <a:p>
            <a:pPr lvl="1"/>
            <a:r>
              <a:rPr lang="en-US" altLang="ja-JP" dirty="0" smtClean="0"/>
              <a:t>The setup of the vanilla package can be anywhere, including problematic places like /</a:t>
            </a:r>
            <a:r>
              <a:rPr lang="en-US" altLang="ja-JP" dirty="0" err="1" smtClean="0"/>
              <a:t>usr</a:t>
            </a:r>
            <a:r>
              <a:rPr lang="en-US" altLang="ja-JP" dirty="0" smtClean="0"/>
              <a:t>/bin/xrootd or /opt/xrootd  or /</a:t>
            </a:r>
            <a:r>
              <a:rPr lang="en-US" altLang="ja-JP" dirty="0" err="1" smtClean="0"/>
              <a:t>usr</a:t>
            </a:r>
            <a:r>
              <a:rPr lang="en-US" altLang="ja-JP" dirty="0" smtClean="0"/>
              <a:t>/bin etc.</a:t>
            </a:r>
          </a:p>
          <a:p>
            <a:pPr lvl="1"/>
            <a:r>
              <a:rPr lang="en-US" altLang="ja-JP" dirty="0" smtClean="0"/>
              <a:t>The setup of the more sophisticated bundles is done generally in /home/xrootd</a:t>
            </a:r>
          </a:p>
          <a:p>
            <a:pPr lvl="2"/>
            <a:r>
              <a:rPr lang="en-US" altLang="ja-JP" dirty="0" smtClean="0"/>
              <a:t>Some </a:t>
            </a:r>
            <a:r>
              <a:rPr lang="en-US" altLang="ja-JP" dirty="0" err="1" smtClean="0"/>
              <a:t>sysadmins</a:t>
            </a:r>
            <a:r>
              <a:rPr lang="en-US" altLang="ja-JP" dirty="0" smtClean="0"/>
              <a:t> stick to /</a:t>
            </a:r>
            <a:r>
              <a:rPr lang="en-US" altLang="ja-JP" dirty="0" err="1" smtClean="0"/>
              <a:t>usr</a:t>
            </a:r>
            <a:r>
              <a:rPr lang="en-US" altLang="ja-JP" dirty="0" smtClean="0"/>
              <a:t> or /opt or love to put everything into an RPM package.</a:t>
            </a:r>
          </a:p>
          <a:p>
            <a:pPr lvl="1"/>
            <a:r>
              <a:rPr lang="en-US" altLang="ja-JP" dirty="0" smtClean="0"/>
              <a:t>The setup and the HOME must be in a LOCAL DRIVE, so everything works also if the machine is temporarily disconnected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server machine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It MUST always work, hence:</a:t>
            </a:r>
          </a:p>
          <a:p>
            <a:pPr lvl="1"/>
            <a:r>
              <a:rPr lang="en-US" altLang="ja-JP" dirty="0" smtClean="0"/>
              <a:t>Avoid dependencies to useless things</a:t>
            </a:r>
          </a:p>
          <a:p>
            <a:pPr lvl="2"/>
            <a:r>
              <a:rPr lang="en-US" altLang="ja-JP" dirty="0" smtClean="0"/>
              <a:t>E.g. AFS/NFS homes… NO! $HOME must be a local and separated partition, different from the one hosting the data</a:t>
            </a:r>
          </a:p>
          <a:p>
            <a:pPr lvl="2"/>
            <a:r>
              <a:rPr lang="en-US" altLang="ja-JP" dirty="0" smtClean="0"/>
              <a:t>This aids sleep…</a:t>
            </a:r>
          </a:p>
          <a:p>
            <a:r>
              <a:rPr lang="en-US" altLang="ja-JP" dirty="0" smtClean="0"/>
              <a:t>In general, it must be able to survive arbitrarily long network disconnections</a:t>
            </a:r>
          </a:p>
          <a:p>
            <a:pPr lvl="1"/>
            <a:r>
              <a:rPr lang="en-US" altLang="ja-JP" dirty="0" smtClean="0"/>
              <a:t>Once reconnected it has to work without intervention</a:t>
            </a:r>
          </a:p>
          <a:p>
            <a:pPr lvl="1"/>
            <a:r>
              <a:rPr lang="en-US" altLang="ja-JP" dirty="0" smtClean="0"/>
              <a:t>One of the consequences of the xrootd fault tolerance mechanism  is that the traffic may come almost immediately after the reconnection</a:t>
            </a:r>
          </a:p>
          <a:p>
            <a:r>
              <a:rPr lang="en-US" altLang="ja-JP" dirty="0" smtClean="0"/>
              <a:t>Every relaxation of these is in the responsibility of the sysadmin</a:t>
            </a:r>
          </a:p>
          <a:p>
            <a:pPr lvl="1"/>
            <a:r>
              <a:rPr lang="en-US" altLang="ja-JP" dirty="0" smtClean="0"/>
              <a:t>Being called by night is generally not funny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Where to get it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Let’s stick to the vanilla </a:t>
            </a:r>
            <a:r>
              <a:rPr lang="en-US" altLang="ja-JP" dirty="0" err="1" smtClean="0"/>
              <a:t>tarball</a:t>
            </a:r>
            <a:r>
              <a:rPr lang="en-US" altLang="ja-JP" dirty="0" smtClean="0"/>
              <a:t> for the moment</a:t>
            </a:r>
          </a:p>
          <a:p>
            <a:r>
              <a:rPr lang="en-US" altLang="ja-JP" dirty="0" smtClean="0"/>
              <a:t>2 places:</a:t>
            </a:r>
          </a:p>
          <a:p>
            <a:pPr lvl="1"/>
            <a:r>
              <a:rPr lang="en-US" altLang="ja-JP" dirty="0" smtClean="0"/>
              <a:t>The original repo at SLAC</a:t>
            </a:r>
          </a:p>
          <a:p>
            <a:pPr lvl="3"/>
            <a:r>
              <a:rPr lang="en-US" altLang="ja-JP" dirty="0" smtClean="0">
                <a:hlinkClick r:id="rId2"/>
              </a:rPr>
              <a:t>http://xrootd.slac.stanford.edu/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The Savannah repo at CERN</a:t>
            </a:r>
          </a:p>
          <a:p>
            <a:pPr lvl="3"/>
            <a:r>
              <a:rPr lang="en-US" altLang="ja-JP" dirty="0" smtClean="0">
                <a:hlinkClick r:id="rId3"/>
              </a:rPr>
              <a:t>https://savannah.cern.ch/projects/xrootd</a:t>
            </a:r>
            <a:endParaRPr lang="en-US" altLang="ja-JP" dirty="0" smtClean="0"/>
          </a:p>
          <a:p>
            <a:pPr lvl="3"/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Pre-requirements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 working development environment (</a:t>
            </a:r>
            <a:r>
              <a:rPr lang="en-US" altLang="ja-JP" dirty="0" err="1" smtClean="0"/>
              <a:t>g</a:t>
            </a:r>
            <a:r>
              <a:rPr lang="en-US" altLang="ja-JP" dirty="0" smtClean="0"/>
              <a:t>++, </a:t>
            </a:r>
            <a:r>
              <a:rPr lang="en-US" altLang="ja-JP" dirty="0" err="1" smtClean="0"/>
              <a:t>libs</a:t>
            </a:r>
            <a:r>
              <a:rPr lang="en-US" altLang="ja-JP" dirty="0" smtClean="0"/>
              <a:t>, etc.)</a:t>
            </a:r>
          </a:p>
          <a:p>
            <a:pPr lvl="1"/>
            <a:r>
              <a:rPr lang="en-US" altLang="ja-JP" dirty="0" smtClean="0"/>
              <a:t>Yum </a:t>
            </a:r>
            <a:r>
              <a:rPr lang="en-US" altLang="ja-JP" dirty="0" err="1" smtClean="0"/>
              <a:t>gcc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gcc-c</a:t>
            </a:r>
            <a:r>
              <a:rPr lang="en-US" altLang="ja-JP" dirty="0" smtClean="0"/>
              <a:t>++, </a:t>
            </a:r>
            <a:r>
              <a:rPr lang="en-US" altLang="ja-JP" dirty="0" err="1" smtClean="0"/>
              <a:t>zlib-devel</a:t>
            </a:r>
            <a:endParaRPr lang="en-US" altLang="ja-JP" dirty="0" smtClean="0"/>
          </a:p>
          <a:p>
            <a:r>
              <a:rPr lang="en-US" altLang="ja-JP" dirty="0" smtClean="0"/>
              <a:t>The servers don’t need anything special to compile</a:t>
            </a:r>
          </a:p>
          <a:p>
            <a:r>
              <a:rPr lang="en-US" altLang="ja-JP" dirty="0" smtClean="0"/>
              <a:t>Some plugins do!</a:t>
            </a:r>
          </a:p>
          <a:p>
            <a:pPr lvl="1"/>
            <a:r>
              <a:rPr lang="en-US" altLang="ja-JP" dirty="0" smtClean="0"/>
              <a:t>E.g. Kerberos, X509 etc…</a:t>
            </a:r>
          </a:p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configure.classic</a:t>
            </a:r>
            <a:r>
              <a:rPr lang="en-US" altLang="ja-JP" dirty="0" smtClean="0"/>
              <a:t> script disables everything for which the requirements are not met</a:t>
            </a:r>
          </a:p>
          <a:p>
            <a:pPr lvl="1"/>
            <a:r>
              <a:rPr lang="en-US" altLang="ja-JP" dirty="0" smtClean="0"/>
              <a:t>For the moment we want just to do an exercise, we don’t need strange things (we will)</a:t>
            </a:r>
          </a:p>
          <a:p>
            <a:r>
              <a:rPr lang="en-US" altLang="ja-JP" dirty="0" smtClean="0"/>
              <a:t>Locate the latest stable </a:t>
            </a:r>
            <a:r>
              <a:rPr lang="en-US" altLang="ja-JP" dirty="0" err="1" smtClean="0"/>
              <a:t>tarball</a:t>
            </a:r>
            <a:r>
              <a:rPr lang="en-US" altLang="ja-JP" dirty="0" smtClean="0"/>
              <a:t> in the </a:t>
            </a:r>
            <a:r>
              <a:rPr lang="en-US" altLang="ja-JP" dirty="0" err="1" smtClean="0"/>
              <a:t>website(s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Purpose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 basic tutorial for present and future </a:t>
            </a:r>
            <a:r>
              <a:rPr lang="en-US" altLang="ja-JP" dirty="0" err="1" smtClean="0"/>
              <a:t>sysadmins</a:t>
            </a:r>
            <a:endParaRPr lang="en-US" altLang="ja-JP" dirty="0" smtClean="0"/>
          </a:p>
          <a:p>
            <a:r>
              <a:rPr lang="en-US" altLang="ja-JP" dirty="0" smtClean="0"/>
              <a:t>Should be useful for other roles as well</a:t>
            </a:r>
          </a:p>
          <a:p>
            <a:r>
              <a:rPr lang="en-US" altLang="ja-JP" dirty="0" smtClean="0"/>
              <a:t>Many many ideas around xrootd, we cannot cover everything, so we start from the beginning</a:t>
            </a:r>
          </a:p>
          <a:p>
            <a:r>
              <a:rPr lang="en-US" altLang="ja-JP" dirty="0" smtClean="0"/>
              <a:t>Goals:</a:t>
            </a:r>
          </a:p>
          <a:p>
            <a:pPr lvl="1"/>
            <a:r>
              <a:rPr lang="en-US" altLang="ja-JP" dirty="0" smtClean="0"/>
              <a:t>Knowing what we are talking about</a:t>
            </a:r>
          </a:p>
          <a:p>
            <a:pPr lvl="1"/>
            <a:r>
              <a:rPr lang="en-US" altLang="ja-JP" dirty="0" smtClean="0"/>
              <a:t>Doing a couple of exercises</a:t>
            </a:r>
          </a:p>
          <a:p>
            <a:pPr lvl="1"/>
            <a:r>
              <a:rPr lang="en-US" altLang="ja-JP" dirty="0" smtClean="0"/>
              <a:t>Being able to face the effort of setting up a cluster</a:t>
            </a:r>
          </a:p>
          <a:p>
            <a:pPr lvl="1"/>
            <a:r>
              <a:rPr lang="en-US" altLang="ja-JP" dirty="0" smtClean="0"/>
              <a:t>Being able to solve problems – support people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Download and unpack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pic>
        <p:nvPicPr>
          <p:cNvPr id="7" name="Picture 6" descr="Schermata 2010-08-30 a 4.28.47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627189" cy="5820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Configure/Compile it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pic>
        <p:nvPicPr>
          <p:cNvPr id="9" name="Picture 8" descr="Schermata 2010-08-30 a 4.31.53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001183"/>
            <a:ext cx="8002327" cy="3189817"/>
          </a:xfrm>
          <a:prstGeom prst="rect">
            <a:avLst/>
          </a:prstGeom>
        </p:spPr>
      </p:pic>
      <p:pic>
        <p:nvPicPr>
          <p:cNvPr id="10" name="Picture 9" descr="Schermata 2010-08-30 a 4.33.00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399" y="3505200"/>
            <a:ext cx="8001001" cy="318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Start it manually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Let’s start our personal server: xrootd [–</a:t>
            </a:r>
            <a:r>
              <a:rPr lang="en-US" altLang="ja-JP" dirty="0" err="1" smtClean="0"/>
              <a:t>d</a:t>
            </a:r>
            <a:r>
              <a:rPr lang="en-US" altLang="ja-JP" dirty="0" smtClean="0"/>
              <a:t>]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pic>
        <p:nvPicPr>
          <p:cNvPr id="7" name="Picture 6" descr="Schermata 2010-08-30 a 4.37.16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235" y="1524000"/>
            <a:ext cx="7175165" cy="5189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It’s already working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As a single, non </a:t>
            </a:r>
            <a:r>
              <a:rPr lang="en-US" altLang="ja-JP" dirty="0" err="1" smtClean="0"/>
              <a:t>clusterized</a:t>
            </a:r>
            <a:r>
              <a:rPr lang="en-US" altLang="ja-JP" dirty="0" smtClean="0"/>
              <a:t> server</a:t>
            </a:r>
          </a:p>
          <a:p>
            <a:r>
              <a:rPr lang="en-US" altLang="ja-JP" dirty="0" smtClean="0"/>
              <a:t>By default:</a:t>
            </a:r>
          </a:p>
          <a:p>
            <a:pPr lvl="1"/>
            <a:r>
              <a:rPr lang="en-US" altLang="ja-JP" dirty="0" smtClean="0"/>
              <a:t>It exports /</a:t>
            </a:r>
            <a:r>
              <a:rPr lang="en-US" altLang="ja-JP" dirty="0" err="1" smtClean="0"/>
              <a:t>tmp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No LFN/PFN translation (identity function)</a:t>
            </a:r>
          </a:p>
          <a:p>
            <a:pPr lvl="1"/>
            <a:r>
              <a:rPr lang="en-US" altLang="ja-JP" dirty="0" smtClean="0"/>
              <a:t>Prints the log to </a:t>
            </a:r>
            <a:r>
              <a:rPr lang="en-US" altLang="ja-JP" dirty="0" err="1" smtClean="0"/>
              <a:t>stdout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With –</a:t>
            </a:r>
            <a:r>
              <a:rPr lang="en-US" altLang="ja-JP" dirty="0" err="1" smtClean="0"/>
              <a:t>d</a:t>
            </a:r>
            <a:r>
              <a:rPr lang="en-US" altLang="ja-JP" dirty="0" smtClean="0"/>
              <a:t> we started it in DEBUG mode, so it’s quite verbose</a:t>
            </a:r>
          </a:p>
          <a:p>
            <a:r>
              <a:rPr lang="en-US" altLang="ja-JP" dirty="0" smtClean="0"/>
              <a:t>Familiarize with the log</a:t>
            </a:r>
          </a:p>
          <a:p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URL format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root://HOST/ABSOLUTEPATH</a:t>
            </a:r>
          </a:p>
          <a:p>
            <a:r>
              <a:rPr lang="en-US" altLang="ja-JP" dirty="0" smtClean="0"/>
              <a:t>HOST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smtClean="0"/>
              <a:t>host1[,host2,…</a:t>
            </a:r>
            <a:r>
              <a:rPr lang="en-US" altLang="ja-JP" dirty="0" err="1" smtClean="0"/>
              <a:t>hostN][:port</a:t>
            </a:r>
            <a:r>
              <a:rPr lang="en-US" altLang="ja-JP" dirty="0" smtClean="0"/>
              <a:t>]</a:t>
            </a:r>
          </a:p>
          <a:p>
            <a:pPr lvl="1"/>
            <a:r>
              <a:rPr lang="en-US" altLang="ja-JP" dirty="0" smtClean="0"/>
              <a:t>A random host is chosen if there are alternatives</a:t>
            </a:r>
          </a:p>
          <a:p>
            <a:pPr lvl="1"/>
            <a:r>
              <a:rPr lang="en-US" altLang="ja-JP" dirty="0" smtClean="0"/>
              <a:t>Each hostname can be DNS-aliased</a:t>
            </a:r>
          </a:p>
          <a:p>
            <a:pPr lvl="2"/>
            <a:r>
              <a:rPr lang="en-US" altLang="ja-JP" smtClean="0"/>
              <a:t>NB this is not DNS </a:t>
            </a:r>
            <a:r>
              <a:rPr lang="en-US" altLang="ja-JP" dirty="0" smtClean="0"/>
              <a:t>round-robin</a:t>
            </a:r>
          </a:p>
          <a:p>
            <a:r>
              <a:rPr lang="en-US" altLang="ja-JP" dirty="0" smtClean="0"/>
              <a:t>ABSOLUTEPATH is an absolute path, hence it starts with ‘/’</a:t>
            </a:r>
          </a:p>
          <a:p>
            <a:pPr lvl="1"/>
            <a:r>
              <a:rPr lang="en-US" altLang="ja-JP" dirty="0" smtClean="0"/>
              <a:t>Hence, an URL looks like:</a:t>
            </a:r>
          </a:p>
          <a:p>
            <a:pPr lvl="1"/>
            <a:r>
              <a:rPr lang="en-US" altLang="ja-JP" dirty="0" smtClean="0"/>
              <a:t>root://</a:t>
            </a:r>
            <a:r>
              <a:rPr lang="en-US" altLang="ja-JP" dirty="0" err="1" smtClean="0"/>
              <a:t>myhost//mypath/myfile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24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Xrdcp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It’s the xrootd data copy app</a:t>
            </a:r>
          </a:p>
          <a:p>
            <a:r>
              <a:rPr lang="en-US" altLang="ja-JP" dirty="0" smtClean="0"/>
              <a:t>Basic usage: </a:t>
            </a:r>
            <a:r>
              <a:rPr lang="en-US" altLang="ja-JP" dirty="0" err="1" smtClean="0"/>
              <a:t>xrdcp</a:t>
            </a:r>
            <a:r>
              <a:rPr lang="en-US" altLang="ja-JP" dirty="0" smtClean="0"/>
              <a:t> &lt;source&gt; &lt;</a:t>
            </a:r>
            <a:r>
              <a:rPr lang="en-US" altLang="ja-JP" dirty="0" err="1" smtClean="0"/>
              <a:t>dest</a:t>
            </a:r>
            <a:r>
              <a:rPr lang="en-US" altLang="ja-JP" dirty="0" smtClean="0"/>
              <a:t>&gt;</a:t>
            </a:r>
          </a:p>
          <a:p>
            <a:pPr lvl="1"/>
            <a:r>
              <a:rPr lang="en-US" altLang="ja-JP" dirty="0" smtClean="0"/>
              <a:t>Where &lt;</a:t>
            </a:r>
            <a:r>
              <a:rPr lang="en-US" altLang="ja-JP" dirty="0" err="1" smtClean="0"/>
              <a:t>src</a:t>
            </a:r>
            <a:r>
              <a:rPr lang="en-US" altLang="ja-JP" dirty="0" smtClean="0"/>
              <a:t>&gt; and &lt;</a:t>
            </a:r>
            <a:r>
              <a:rPr lang="en-US" altLang="ja-JP" dirty="0" err="1" smtClean="0"/>
              <a:t>dest</a:t>
            </a:r>
            <a:r>
              <a:rPr lang="en-US" altLang="ja-JP" dirty="0" smtClean="0"/>
              <a:t>&gt; can be:</a:t>
            </a:r>
          </a:p>
          <a:p>
            <a:pPr lvl="2"/>
            <a:r>
              <a:rPr lang="en-US" altLang="ja-JP" dirty="0" smtClean="0"/>
              <a:t>Local pathnames e.g. /home/</a:t>
            </a:r>
            <a:r>
              <a:rPr lang="en-US" altLang="ja-JP" dirty="0" err="1" smtClean="0"/>
              <a:t>furano/mydata.txt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Root: URLS, e.g. root://host//</a:t>
            </a:r>
            <a:r>
              <a:rPr lang="en-US" altLang="ja-JP" dirty="0" err="1" smtClean="0"/>
              <a:t>mydata.txt</a:t>
            </a:r>
            <a:endParaRPr lang="en-US" altLang="ja-JP" dirty="0" smtClean="0"/>
          </a:p>
          <a:p>
            <a:pPr lvl="1"/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7" name="Picture 6" descr="Schermata 2010-08-30 a 4.55.02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8588" y="3335338"/>
            <a:ext cx="9424988" cy="3482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Xrdcp</a:t>
            </a:r>
            <a:r>
              <a:rPr lang="en-US" altLang="ja-JP" dirty="0" smtClean="0"/>
              <a:t> – the basics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It’s a data copy program, with several features</a:t>
            </a:r>
          </a:p>
          <a:p>
            <a:pPr lvl="1"/>
            <a:r>
              <a:rPr lang="en-US" altLang="ja-JP" dirty="0" smtClean="0"/>
              <a:t>The easiest way to test a new server/cluster, just read/write into it and then check manually the presence of the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26</a:t>
            </a:fld>
            <a:endParaRPr lang="ja-JP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config</a:t>
            </a:r>
            <a:r>
              <a:rPr lang="en-US" altLang="ja-JP" dirty="0" smtClean="0"/>
              <a:t> file [</a:t>
            </a:r>
            <a:r>
              <a:rPr lang="en-US" altLang="ja-JP" dirty="0" err="1" smtClean="0"/>
              <a:t>xrootd.cf</a:t>
            </a:r>
            <a:r>
              <a:rPr lang="en-US" altLang="ja-JP" dirty="0" smtClean="0"/>
              <a:t>]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Right now we just had a simple personal server. Good to play with, useless in a serious site…</a:t>
            </a:r>
          </a:p>
          <a:p>
            <a:pPr lvl="1"/>
            <a:r>
              <a:rPr lang="en-US" altLang="ja-JP" dirty="0" smtClean="0"/>
              <a:t>We need to configure it, </a:t>
            </a:r>
            <a:r>
              <a:rPr lang="en-US" altLang="ja-JP" dirty="0" err="1" smtClean="0"/>
              <a:t>clusterize</a:t>
            </a:r>
            <a:r>
              <a:rPr lang="en-US" altLang="ja-JP" dirty="0" smtClean="0"/>
              <a:t> etc.</a:t>
            </a:r>
          </a:p>
          <a:p>
            <a:r>
              <a:rPr lang="en-US" altLang="ja-JP" dirty="0" smtClean="0"/>
              <a:t>The syntax is described in the docs in the website</a:t>
            </a:r>
          </a:p>
          <a:p>
            <a:pPr lvl="1"/>
            <a:r>
              <a:rPr lang="en-US" altLang="ja-JP" dirty="0" smtClean="0"/>
              <a:t>Let’s have a quick look</a:t>
            </a:r>
          </a:p>
          <a:p>
            <a:r>
              <a:rPr lang="en-US" altLang="ja-JP" dirty="0" smtClean="0"/>
              <a:t>TONS of options may be specified, to accommodate the weirdest requirements</a:t>
            </a:r>
          </a:p>
          <a:p>
            <a:r>
              <a:rPr lang="en-US" altLang="ja-JP" dirty="0" smtClean="0"/>
              <a:t>Let’s start from the very basic ones:</a:t>
            </a:r>
          </a:p>
          <a:p>
            <a:pPr lvl="1"/>
            <a:r>
              <a:rPr lang="en-US" altLang="ja-JP" dirty="0" smtClean="0"/>
              <a:t>export : Allows a directory prefix to be exported (by default only /</a:t>
            </a:r>
            <a:r>
              <a:rPr lang="en-US" altLang="ja-JP" dirty="0" err="1" smtClean="0"/>
              <a:t>tmp</a:t>
            </a:r>
            <a:r>
              <a:rPr lang="en-US" altLang="ja-JP" dirty="0" smtClean="0"/>
              <a:t> is exported)</a:t>
            </a:r>
          </a:p>
          <a:p>
            <a:pPr lvl="1"/>
            <a:r>
              <a:rPr lang="en-US" altLang="ja-JP" dirty="0" err="1" smtClean="0"/>
              <a:t>oss.localroot</a:t>
            </a:r>
            <a:r>
              <a:rPr lang="en-US" altLang="ja-JP" dirty="0" smtClean="0"/>
              <a:t> : Configure the LFN&lt;-&gt;PFN translation</a:t>
            </a:r>
          </a:p>
          <a:p>
            <a:pPr lvl="1"/>
            <a:r>
              <a:rPr lang="en-US" altLang="ja-JP" dirty="0" err="1" smtClean="0"/>
              <a:t>oss.cache</a:t>
            </a:r>
            <a:r>
              <a:rPr lang="en-US" altLang="ja-JP" dirty="0" smtClean="0"/>
              <a:t> : Specify mountpoints to aggregate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Localroot</a:t>
            </a:r>
            <a:r>
              <a:rPr lang="en-US" altLang="ja-JP" dirty="0" smtClean="0"/>
              <a:t>, PFN, LFN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pic>
        <p:nvPicPr>
          <p:cNvPr id="6" name="Picture 5" descr="Schermata 2010-08-30 a 5.06.25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1003300"/>
            <a:ext cx="8750300" cy="44069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cache file system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Ugly historical name, actually it’s not a cache at all(!)</a:t>
            </a:r>
          </a:p>
          <a:p>
            <a:r>
              <a:rPr lang="en-US" altLang="ja-JP" dirty="0" smtClean="0"/>
              <a:t>It’s the mechanism used to aggregate partitions</a:t>
            </a:r>
          </a:p>
          <a:p>
            <a:pPr lvl="2"/>
            <a:r>
              <a:rPr lang="en-US" altLang="ja-JP" dirty="0" smtClean="0"/>
              <a:t>The true file name is put as a </a:t>
            </a:r>
            <a:r>
              <a:rPr lang="en-US" altLang="ja-JP" dirty="0" err="1" smtClean="0"/>
              <a:t>symlink</a:t>
            </a:r>
            <a:r>
              <a:rPr lang="en-US" altLang="ja-JP" dirty="0" smtClean="0"/>
              <a:t> into the LOCALROOT</a:t>
            </a:r>
          </a:p>
          <a:p>
            <a:pPr lvl="2"/>
            <a:r>
              <a:rPr lang="en-US" altLang="ja-JP" dirty="0" smtClean="0"/>
              <a:t>The data file (slightly renamed) is put into the appropriate data partition</a:t>
            </a:r>
          </a:p>
          <a:p>
            <a:pPr lvl="2"/>
            <a:r>
              <a:rPr lang="en-US" altLang="ja-JP" dirty="0" smtClean="0"/>
              <a:t>The link points to the data file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29</a:t>
            </a:fld>
            <a:endParaRPr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What’s that?</a:t>
            </a:r>
          </a:p>
          <a:p>
            <a:r>
              <a:rPr lang="en-US" altLang="ja-JP" dirty="0" smtClean="0"/>
              <a:t>The original distribution (vanilla xrootd)</a:t>
            </a:r>
          </a:p>
          <a:p>
            <a:pPr lvl="1"/>
            <a:r>
              <a:rPr lang="en-US" altLang="ja-JP" dirty="0" smtClean="0"/>
              <a:t>What/where is it, how to do simple things with it</a:t>
            </a:r>
          </a:p>
          <a:p>
            <a:pPr lvl="1"/>
            <a:r>
              <a:rPr lang="en-US" altLang="ja-JP" dirty="0" smtClean="0"/>
              <a:t>Exercise: setting up a personal data server (1hr)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The bundles</a:t>
            </a:r>
          </a:p>
          <a:p>
            <a:pPr lvl="1"/>
            <a:r>
              <a:rPr lang="en-US" altLang="ja-JP" dirty="0" smtClean="0"/>
              <a:t>Philosophy</a:t>
            </a:r>
          </a:p>
          <a:p>
            <a:pPr lvl="1"/>
            <a:r>
              <a:rPr lang="en-US" altLang="ja-JP" dirty="0" smtClean="0"/>
              <a:t>Let’s take one</a:t>
            </a:r>
          </a:p>
          <a:p>
            <a:pPr lvl="1"/>
            <a:r>
              <a:rPr lang="en-US" altLang="ja-JP" dirty="0" smtClean="0"/>
              <a:t>What does it do in general</a:t>
            </a:r>
          </a:p>
          <a:p>
            <a:pPr lvl="1"/>
            <a:r>
              <a:rPr lang="en-US" altLang="ja-JP" dirty="0" smtClean="0"/>
              <a:t>Exercise: setting up our cluster (1 hr)</a:t>
            </a:r>
          </a:p>
          <a:p>
            <a:pPr lvl="1"/>
            <a:r>
              <a:rPr lang="en-US" altLang="ja-JP" dirty="0" smtClean="0"/>
              <a:t>Exercise: doing something with it (30min)</a:t>
            </a:r>
          </a:p>
          <a:p>
            <a:r>
              <a:rPr lang="en-US" altLang="ja-JP" dirty="0" smtClean="0"/>
              <a:t>Conclusion and other directions</a:t>
            </a:r>
          </a:p>
          <a:p>
            <a:pPr lvl="1"/>
            <a:r>
              <a:rPr lang="en-US" altLang="ja-JP" dirty="0" smtClean="0"/>
              <a:t>E.g. </a:t>
            </a:r>
            <a:r>
              <a:rPr lang="en-US" altLang="ja-JP" dirty="0" err="1" smtClean="0"/>
              <a:t>vMSS</a:t>
            </a:r>
            <a:r>
              <a:rPr lang="en-US" altLang="ja-JP" dirty="0" smtClean="0"/>
              <a:t>, SRM compliance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Using partitions [</a:t>
            </a:r>
            <a:r>
              <a:rPr lang="en-US" altLang="ja-JP" dirty="0" err="1" smtClean="0"/>
              <a:t>oss.cache</a:t>
            </a:r>
            <a:r>
              <a:rPr lang="en-US" altLang="ja-JP" dirty="0" smtClean="0"/>
              <a:t>]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pic>
        <p:nvPicPr>
          <p:cNvPr id="6" name="Picture 5" descr="Schermata 2010-08-30 a 5.14.13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1143000"/>
            <a:ext cx="9144000" cy="40227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‘</a:t>
            </a:r>
            <a:r>
              <a:rPr lang="en-US" altLang="ja-JP" dirty="0" err="1" smtClean="0"/>
              <a:t>xrd</a:t>
            </a:r>
            <a:r>
              <a:rPr lang="en-US" altLang="ja-JP" dirty="0" smtClean="0"/>
              <a:t>’ command line (1/3)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An UI that gathers together all the functionalities that are not related to data read/write, e.g.</a:t>
            </a:r>
          </a:p>
          <a:p>
            <a:pPr lvl="1"/>
            <a:r>
              <a:rPr lang="en-US" altLang="ja-JP" dirty="0" smtClean="0"/>
              <a:t>Stat: gives info about a file (size, date etc.)</a:t>
            </a:r>
          </a:p>
          <a:p>
            <a:pPr lvl="1"/>
            <a:r>
              <a:rPr lang="en-US" altLang="ja-JP" dirty="0" err="1" smtClean="0"/>
              <a:t>Locatesingle</a:t>
            </a:r>
            <a:r>
              <a:rPr lang="en-US" altLang="ja-JP" dirty="0" smtClean="0"/>
              <a:t>: find the first replica of a file in the cluster (used by PROOF to optimize its scheduling)</a:t>
            </a:r>
          </a:p>
          <a:p>
            <a:pPr lvl="1"/>
            <a:r>
              <a:rPr lang="en-US" altLang="ja-JP" dirty="0" err="1" smtClean="0"/>
              <a:t>Locateall</a:t>
            </a:r>
            <a:r>
              <a:rPr lang="en-US" altLang="ja-JP" dirty="0" smtClean="0"/>
              <a:t>: find all the replicas of a file</a:t>
            </a:r>
          </a:p>
          <a:p>
            <a:pPr lvl="1"/>
            <a:r>
              <a:rPr lang="en-US" altLang="ja-JP" dirty="0" err="1" smtClean="0"/>
              <a:t>Dirlist</a:t>
            </a:r>
            <a:r>
              <a:rPr lang="en-US" altLang="ja-JP" dirty="0" smtClean="0"/>
              <a:t>: list the content of a directory</a:t>
            </a:r>
          </a:p>
          <a:p>
            <a:pPr lvl="1"/>
            <a:r>
              <a:rPr lang="en-US" altLang="ja-JP" dirty="0" err="1" smtClean="0"/>
              <a:t>Rm</a:t>
            </a:r>
            <a:r>
              <a:rPr lang="en-US" altLang="ja-JP" dirty="0" smtClean="0"/>
              <a:t>: try to guess…</a:t>
            </a:r>
          </a:p>
          <a:p>
            <a:pPr lvl="1"/>
            <a:r>
              <a:rPr lang="en-US" altLang="ja-JP" dirty="0" smtClean="0"/>
              <a:t>The easiest thing to do is starting it and request ‘help’</a:t>
            </a:r>
          </a:p>
          <a:p>
            <a:pPr lvl="1">
              <a:buNone/>
            </a:pPr>
            <a:endParaRPr lang="en-US" altLang="ja-JP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31</a:t>
            </a:fld>
            <a:endParaRPr lang="ja-JP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‘</a:t>
            </a:r>
            <a:r>
              <a:rPr lang="en-US" altLang="ja-JP" dirty="0" err="1" smtClean="0"/>
              <a:t>xrd</a:t>
            </a:r>
            <a:r>
              <a:rPr lang="en-US" altLang="ja-JP" dirty="0" smtClean="0"/>
              <a:t>’ command line (2/4)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 true example. Enabling the debug mode we discover why a data server seems broken from outside</a:t>
            </a:r>
          </a:p>
          <a:p>
            <a:r>
              <a:rPr lang="en-US" altLang="ja-JP" dirty="0" smtClean="0"/>
              <a:t>In practice we are not able to connect because the firewall is closed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32</a:t>
            </a:fld>
            <a:endParaRPr lang="ja-JP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‘</a:t>
            </a:r>
            <a:r>
              <a:rPr lang="en-US" altLang="ja-JP" dirty="0" err="1" smtClean="0"/>
              <a:t>xrd</a:t>
            </a:r>
            <a:r>
              <a:rPr lang="en-US" altLang="ja-JP" dirty="0" smtClean="0"/>
              <a:t>’ command line (3/4)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pic>
        <p:nvPicPr>
          <p:cNvPr id="6" name="Picture 5" descr="Schermata 2010-08-31 a 11.01.14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299" y="1052519"/>
            <a:ext cx="7150101" cy="565308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‘</a:t>
            </a:r>
            <a:r>
              <a:rPr lang="en-US" altLang="ja-JP" dirty="0" err="1" smtClean="0"/>
              <a:t>xrd</a:t>
            </a:r>
            <a:r>
              <a:rPr lang="en-US" altLang="ja-JP" dirty="0" smtClean="0"/>
              <a:t>’ command line (4/4)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828800"/>
          </a:xfrm>
        </p:spPr>
        <p:txBody>
          <a:bodyPr/>
          <a:lstStyle/>
          <a:p>
            <a:r>
              <a:rPr lang="en-US" altLang="ja-JP" dirty="0" smtClean="0"/>
              <a:t>We can use it in scripts</a:t>
            </a:r>
          </a:p>
          <a:p>
            <a:r>
              <a:rPr lang="en-US" altLang="ja-JP" dirty="0" smtClean="0"/>
              <a:t>Just put the </a:t>
            </a:r>
            <a:r>
              <a:rPr lang="en-US" altLang="ja-JP" dirty="0" err="1" smtClean="0"/>
              <a:t>command+args</a:t>
            </a:r>
            <a:r>
              <a:rPr lang="en-US" altLang="ja-JP" dirty="0" smtClean="0"/>
              <a:t> in the command line: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en-US" altLang="ja-JP" dirty="0" err="1" smtClean="0"/>
              <a:t>xrd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host[:port</a:t>
            </a:r>
            <a:r>
              <a:rPr lang="en-US" altLang="ja-JP" dirty="0" smtClean="0"/>
              <a:t>] </a:t>
            </a:r>
            <a:r>
              <a:rPr lang="en-US" altLang="ja-JP" dirty="0" err="1" smtClean="0"/>
              <a:t>cmd</a:t>
            </a:r>
            <a:r>
              <a:rPr lang="en-US" altLang="ja-JP" dirty="0" smtClean="0"/>
              <a:t> arg1 arg2 … </a:t>
            </a:r>
            <a:r>
              <a:rPr lang="en-US" altLang="ja-JP" dirty="0" err="1" smtClean="0"/>
              <a:t>argN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pic>
        <p:nvPicPr>
          <p:cNvPr id="6" name="Picture 5" descr="Schermata 2010-08-31 a 10.25.10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1" y="4017963"/>
            <a:ext cx="9144001" cy="19939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Directories and exports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It may seem philosophical, but ‘pure’ xrootd handles directories in a funny way</a:t>
            </a:r>
          </a:p>
          <a:p>
            <a:pPr lvl="1"/>
            <a:r>
              <a:rPr lang="en-US" altLang="ja-JP" dirty="0" smtClean="0"/>
              <a:t>Remember: everything was designed to optimize the frequent case, i.e. open/read/write</a:t>
            </a:r>
          </a:p>
          <a:p>
            <a:pPr lvl="1"/>
            <a:r>
              <a:rPr lang="en-US" altLang="ja-JP" dirty="0" smtClean="0"/>
              <a:t>A directory in practice is not quite an entity</a:t>
            </a:r>
          </a:p>
          <a:p>
            <a:pPr lvl="1"/>
            <a:r>
              <a:rPr lang="en-US" altLang="ja-JP" dirty="0" smtClean="0"/>
              <a:t>It’s more similar to a string that prefixes a filename</a:t>
            </a:r>
          </a:p>
          <a:p>
            <a:pPr lvl="1"/>
            <a:r>
              <a:rPr lang="en-US" altLang="ja-JP" dirty="0" smtClean="0"/>
              <a:t>This means that the ‘</a:t>
            </a:r>
            <a:r>
              <a:rPr lang="en-US" altLang="ja-JP" dirty="0" err="1" smtClean="0"/>
              <a:t>xrd</a:t>
            </a:r>
            <a:r>
              <a:rPr lang="en-US" altLang="ja-JP" dirty="0" smtClean="0"/>
              <a:t>’ command line does its best to FAKE a directory structure that may not exist exactly in that form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35</a:t>
            </a:fld>
            <a:endParaRPr lang="ja-JP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Basic clustering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Cmsd</a:t>
            </a:r>
            <a:r>
              <a:rPr lang="en-US" altLang="ja-JP" dirty="0" smtClean="0"/>
              <a:t> daemons </a:t>
            </a:r>
            <a:r>
              <a:rPr lang="en-US" altLang="ja-JP" dirty="0" err="1" smtClean="0"/>
              <a:t>clusterize</a:t>
            </a:r>
            <a:r>
              <a:rPr lang="en-US" altLang="ja-JP" dirty="0" smtClean="0"/>
              <a:t> into a tree-shaped network</a:t>
            </a:r>
          </a:p>
          <a:p>
            <a:r>
              <a:rPr lang="en-US" altLang="ja-JP" dirty="0" smtClean="0"/>
              <a:t>Xrootd daemons talk to their </a:t>
            </a:r>
            <a:r>
              <a:rPr lang="en-US" altLang="ja-JP" dirty="0" err="1" smtClean="0"/>
              <a:t>cmsd</a:t>
            </a:r>
            <a:r>
              <a:rPr lang="en-US" altLang="ja-JP" dirty="0" smtClean="0"/>
              <a:t> counterpart</a:t>
            </a:r>
          </a:p>
          <a:p>
            <a:r>
              <a:rPr lang="en-US" altLang="ja-JP" dirty="0" smtClean="0"/>
              <a:t>Redirector machine</a:t>
            </a:r>
          </a:p>
          <a:p>
            <a:pPr lvl="1"/>
            <a:r>
              <a:rPr lang="en-US" altLang="ja-JP" dirty="0" smtClean="0"/>
              <a:t>Manager</a:t>
            </a:r>
          </a:p>
          <a:p>
            <a:pPr lvl="1"/>
            <a:r>
              <a:rPr lang="en-US" altLang="ja-JP" dirty="0" smtClean="0"/>
              <a:t>Supervisor</a:t>
            </a:r>
          </a:p>
          <a:p>
            <a:pPr lvl="1"/>
            <a:r>
              <a:rPr lang="en-US" altLang="ja-JP" dirty="0" smtClean="0"/>
              <a:t>Meta-manager</a:t>
            </a:r>
          </a:p>
          <a:p>
            <a:r>
              <a:rPr lang="en-US" altLang="ja-JP" dirty="0" smtClean="0"/>
              <a:t>Data server machine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36</a:t>
            </a:fld>
            <a:endParaRPr lang="ja-JP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How clusters work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Dynamic subscription, p2p-like protocol, no static lists</a:t>
            </a:r>
          </a:p>
          <a:p>
            <a:r>
              <a:rPr lang="en-US" altLang="ja-JP" dirty="0" smtClean="0"/>
              <a:t>Servers are given the name of the redirector that administrates their cell (max 64)</a:t>
            </a:r>
          </a:p>
          <a:p>
            <a:pPr lvl="1"/>
            <a:r>
              <a:rPr lang="en-US" altLang="ja-JP" dirty="0" smtClean="0"/>
              <a:t>Redirectors may be managers or supervisors (=sub-managers) to create huge clusters</a:t>
            </a:r>
          </a:p>
          <a:p>
            <a:r>
              <a:rPr lang="en-US" altLang="ja-JP" dirty="0" smtClean="0"/>
              <a:t>The protocol can pause/redirect clients explicitly and gracefully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37</a:t>
            </a:fld>
            <a:endParaRPr lang="ja-JP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How clusters work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14800" y="1676400"/>
            <a:ext cx="4267200" cy="3429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57400" y="2667000"/>
            <a:ext cx="609600" cy="914400"/>
          </a:xfrm>
          <a:prstGeom prst="rect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031038" y="4038600"/>
            <a:ext cx="609600" cy="45720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031038" y="3048000"/>
            <a:ext cx="609600" cy="45720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68838" y="2743200"/>
            <a:ext cx="609600" cy="914400"/>
          </a:xfrm>
          <a:prstGeom prst="rect">
            <a:avLst/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031038" y="1981200"/>
            <a:ext cx="609600" cy="45720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849438" y="4419600"/>
            <a:ext cx="97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Client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224338" y="4373563"/>
            <a:ext cx="15875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Redirector</a:t>
            </a:r>
          </a:p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(Head Node)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361113" y="4495800"/>
            <a:ext cx="1868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Data Servers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667000" y="2819400"/>
            <a:ext cx="1981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590800" y="24384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>
                <a:solidFill>
                  <a:srgbClr val="000000"/>
                </a:solidFill>
                <a:latin typeface="Times New Roman" charset="0"/>
              </a:rPr>
              <a:t>open file X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5257800" y="2209800"/>
            <a:ext cx="1752600" cy="533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5257800" y="3276600"/>
            <a:ext cx="1752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5257800" y="3657600"/>
            <a:ext cx="1752600" cy="609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5257800" y="3505200"/>
            <a:ext cx="17526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2667000" y="2971800"/>
            <a:ext cx="1981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590800" y="3505200"/>
            <a:ext cx="441960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162800" y="1981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146925" y="30099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B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7115175" y="4038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3810000" y="28956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>
                <a:solidFill>
                  <a:srgbClr val="000000"/>
                </a:solidFill>
                <a:latin typeface="Times New Roman" charset="0"/>
              </a:rPr>
              <a:t>go to C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 rot="726192">
            <a:off x="2667000" y="3595688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>
                <a:solidFill>
                  <a:srgbClr val="000000"/>
                </a:solidFill>
                <a:latin typeface="Times New Roman" charset="0"/>
              </a:rPr>
              <a:t>open file X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270500" y="2909888"/>
            <a:ext cx="173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>
                <a:solidFill>
                  <a:srgbClr val="000000"/>
                </a:solidFill>
                <a:latin typeface="Times New Roman" charset="0"/>
              </a:rPr>
              <a:t>Who has file X?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 rot="1143463">
            <a:off x="6223000" y="3581400"/>
            <a:ext cx="78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>
                <a:solidFill>
                  <a:srgbClr val="000000"/>
                </a:solidFill>
                <a:latin typeface="Times New Roman" charset="0"/>
              </a:rPr>
              <a:t>I have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7385050" y="50292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400">
                <a:solidFill>
                  <a:srgbClr val="000000"/>
                </a:solidFill>
                <a:latin typeface="Times New Roman" charset="0"/>
              </a:rPr>
              <a:t>Cluster</a:t>
            </a: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2667000" y="3276600"/>
            <a:ext cx="1981200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>
            <a:off x="2667000" y="3429000"/>
            <a:ext cx="1981200" cy="0"/>
          </a:xfrm>
          <a:prstGeom prst="line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601913" y="2909888"/>
            <a:ext cx="121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altLang="ja-JP" baseline="30000">
                <a:solidFill>
                  <a:srgbClr val="000000"/>
                </a:solidFill>
                <a:latin typeface="Times New Roman" charset="0"/>
              </a:rPr>
              <a:t>nd</a:t>
            </a:r>
            <a:r>
              <a:rPr lang="en-US" altLang="ja-JP">
                <a:solidFill>
                  <a:srgbClr val="000000"/>
                </a:solidFill>
                <a:latin typeface="Times New Roman" charset="0"/>
              </a:rPr>
              <a:t> open X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810000" y="33670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>
                <a:solidFill>
                  <a:srgbClr val="000000"/>
                </a:solidFill>
                <a:latin typeface="Times New Roman" charset="0"/>
              </a:rPr>
              <a:t>go to C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631825" y="2667000"/>
            <a:ext cx="1327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Redirectors</a:t>
            </a:r>
          </a:p>
          <a:p>
            <a:pPr algn="ctr">
              <a:defRPr/>
            </a:pPr>
            <a:r>
              <a:rPr lang="en-US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Cache file</a:t>
            </a:r>
          </a:p>
          <a:p>
            <a:pPr algn="ctr">
              <a:defRPr/>
            </a:pPr>
            <a:r>
              <a:rPr lang="en-US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28" grpId="0"/>
      <p:bldP spid="29" grpId="0"/>
      <p:bldP spid="30" grpId="0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word about security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Plugins are trivial to load, that’s not the big deal</a:t>
            </a:r>
          </a:p>
          <a:p>
            <a:pPr lvl="1"/>
            <a:r>
              <a:rPr lang="en-US" altLang="ja-JP" dirty="0" err="1" smtClean="0"/>
              <a:t>XrdSec</a:t>
            </a:r>
            <a:r>
              <a:rPr lang="en-US" altLang="ja-JP" dirty="0" smtClean="0"/>
              <a:t> already has a good number of them, covering most of the cases (SSS, krb4/5, X509, UNIX, ALICE tokens…)</a:t>
            </a:r>
          </a:p>
          <a:p>
            <a:r>
              <a:rPr lang="en-US" altLang="ja-JP" dirty="0" smtClean="0"/>
              <a:t>Less trivial is to configure them and match their protocol’s infrastructure</a:t>
            </a:r>
          </a:p>
          <a:p>
            <a:pPr lvl="1"/>
            <a:r>
              <a:rPr lang="en-US" altLang="ja-JP" dirty="0" smtClean="0"/>
              <a:t>That’s not really xrootd stuff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39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Xrd</a:t>
            </a:r>
            <a:r>
              <a:rPr lang="en-US" altLang="ja-JP" dirty="0" smtClean="0"/>
              <a:t> for dummies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A </a:t>
            </a:r>
            <a:r>
              <a:rPr lang="en-US" altLang="ja-JP" dirty="0" err="1" smtClean="0"/>
              <a:t>plugin</a:t>
            </a:r>
            <a:r>
              <a:rPr lang="en-US" altLang="ja-JP" dirty="0" smtClean="0"/>
              <a:t> loader, whose default set of plugins does…</a:t>
            </a:r>
          </a:p>
          <a:p>
            <a:r>
              <a:rPr lang="en-US" altLang="ja-JP" dirty="0" smtClean="0"/>
              <a:t>…storage aggregation (disks/machines/sites)</a:t>
            </a:r>
          </a:p>
          <a:p>
            <a:pPr lvl="1"/>
            <a:r>
              <a:rPr lang="en-US" altLang="ja-JP" dirty="0" smtClean="0"/>
              <a:t>Aggregating means </a:t>
            </a:r>
            <a:r>
              <a:rPr lang="en-US" altLang="ja-JP" i="1" u="sng" dirty="0" smtClean="0"/>
              <a:t>hiding</a:t>
            </a:r>
            <a:r>
              <a:rPr lang="en-US" altLang="ja-JP" dirty="0" smtClean="0"/>
              <a:t> the distribution through an unique entry point</a:t>
            </a:r>
          </a:p>
          <a:p>
            <a:r>
              <a:rPr lang="en-US" altLang="ja-JP" dirty="0" smtClean="0"/>
              <a:t>High performance data access through a specialized client</a:t>
            </a:r>
          </a:p>
          <a:p>
            <a:r>
              <a:rPr lang="en-US" altLang="ja-JP" dirty="0" smtClean="0"/>
              <a:t>Smart design, modern protocols, timeouts, “infinite” scalability, fault tolerance, …</a:t>
            </a:r>
          </a:p>
          <a:p>
            <a:r>
              <a:rPr lang="en-US" altLang="ja-JP" dirty="0" smtClean="0"/>
              <a:t>NO databases, the file systems already know enough about their content</a:t>
            </a:r>
          </a:p>
          <a:p>
            <a:r>
              <a:rPr lang="en-US" altLang="ja-JP" dirty="0" smtClean="0"/>
              <a:t>Fully </a:t>
            </a:r>
            <a:r>
              <a:rPr lang="en-US" altLang="ja-JP" dirty="0" err="1" smtClean="0"/>
              <a:t>plugin</a:t>
            </a:r>
            <a:r>
              <a:rPr lang="en-US" altLang="ja-JP" dirty="0" smtClean="0"/>
              <a:t> based</a:t>
            </a:r>
          </a:p>
          <a:p>
            <a:pPr lvl="1"/>
            <a:r>
              <a:rPr lang="en-US" altLang="ja-JP" dirty="0" smtClean="0"/>
              <a:t>All the hooks that are needed by serious app developers</a:t>
            </a:r>
          </a:p>
          <a:p>
            <a:r>
              <a:rPr lang="en-US" altLang="ja-JP" dirty="0" smtClean="0"/>
              <a:t>Alone it does basic things</a:t>
            </a:r>
          </a:p>
          <a:p>
            <a:pPr lvl="1"/>
            <a:r>
              <a:rPr lang="en-US" altLang="ja-JP" dirty="0" smtClean="0"/>
              <a:t>The power comes from the configurability and the adaptability to HEP and HPC requirements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XROOTD tutorial - </a:t>
            </a:r>
            <a:r>
              <a:rPr lang="en-US" altLang="ja-JP" dirty="0" err="1" smtClean="0"/>
              <a:t>GridKA</a:t>
            </a:r>
            <a:r>
              <a:rPr lang="en-US" altLang="ja-JP" dirty="0" smtClean="0"/>
              <a:t>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Authentication/Authorization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Xrootd splits them off completely</a:t>
            </a:r>
          </a:p>
          <a:p>
            <a:pPr lvl="1"/>
            <a:r>
              <a:rPr lang="en-US" altLang="ja-JP" dirty="0" err="1" smtClean="0"/>
              <a:t>XrdSec</a:t>
            </a:r>
            <a:r>
              <a:rPr lang="en-US" altLang="ja-JP" dirty="0" smtClean="0"/>
              <a:t> plugins</a:t>
            </a:r>
          </a:p>
          <a:p>
            <a:pPr lvl="2"/>
            <a:r>
              <a:rPr lang="en-US" altLang="ja-JP" dirty="0" smtClean="0"/>
              <a:t>How to authenticate a client</a:t>
            </a:r>
          </a:p>
          <a:p>
            <a:pPr lvl="1"/>
            <a:r>
              <a:rPr lang="en-US" altLang="ja-JP" dirty="0" err="1" smtClean="0"/>
              <a:t>XrdAcc</a:t>
            </a:r>
            <a:r>
              <a:rPr lang="en-US" altLang="ja-JP" dirty="0" smtClean="0"/>
              <a:t> plugins</a:t>
            </a:r>
          </a:p>
          <a:p>
            <a:pPr lvl="2"/>
            <a:r>
              <a:rPr lang="en-US" altLang="ja-JP" dirty="0" smtClean="0"/>
              <a:t>What to do with the authenticated client, apply permissions, etc</a:t>
            </a:r>
          </a:p>
          <a:p>
            <a:r>
              <a:rPr lang="en-US" altLang="ja-JP" dirty="0" smtClean="0"/>
              <a:t>In this tutorial we don’t have time to deal with that. It’s worth more than a tutorial only for security.</a:t>
            </a:r>
          </a:p>
          <a:p>
            <a:pPr lvl="1"/>
            <a:r>
              <a:rPr lang="en-US" altLang="ja-JP" dirty="0" smtClean="0"/>
              <a:t>BUT… in HEP there are common practices and standard configurations</a:t>
            </a:r>
          </a:p>
          <a:p>
            <a:pPr lvl="2"/>
            <a:r>
              <a:rPr lang="en-US" altLang="ja-JP" dirty="0" smtClean="0"/>
              <a:t>Often common things in the same group/experiment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40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 exercise (1h30’)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Download the source </a:t>
            </a:r>
            <a:r>
              <a:rPr lang="en-US" altLang="ja-JP" dirty="0" err="1" smtClean="0"/>
              <a:t>tarball</a:t>
            </a:r>
            <a:r>
              <a:rPr lang="en-US" altLang="ja-JP" dirty="0" smtClean="0"/>
              <a:t>, compile it and start it in single server mode.</a:t>
            </a:r>
          </a:p>
          <a:p>
            <a:r>
              <a:rPr lang="en-US" altLang="ja-JP" dirty="0" smtClean="0"/>
              <a:t>Configure a private single server exporting the namespace “/</a:t>
            </a:r>
            <a:r>
              <a:rPr lang="en-US" altLang="ja-JP" dirty="0" err="1" smtClean="0"/>
              <a:t>mydata</a:t>
            </a:r>
            <a:r>
              <a:rPr lang="en-US" altLang="ja-JP" dirty="0" smtClean="0"/>
              <a:t>”</a:t>
            </a:r>
          </a:p>
          <a:p>
            <a:r>
              <a:rPr lang="en-US" altLang="ja-JP" dirty="0" smtClean="0"/>
              <a:t>The data namespace must be stored in the dir /scratch/&lt;</a:t>
            </a:r>
            <a:r>
              <a:rPr lang="en-US" altLang="ja-JP" dirty="0" err="1" smtClean="0"/>
              <a:t>your_name</a:t>
            </a:r>
            <a:r>
              <a:rPr lang="en-US" altLang="ja-JP" dirty="0" smtClean="0"/>
              <a:t>&gt;/</a:t>
            </a:r>
            <a:r>
              <a:rPr lang="en-US" altLang="ja-JP" dirty="0" err="1" smtClean="0"/>
              <a:t>xrdnamespace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And the data files into</a:t>
            </a:r>
          </a:p>
          <a:p>
            <a:pPr lvl="2"/>
            <a:r>
              <a:rPr lang="en-US" altLang="ja-JP" dirty="0" smtClean="0"/>
              <a:t>/scratch/&lt;</a:t>
            </a:r>
            <a:r>
              <a:rPr lang="en-US" altLang="ja-JP" dirty="0" err="1" smtClean="0"/>
              <a:t>your_name</a:t>
            </a:r>
            <a:r>
              <a:rPr lang="en-US" altLang="ja-JP" dirty="0" smtClean="0"/>
              <a:t>&gt;/data1/</a:t>
            </a:r>
          </a:p>
          <a:p>
            <a:pPr lvl="2"/>
            <a:r>
              <a:rPr lang="en-US" altLang="ja-JP" dirty="0" smtClean="0"/>
              <a:t>/scratch/&lt;</a:t>
            </a:r>
            <a:r>
              <a:rPr lang="en-US" altLang="ja-JP" dirty="0" err="1" smtClean="0"/>
              <a:t>your_name</a:t>
            </a:r>
            <a:r>
              <a:rPr lang="en-US" altLang="ja-JP" dirty="0" smtClean="0"/>
              <a:t>&gt;/data2</a:t>
            </a:r>
          </a:p>
          <a:p>
            <a:r>
              <a:rPr lang="en-US" altLang="ja-JP" dirty="0" smtClean="0"/>
              <a:t>Write a 10MB data file with LFN /</a:t>
            </a:r>
            <a:r>
              <a:rPr lang="en-US" altLang="ja-JP" dirty="0" err="1" smtClean="0"/>
              <a:t>mydata</a:t>
            </a:r>
            <a:r>
              <a:rPr lang="en-US" altLang="ja-JP" dirty="0" smtClean="0"/>
              <a:t>/&lt;</a:t>
            </a:r>
            <a:r>
              <a:rPr lang="en-US" altLang="ja-JP" dirty="0" err="1" smtClean="0"/>
              <a:t>yourname</a:t>
            </a:r>
            <a:r>
              <a:rPr lang="en-US" altLang="ja-JP" dirty="0" smtClean="0"/>
              <a:t>&gt; using </a:t>
            </a:r>
            <a:r>
              <a:rPr lang="en-US" altLang="ja-JP" dirty="0" err="1" smtClean="0"/>
              <a:t>xrdcp</a:t>
            </a:r>
            <a:endParaRPr lang="en-US" altLang="ja-JP" dirty="0" smtClean="0"/>
          </a:p>
          <a:p>
            <a:r>
              <a:rPr lang="en-US" altLang="ja-JP" dirty="0" smtClean="0"/>
              <a:t>Read it back to /dev/null, with </a:t>
            </a:r>
            <a:r>
              <a:rPr lang="en-US" altLang="ja-JP" dirty="0" err="1" smtClean="0"/>
              <a:t>xrdcp</a:t>
            </a:r>
            <a:endParaRPr lang="en-US" altLang="ja-JP" dirty="0" smtClean="0"/>
          </a:p>
          <a:p>
            <a:r>
              <a:rPr lang="en-US" altLang="ja-JP" dirty="0" smtClean="0"/>
              <a:t>Verify (as a sysadmin) the correctness of the </a:t>
            </a:r>
            <a:r>
              <a:rPr lang="en-US" altLang="ja-JP" dirty="0" err="1" smtClean="0"/>
              <a:t>symlink</a:t>
            </a:r>
            <a:r>
              <a:rPr lang="en-US" altLang="ja-JP" dirty="0" smtClean="0"/>
              <a:t> and of the data file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41</a:t>
            </a:fld>
            <a:endParaRPr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13" name="Rectangle 41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xrootd Plugin Architecture</a:t>
            </a:r>
            <a:endParaRPr lang="en-US" altLang="ja-JP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FA2A5-3285-5B4C-9C15-1A825676B207}" type="slidenum">
              <a:rPr lang="en-US" altLang="ja-JP" smtClean="0"/>
              <a:pPr/>
              <a:t>5</a:t>
            </a:fld>
            <a:endParaRPr lang="ja-JP" altLang="en-US" dirty="0"/>
          </a:p>
        </p:txBody>
      </p:sp>
      <p:sp>
        <p:nvSpPr>
          <p:cNvPr id="40" name="Footer Placeholder 4"/>
          <p:cNvSpPr>
            <a:spLocks noGrp="1"/>
          </p:cNvSpPr>
          <p:nvPr>
            <p:ph type="ftr" idx="4294967295"/>
          </p:nvPr>
        </p:nvSpPr>
        <p:spPr>
          <a:xfrm>
            <a:off x="2678113" y="6400800"/>
            <a:ext cx="6465887" cy="2286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XROOTD tutorial - GridKA school 2010</a:t>
            </a:r>
            <a:endParaRPr lang="en-US" altLang="ja-JP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57975" y="2544762"/>
            <a:ext cx="1789112" cy="1411288"/>
            <a:chOff x="4393" y="2064"/>
            <a:chExt cx="1127" cy="889"/>
          </a:xfrm>
        </p:grpSpPr>
        <p:sp>
          <p:nvSpPr>
            <p:cNvPr id="156691" name="Rectangle 19"/>
            <p:cNvSpPr>
              <a:spLocks noChangeArrowheads="1"/>
            </p:cNvSpPr>
            <p:nvPr/>
          </p:nvSpPr>
          <p:spPr bwMode="auto">
            <a:xfrm>
              <a:off x="4416" y="2112"/>
              <a:ext cx="1104" cy="347"/>
            </a:xfrm>
            <a:prstGeom prst="rect">
              <a:avLst/>
            </a:prstGeom>
            <a:gradFill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CEBF5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ja-JP" altLang="en-US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393" y="2064"/>
              <a:ext cx="1091" cy="889"/>
              <a:chOff x="4393" y="2064"/>
              <a:chExt cx="1091" cy="889"/>
            </a:xfrm>
          </p:grpSpPr>
          <p:pic>
            <p:nvPicPr>
              <p:cNvPr id="156693" name="Picture 21" descr="MCj0322662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7745936">
                <a:off x="4464" y="2448"/>
                <a:ext cx="434" cy="576"/>
              </a:xfrm>
              <a:prstGeom prst="rect">
                <a:avLst/>
              </a:prstGeom>
              <a:noFill/>
            </p:spPr>
          </p:pic>
          <p:sp>
            <p:nvSpPr>
              <p:cNvPr id="156694" name="Text Box 22"/>
              <p:cNvSpPr txBox="1">
                <a:spLocks noChangeArrowheads="1"/>
              </p:cNvSpPr>
              <p:nvPr/>
            </p:nvSpPr>
            <p:spPr bwMode="auto">
              <a:xfrm>
                <a:off x="4512" y="2064"/>
                <a:ext cx="97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2000"/>
                  <a:t>lfn2pfn</a:t>
                </a:r>
              </a:p>
              <a:p>
                <a:r>
                  <a:rPr lang="en-US" altLang="ja-JP" sz="1400">
                    <a:solidFill>
                      <a:schemeClr val="bg1"/>
                    </a:solidFill>
                  </a:rPr>
                  <a:t>prefix encoding</a:t>
                </a:r>
              </a:p>
            </p:txBody>
          </p:sp>
        </p:grp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027487" y="3802062"/>
            <a:ext cx="4495800" cy="952500"/>
            <a:chOff x="2736" y="2616"/>
            <a:chExt cx="2832" cy="600"/>
          </a:xfrm>
        </p:grpSpPr>
        <p:sp>
          <p:nvSpPr>
            <p:cNvPr id="156681" name="AutoShape 9"/>
            <p:cNvSpPr>
              <a:spLocks noChangeArrowheads="1"/>
            </p:cNvSpPr>
            <p:nvPr/>
          </p:nvSpPr>
          <p:spPr bwMode="auto">
            <a:xfrm>
              <a:off x="5184" y="2688"/>
              <a:ext cx="384" cy="336"/>
            </a:xfrm>
            <a:prstGeom prst="flowChartMagneticDisk">
              <a:avLst/>
            </a:prstGeom>
            <a:gradFill rotWithShape="1">
              <a:gsLst>
                <a:gs pos="0">
                  <a:srgbClr val="BBDFD8"/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2736" y="2616"/>
              <a:ext cx="2160" cy="600"/>
              <a:chOff x="2736" y="2856"/>
              <a:chExt cx="2160" cy="600"/>
            </a:xfrm>
          </p:grpSpPr>
          <p:pic>
            <p:nvPicPr>
              <p:cNvPr id="156696" name="Picture 24" descr="MCj0335914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582546">
                <a:off x="2736" y="2856"/>
                <a:ext cx="768" cy="504"/>
              </a:xfrm>
              <a:prstGeom prst="rect">
                <a:avLst/>
              </a:prstGeom>
              <a:noFill/>
            </p:spPr>
          </p:pic>
          <p:sp>
            <p:nvSpPr>
              <p:cNvPr id="156697" name="Rectangle 25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392" cy="528"/>
              </a:xfrm>
              <a:prstGeom prst="rect">
                <a:avLst/>
              </a:prstGeom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DCEBF5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ja-JP" altLang="en-US"/>
              </a:p>
            </p:txBody>
          </p:sp>
          <p:sp>
            <p:nvSpPr>
              <p:cNvPr id="156698" name="Text Box 26"/>
              <p:cNvSpPr txBox="1">
                <a:spLocks noChangeArrowheads="1"/>
              </p:cNvSpPr>
              <p:nvPr/>
            </p:nvSpPr>
            <p:spPr bwMode="auto">
              <a:xfrm>
                <a:off x="3516" y="2928"/>
                <a:ext cx="1380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/>
                  <a:t>Storage System</a:t>
                </a:r>
              </a:p>
              <a:p>
                <a:r>
                  <a:rPr lang="en-US" altLang="ja-JP" sz="1800">
                    <a:solidFill>
                      <a:schemeClr val="bg1"/>
                    </a:solidFill>
                  </a:rPr>
                  <a:t>(oss, </a:t>
                </a:r>
                <a:r>
                  <a:rPr lang="en-US" altLang="ja-JP" sz="1800">
                    <a:solidFill>
                      <a:srgbClr val="DDDDDD"/>
                    </a:solidFill>
                  </a:rPr>
                  <a:t>drm/srm</a:t>
                </a:r>
                <a:r>
                  <a:rPr lang="en-US" altLang="ja-JP" sz="1800">
                    <a:solidFill>
                      <a:schemeClr val="bg1"/>
                    </a:solidFill>
                  </a:rPr>
                  <a:t>, etc)</a:t>
                </a:r>
              </a:p>
            </p:txBody>
          </p:sp>
        </p:grpSp>
        <p:sp>
          <p:nvSpPr>
            <p:cNvPr id="156716" name="Line 44"/>
            <p:cNvSpPr>
              <a:spLocks noChangeShapeType="1"/>
            </p:cNvSpPr>
            <p:nvPr/>
          </p:nvSpPr>
          <p:spPr bwMode="auto">
            <a:xfrm>
              <a:off x="4944" y="2880"/>
              <a:ext cx="240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475287" y="1477962"/>
            <a:ext cx="2433638" cy="1828800"/>
            <a:chOff x="3648" y="1248"/>
            <a:chExt cx="1533" cy="1152"/>
          </a:xfrm>
        </p:grpSpPr>
        <p:pic>
          <p:nvPicPr>
            <p:cNvPr id="156675" name="Picture 3" descr="MCj0215570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64580479">
              <a:off x="3648" y="1680"/>
              <a:ext cx="684" cy="720"/>
            </a:xfrm>
            <a:prstGeom prst="rect">
              <a:avLst/>
            </a:prstGeom>
            <a:noFill/>
          </p:spPr>
        </p:pic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4080" y="1248"/>
              <a:ext cx="1056" cy="480"/>
            </a:xfrm>
            <a:prstGeom prst="rect">
              <a:avLst/>
            </a:prstGeom>
            <a:gradFill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CEBF5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ja-JP" altLang="en-US"/>
            </a:p>
          </p:txBody>
        </p:sp>
        <p:sp>
          <p:nvSpPr>
            <p:cNvPr id="156677" name="Text Box 5"/>
            <p:cNvSpPr txBox="1">
              <a:spLocks noChangeArrowheads="1"/>
            </p:cNvSpPr>
            <p:nvPr/>
          </p:nvSpPr>
          <p:spPr bwMode="auto">
            <a:xfrm>
              <a:off x="4080" y="1248"/>
              <a:ext cx="11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/>
                <a:t>authentication</a:t>
              </a:r>
            </a:p>
            <a:p>
              <a:r>
                <a:rPr lang="en-US" altLang="ja-JP" sz="2000">
                  <a:solidFill>
                    <a:schemeClr val="bg1"/>
                  </a:solidFill>
                </a:rPr>
                <a:t>(gsi, krb5, etc)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589087" y="4394200"/>
            <a:ext cx="2493963" cy="1585912"/>
            <a:chOff x="1200" y="2989"/>
            <a:chExt cx="1571" cy="999"/>
          </a:xfrm>
        </p:grpSpPr>
        <p:sp>
          <p:nvSpPr>
            <p:cNvPr id="156687" name="Rectangle 15"/>
            <p:cNvSpPr>
              <a:spLocks noChangeArrowheads="1"/>
            </p:cNvSpPr>
            <p:nvPr/>
          </p:nvSpPr>
          <p:spPr bwMode="auto">
            <a:xfrm>
              <a:off x="1200" y="3552"/>
              <a:ext cx="1056" cy="432"/>
            </a:xfrm>
            <a:prstGeom prst="rect">
              <a:avLst/>
            </a:prstGeom>
            <a:gradFill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CEBF5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ja-JP" altLang="en-US"/>
            </a:p>
          </p:txBody>
        </p:sp>
        <p:pic>
          <p:nvPicPr>
            <p:cNvPr id="156688" name="Picture 16" descr="MCj0237423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99925239">
              <a:off x="2124" y="2916"/>
              <a:ext cx="573" cy="720"/>
            </a:xfrm>
            <a:prstGeom prst="rect">
              <a:avLst/>
            </a:prstGeom>
            <a:noFill/>
          </p:spPr>
        </p:pic>
        <p:sp>
          <p:nvSpPr>
            <p:cNvPr id="156689" name="Text Box 17"/>
            <p:cNvSpPr txBox="1">
              <a:spLocks noChangeArrowheads="1"/>
            </p:cNvSpPr>
            <p:nvPr/>
          </p:nvSpPr>
          <p:spPr bwMode="auto">
            <a:xfrm>
              <a:off x="1325" y="3561"/>
              <a:ext cx="843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dirty="0"/>
                <a:t>Clustering</a:t>
              </a:r>
            </a:p>
            <a:p>
              <a:r>
                <a:rPr lang="en-US" altLang="ja-JP" sz="1800" dirty="0" smtClean="0">
                  <a:solidFill>
                    <a:schemeClr val="bg1"/>
                  </a:solidFill>
                </a:rPr>
                <a:t>(</a:t>
              </a:r>
              <a:r>
                <a:rPr lang="en-US" altLang="ja-JP" sz="1800" dirty="0" err="1" smtClean="0">
                  <a:solidFill>
                    <a:schemeClr val="bg1"/>
                  </a:solidFill>
                </a:rPr>
                <a:t>cmsd</a:t>
              </a:r>
              <a:r>
                <a:rPr lang="en-US" altLang="ja-JP" sz="18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979487" y="3078162"/>
            <a:ext cx="1981200" cy="1368425"/>
            <a:chOff x="816" y="2400"/>
            <a:chExt cx="1248" cy="862"/>
          </a:xfrm>
        </p:grpSpPr>
        <p:pic>
          <p:nvPicPr>
            <p:cNvPr id="156700" name="Picture 28" descr="MCj0361716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36" y="2737"/>
              <a:ext cx="528" cy="525"/>
            </a:xfrm>
            <a:prstGeom prst="rect">
              <a:avLst/>
            </a:prstGeom>
            <a:noFill/>
          </p:spPr>
        </p:pic>
        <p:sp>
          <p:nvSpPr>
            <p:cNvPr id="156701" name="Rectangle 29"/>
            <p:cNvSpPr>
              <a:spLocks noChangeArrowheads="1"/>
            </p:cNvSpPr>
            <p:nvPr/>
          </p:nvSpPr>
          <p:spPr bwMode="auto">
            <a:xfrm>
              <a:off x="816" y="2448"/>
              <a:ext cx="1104" cy="347"/>
            </a:xfrm>
            <a:prstGeom prst="rect">
              <a:avLst/>
            </a:prstGeom>
            <a:gradFill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CEBF5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ja-JP" altLang="en-US"/>
            </a:p>
          </p:txBody>
        </p:sp>
        <p:sp>
          <p:nvSpPr>
            <p:cNvPr id="156702" name="Text Box 30"/>
            <p:cNvSpPr txBox="1">
              <a:spLocks noChangeArrowheads="1"/>
            </p:cNvSpPr>
            <p:nvPr/>
          </p:nvSpPr>
          <p:spPr bwMode="auto">
            <a:xfrm>
              <a:off x="864" y="2400"/>
              <a:ext cx="105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dirty="0" smtClean="0"/>
                <a:t>Authorization</a:t>
              </a:r>
            </a:p>
            <a:p>
              <a:r>
                <a:rPr lang="en-US" altLang="ja-JP" sz="1400" dirty="0" smtClean="0">
                  <a:solidFill>
                    <a:schemeClr val="bg1"/>
                  </a:solidFill>
                </a:rPr>
                <a:t>(default, </a:t>
              </a:r>
              <a:r>
                <a:rPr lang="en-US" altLang="ja-JP" sz="1400" dirty="0" err="1" smtClean="0">
                  <a:solidFill>
                    <a:schemeClr val="bg1"/>
                  </a:solidFill>
                </a:rPr>
                <a:t>alice</a:t>
              </a:r>
              <a:r>
                <a:rPr lang="en-US" altLang="ja-JP" sz="1400" dirty="0" smtClean="0">
                  <a:solidFill>
                    <a:schemeClr val="bg1"/>
                  </a:solidFill>
                </a:rPr>
                <a:t>, etc)</a:t>
              </a:r>
              <a:endParaRPr lang="en-US" altLang="ja-JP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576512" y="2925762"/>
            <a:ext cx="1936750" cy="1828800"/>
            <a:chOff x="1822" y="2304"/>
            <a:chExt cx="1220" cy="1152"/>
          </a:xfrm>
        </p:grpSpPr>
        <p:sp>
          <p:nvSpPr>
            <p:cNvPr id="156704" name="Rectangle 32"/>
            <p:cNvSpPr>
              <a:spLocks noChangeArrowheads="1"/>
            </p:cNvSpPr>
            <p:nvPr/>
          </p:nvSpPr>
          <p:spPr bwMode="auto">
            <a:xfrm>
              <a:off x="1872" y="2928"/>
              <a:ext cx="1152" cy="528"/>
            </a:xfrm>
            <a:prstGeom prst="rect">
              <a:avLst/>
            </a:prstGeom>
            <a:gradFill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CEBF5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ja-JP" altLang="en-US"/>
            </a:p>
          </p:txBody>
        </p: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1822" y="2304"/>
              <a:ext cx="1220" cy="1085"/>
              <a:chOff x="1822" y="2304"/>
              <a:chExt cx="1220" cy="1085"/>
            </a:xfrm>
          </p:grpSpPr>
          <p:pic>
            <p:nvPicPr>
              <p:cNvPr id="156706" name="Picture 34" descr="MCj0379767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0" y="2304"/>
                <a:ext cx="495" cy="624"/>
              </a:xfrm>
              <a:prstGeom prst="rect">
                <a:avLst/>
              </a:prstGeom>
              <a:noFill/>
            </p:spPr>
          </p:pic>
          <p:sp>
            <p:nvSpPr>
              <p:cNvPr id="156707" name="Text Box 35"/>
              <p:cNvSpPr txBox="1">
                <a:spLocks noChangeArrowheads="1"/>
              </p:cNvSpPr>
              <p:nvPr/>
            </p:nvSpPr>
            <p:spPr bwMode="auto">
              <a:xfrm>
                <a:off x="1822" y="2928"/>
                <a:ext cx="1220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/>
                  <a:t>File System</a:t>
                </a:r>
              </a:p>
              <a:p>
                <a:r>
                  <a:rPr lang="en-US" altLang="ja-JP" sz="1800">
                    <a:solidFill>
                      <a:schemeClr val="bg1"/>
                    </a:solidFill>
                  </a:rPr>
                  <a:t>(ofs, sfs, alice, etc)</a:t>
                </a:r>
              </a:p>
            </p:txBody>
          </p:sp>
        </p:grp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2633663" y="2087562"/>
            <a:ext cx="3246438" cy="1219200"/>
            <a:chOff x="2982" y="1776"/>
            <a:chExt cx="2045" cy="768"/>
          </a:xfrm>
        </p:grpSpPr>
        <p:pic>
          <p:nvPicPr>
            <p:cNvPr id="156709" name="Picture 37" descr="MCj0391210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2700635">
              <a:off x="2947" y="1811"/>
              <a:ext cx="592" cy="522"/>
            </a:xfrm>
            <a:prstGeom prst="rect">
              <a:avLst/>
            </a:prstGeom>
            <a:noFill/>
          </p:spPr>
        </p:pic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552" y="1872"/>
              <a:ext cx="1475" cy="672"/>
              <a:chOff x="2208" y="2304"/>
              <a:chExt cx="1475" cy="672"/>
            </a:xfrm>
          </p:grpSpPr>
          <p:sp>
            <p:nvSpPr>
              <p:cNvPr id="156711" name="Rectangle 39"/>
              <p:cNvSpPr>
                <a:spLocks noChangeArrowheads="1"/>
              </p:cNvSpPr>
              <p:nvPr/>
            </p:nvSpPr>
            <p:spPr bwMode="auto">
              <a:xfrm>
                <a:off x="2208" y="2304"/>
                <a:ext cx="1440" cy="672"/>
              </a:xfrm>
              <a:prstGeom prst="rect">
                <a:avLst/>
              </a:prstGeom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DCEBF5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ja-JP" altLang="en-US"/>
              </a:p>
            </p:txBody>
          </p:sp>
          <p:sp>
            <p:nvSpPr>
              <p:cNvPr id="156712" name="Text Box 40"/>
              <p:cNvSpPr txBox="1">
                <a:spLocks noChangeArrowheads="1"/>
              </p:cNvSpPr>
              <p:nvPr/>
            </p:nvSpPr>
            <p:spPr bwMode="auto">
              <a:xfrm>
                <a:off x="2225" y="2400"/>
                <a:ext cx="145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dirty="0"/>
                  <a:t>Protocol (1 of </a:t>
                </a:r>
                <a:r>
                  <a:rPr lang="en-US" altLang="ja-JP" dirty="0" err="1"/>
                  <a:t>n</a:t>
                </a:r>
                <a:r>
                  <a:rPr lang="en-US" altLang="ja-JP" dirty="0"/>
                  <a:t>)</a:t>
                </a:r>
              </a:p>
              <a:p>
                <a:r>
                  <a:rPr lang="en-US" altLang="ja-JP" dirty="0">
                    <a:solidFill>
                      <a:schemeClr val="bg1"/>
                    </a:solidFill>
                  </a:rPr>
                  <a:t>(</a:t>
                </a:r>
                <a:r>
                  <a:rPr lang="en-US" altLang="ja-JP" dirty="0" smtClean="0">
                    <a:solidFill>
                      <a:schemeClr val="bg1"/>
                    </a:solidFill>
                  </a:rPr>
                  <a:t>xrootd, </a:t>
                </a:r>
                <a:r>
                  <a:rPr lang="en-US" altLang="ja-JP" dirty="0" err="1" smtClean="0">
                    <a:solidFill>
                      <a:schemeClr val="bg1"/>
                    </a:solidFill>
                  </a:rPr>
                  <a:t>xproofd</a:t>
                </a:r>
                <a:r>
                  <a:rPr lang="en-US" altLang="ja-JP" dirty="0" smtClean="0">
                    <a:solidFill>
                      <a:schemeClr val="bg1"/>
                    </a:solidFill>
                  </a:rPr>
                  <a:t> etc.)</a:t>
                </a:r>
                <a:endParaRPr lang="en-US" altLang="ja-JP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6714" name="Rectangle 42"/>
          <p:cNvSpPr>
            <a:spLocks noChangeArrowheads="1"/>
          </p:cNvSpPr>
          <p:nvPr/>
        </p:nvSpPr>
        <p:spPr bwMode="auto">
          <a:xfrm>
            <a:off x="838200" y="1554162"/>
            <a:ext cx="2286000" cy="838200"/>
          </a:xfrm>
          <a:prstGeom prst="rect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ja-JP" altLang="en-US"/>
          </a:p>
        </p:txBody>
      </p:sp>
      <p:sp>
        <p:nvSpPr>
          <p:cNvPr id="156715" name="Text Box 43"/>
          <p:cNvSpPr txBox="1">
            <a:spLocks noChangeArrowheads="1"/>
          </p:cNvSpPr>
          <p:nvPr/>
        </p:nvSpPr>
        <p:spPr bwMode="auto">
          <a:xfrm>
            <a:off x="903287" y="1630362"/>
            <a:ext cx="2220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Protocol Driver</a:t>
            </a:r>
          </a:p>
          <a:p>
            <a:r>
              <a:rPr lang="en-US" altLang="ja-JP" sz="2000">
                <a:solidFill>
                  <a:schemeClr val="bg1"/>
                </a:solidFill>
              </a:rPr>
              <a:t>(XRD)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How does it work (1/2)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</p:spPr>
        <p:txBody>
          <a:bodyPr/>
          <a:lstStyle/>
          <a:p>
            <a:r>
              <a:rPr lang="en-US" altLang="ja-JP" dirty="0" smtClean="0"/>
              <a:t>A single server aggregates mountpoints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57600" y="3127375"/>
            <a:ext cx="2088776" cy="1673225"/>
            <a:chOff x="4114800" y="2590800"/>
            <a:chExt cx="2088776" cy="1673225"/>
          </a:xfrm>
        </p:grpSpPr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4114800" y="2590800"/>
              <a:ext cx="2088776" cy="1181100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lIns="0" tIns="0" rIns="0" bIns="0" anchor="ctr" anchorCtr="0">
              <a:prstTxWarp prst="textNoShape">
                <a:avLst/>
              </a:prstTxWarp>
              <a:normAutofit/>
              <a:flatTx/>
            </a:bodyPr>
            <a:lstStyle/>
            <a:p>
              <a:pPr algn="ctr"/>
              <a:endParaRPr lang="en-GB" sz="2200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4114800" y="2590800"/>
              <a:ext cx="2088776" cy="1673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08000" tIns="0" rIns="108000" bIns="0" anchor="ctr" anchorCtr="0">
              <a:prstTxWarp prst="textNoShape">
                <a:avLst/>
              </a:prstTxWarp>
              <a:normAutofit/>
              <a:flatTx/>
            </a:bodyPr>
            <a:lstStyle/>
            <a:p>
              <a:pPr algn="ctr">
                <a:defRPr/>
              </a:pPr>
              <a:r>
                <a:rPr lang="en-GB" sz="18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ea typeface="+mn-ea"/>
                  <a:cs typeface="+mn-cs"/>
                </a:rPr>
                <a:t>xrootd</a:t>
              </a:r>
              <a:endParaRPr lang="en-GB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38800" y="4419600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EXPORT an unique name space, e.g.</a:t>
            </a:r>
          </a:p>
          <a:p>
            <a:endParaRPr kumimoji="1" lang="en-US" altLang="ja-JP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kumimoji="1"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kumimoji="1" lang="en-US" altLang="ja-JP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mydata/a/b/c</a:t>
            </a:r>
            <a:endParaRPr kumimoji="1" lang="en-US" altLang="ja-JP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kumimoji="1" lang="en-US" altLang="ja-JP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kumimoji="1"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There’s no trace of the mountpoints here</a:t>
            </a:r>
            <a:endParaRPr kumimoji="1" lang="ja-JP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905000"/>
            <a:ext cx="2455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Mount points, i.e.</a:t>
            </a:r>
          </a:p>
          <a:p>
            <a:r>
              <a:rPr kumimoji="1" lang="en-US" altLang="ja-JP" dirty="0" smtClean="0">
                <a:solidFill>
                  <a:srgbClr val="FFFF00"/>
                </a:solidFill>
              </a:rPr>
              <a:t>FAST local storage</a:t>
            </a:r>
          </a:p>
          <a:p>
            <a:r>
              <a:rPr kumimoji="1" lang="en-US" altLang="ja-JP" dirty="0" smtClean="0">
                <a:solidFill>
                  <a:srgbClr val="FFFF00"/>
                </a:solidFill>
              </a:rPr>
              <a:t>(although fragmented)</a:t>
            </a:r>
          </a:p>
        </p:txBody>
      </p:sp>
      <p:sp>
        <p:nvSpPr>
          <p:cNvPr id="14" name="Can 13"/>
          <p:cNvSpPr/>
          <p:nvPr/>
        </p:nvSpPr>
        <p:spPr>
          <a:xfrm>
            <a:off x="1600200" y="2819400"/>
            <a:ext cx="838200" cy="4572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/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dataX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Can 18"/>
          <p:cNvSpPr/>
          <p:nvPr/>
        </p:nvSpPr>
        <p:spPr>
          <a:xfrm>
            <a:off x="1600200" y="3352800"/>
            <a:ext cx="838200" cy="4572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/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dataY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Can 19"/>
          <p:cNvSpPr/>
          <p:nvPr/>
        </p:nvSpPr>
        <p:spPr>
          <a:xfrm>
            <a:off x="1600200" y="3886200"/>
            <a:ext cx="838200" cy="4572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/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dataZ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1600200" y="4800600"/>
            <a:ext cx="838200" cy="4572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/data..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>
            <a:stCxn id="14" idx="4"/>
            <a:endCxn id="17" idx="1"/>
          </p:cNvCxnSpPr>
          <p:nvPr/>
        </p:nvCxnSpPr>
        <p:spPr>
          <a:xfrm>
            <a:off x="2438400" y="3048000"/>
            <a:ext cx="1219200" cy="669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4"/>
            <a:endCxn id="17" idx="1"/>
          </p:cNvCxnSpPr>
          <p:nvPr/>
        </p:nvCxnSpPr>
        <p:spPr>
          <a:xfrm>
            <a:off x="2438400" y="3581400"/>
            <a:ext cx="1219200" cy="136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0" idx="4"/>
            <a:endCxn id="17" idx="1"/>
          </p:cNvCxnSpPr>
          <p:nvPr/>
        </p:nvCxnSpPr>
        <p:spPr>
          <a:xfrm flipV="1">
            <a:off x="2438400" y="3717925"/>
            <a:ext cx="1219200" cy="396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1" idx="4"/>
          </p:cNvCxnSpPr>
          <p:nvPr/>
        </p:nvCxnSpPr>
        <p:spPr>
          <a:xfrm flipV="1">
            <a:off x="2438400" y="3733800"/>
            <a:ext cx="12192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be 29"/>
          <p:cNvSpPr/>
          <p:nvPr/>
        </p:nvSpPr>
        <p:spPr>
          <a:xfrm>
            <a:off x="7543800" y="3048000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  <a:effectLst>
                  <a:outerShdw blurRad="63500" dist="76200" dir="2700000">
                    <a:srgbClr val="000000">
                      <a:alpha val="68000"/>
                    </a:srgbClr>
                  </a:outerShdw>
                </a:effectLst>
                <a:latin typeface="Times"/>
                <a:cs typeface="Times"/>
              </a:rPr>
              <a:t>Client</a:t>
            </a:r>
            <a:endParaRPr kumimoji="1" lang="ja-JP" altLang="en-US" b="1" dirty="0">
              <a:solidFill>
                <a:schemeClr val="tx1"/>
              </a:solidFill>
              <a:effectLst>
                <a:outerShdw blurRad="63500" dist="76200" dir="2700000">
                  <a:srgbClr val="000000">
                    <a:alpha val="68000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6019800" y="3581400"/>
            <a:ext cx="1447800" cy="6096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How does it work (2/2)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A redirector aggregates up to 64 servers</a:t>
            </a:r>
          </a:p>
          <a:p>
            <a:pPr lvl="1"/>
            <a:r>
              <a:rPr lang="en-US" altLang="ja-JP" dirty="0" smtClean="0"/>
              <a:t>(Many redirectors, called supervisors) can aggregate up to 200K servers)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6" name="Explosion 1 5"/>
          <p:cNvSpPr/>
          <p:nvPr/>
        </p:nvSpPr>
        <p:spPr>
          <a:xfrm>
            <a:off x="2362200" y="3657600"/>
            <a:ext cx="3505200" cy="3048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GB" altLang="ja-JP"/>
          </a:p>
        </p:txBody>
      </p:sp>
      <p:sp>
        <p:nvSpPr>
          <p:cNvPr id="7" name="Explosion 1 6"/>
          <p:cNvSpPr/>
          <p:nvPr/>
        </p:nvSpPr>
        <p:spPr>
          <a:xfrm>
            <a:off x="2209800" y="1524000"/>
            <a:ext cx="3505200" cy="3048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GB" altLang="ja-JP"/>
          </a:p>
        </p:txBody>
      </p:sp>
      <p:grpSp>
        <p:nvGrpSpPr>
          <p:cNvPr id="8" name="Group 54"/>
          <p:cNvGrpSpPr/>
          <p:nvPr/>
        </p:nvGrpSpPr>
        <p:grpSpPr>
          <a:xfrm>
            <a:off x="1447800" y="2438400"/>
            <a:ext cx="4953000" cy="3200400"/>
            <a:chOff x="838200" y="1809750"/>
            <a:chExt cx="6477000" cy="3524250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6477000" y="4495800"/>
              <a:ext cx="838200" cy="838200"/>
              <a:chOff x="4704" y="3312"/>
              <a:chExt cx="528" cy="528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4704" y="3576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/>
                <a:endParaRPr lang="en-GB" sz="2200"/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4704" y="3600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 lnSpcReduction="10000"/>
                <a:flatTx/>
              </a:bodyPr>
              <a:lstStyle/>
              <a:p>
                <a:pPr algn="ctr">
                  <a:defRPr/>
                </a:pPr>
                <a:r>
                  <a:rPr lang="en-GB" sz="22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cmsd</a:t>
                </a:r>
                <a:endParaRPr lang="en-GB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4704" y="3312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/>
                <a:endParaRPr lang="en-GB" sz="2200"/>
              </a:p>
            </p:txBody>
          </p:sp>
          <p:sp>
            <p:nvSpPr>
              <p:cNvPr id="34" name="Text Box 9"/>
              <p:cNvSpPr txBox="1">
                <a:spLocks noChangeArrowheads="1"/>
              </p:cNvSpPr>
              <p:nvPr/>
            </p:nvSpPr>
            <p:spPr bwMode="auto">
              <a:xfrm>
                <a:off x="4704" y="3312"/>
                <a:ext cx="528" cy="3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108000" tIns="0" rIns="10800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>
                  <a:defRPr/>
                </a:pPr>
                <a:r>
                  <a:rPr lang="en-GB" sz="180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xrootd</a:t>
                </a:r>
                <a:endParaRPr lang="en-GB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3657600" y="4495800"/>
              <a:ext cx="838200" cy="838200"/>
              <a:chOff x="4704" y="3312"/>
              <a:chExt cx="528" cy="528"/>
            </a:xfrm>
          </p:grpSpPr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4704" y="3576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/>
                <a:endParaRPr lang="en-GB" sz="2200"/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4704" y="3600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 lnSpcReduction="10000"/>
                <a:flatTx/>
              </a:bodyPr>
              <a:lstStyle/>
              <a:p>
                <a:pPr algn="ctr">
                  <a:defRPr/>
                </a:pPr>
                <a:r>
                  <a:rPr lang="en-GB" sz="22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cmsd</a:t>
                </a:r>
                <a:endParaRPr lang="en-GB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29" name="Rectangle 15"/>
              <p:cNvSpPr>
                <a:spLocks noChangeArrowheads="1"/>
              </p:cNvSpPr>
              <p:nvPr/>
            </p:nvSpPr>
            <p:spPr bwMode="auto">
              <a:xfrm>
                <a:off x="4704" y="3312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/>
                <a:endParaRPr lang="en-GB" sz="2200"/>
              </a:p>
            </p:txBody>
          </p:sp>
          <p:sp>
            <p:nvSpPr>
              <p:cNvPr id="30" name="Text Box 16"/>
              <p:cNvSpPr txBox="1">
                <a:spLocks noChangeArrowheads="1"/>
              </p:cNvSpPr>
              <p:nvPr/>
            </p:nvSpPr>
            <p:spPr bwMode="auto">
              <a:xfrm>
                <a:off x="4704" y="3312"/>
                <a:ext cx="528" cy="3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108000" tIns="0" rIns="10800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>
                  <a:defRPr/>
                </a:pPr>
                <a:r>
                  <a:rPr lang="en-GB" sz="180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xrootd</a:t>
                </a:r>
                <a:endParaRPr lang="en-GB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2971800" y="1809750"/>
              <a:ext cx="1676400" cy="1238250"/>
              <a:chOff x="1867" y="1140"/>
              <a:chExt cx="1056" cy="780"/>
            </a:xfrm>
          </p:grpSpPr>
          <p:sp>
            <p:nvSpPr>
              <p:cNvPr id="21" name="Oval 31" descr="Canvas"/>
              <p:cNvSpPr>
                <a:spLocks noChangeArrowheads="1"/>
              </p:cNvSpPr>
              <p:nvPr/>
            </p:nvSpPr>
            <p:spPr bwMode="auto">
              <a:xfrm rot="-2791068">
                <a:off x="2059" y="948"/>
                <a:ext cx="672" cy="1056"/>
              </a:xfrm>
              <a:prstGeom prst="ellipse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eaVert" wrap="none" lIns="0" tIns="0" rIns="0" bIns="0" anchor="ctr" anchorCtr="0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en-GB" sz="2200">
                  <a:solidFill>
                    <a:srgbClr val="FF9900"/>
                  </a:solidFill>
                </a:endParaRPr>
              </a:p>
            </p:txBody>
          </p:sp>
          <p:grpSp>
            <p:nvGrpSpPr>
              <p:cNvPr id="22" name="Group 26"/>
              <p:cNvGrpSpPr>
                <a:grpSpLocks/>
              </p:cNvGrpSpPr>
              <p:nvPr/>
            </p:nvGrpSpPr>
            <p:grpSpPr bwMode="auto">
              <a:xfrm>
                <a:off x="2304" y="1392"/>
                <a:ext cx="528" cy="528"/>
                <a:chOff x="4704" y="3312"/>
                <a:chExt cx="528" cy="528"/>
              </a:xfrm>
            </p:grpSpPr>
            <p:sp>
              <p:nvSpPr>
                <p:cNvPr id="23" name="Rectangle 27"/>
                <p:cNvSpPr>
                  <a:spLocks noChangeArrowheads="1"/>
                </p:cNvSpPr>
                <p:nvPr/>
              </p:nvSpPr>
              <p:spPr bwMode="auto">
                <a:xfrm>
                  <a:off x="4704" y="3576"/>
                  <a:ext cx="528" cy="2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FF"/>
                    </a:gs>
                    <a:gs pos="100000">
                      <a:srgbClr val="002F76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66FF"/>
                  </a:extrusionClr>
                </a:sp3d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/>
                  <a:flatTx/>
                </a:bodyPr>
                <a:lstStyle/>
                <a:p>
                  <a:pPr algn="ctr"/>
                  <a:endParaRPr lang="en-GB" sz="2200"/>
                </a:p>
              </p:txBody>
            </p:sp>
            <p:sp>
              <p:nvSpPr>
                <p:cNvPr id="2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704" y="3600"/>
                  <a:ext cx="52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 lnSpcReduction="10000"/>
                  <a:flatTx/>
                </a:bodyPr>
                <a:lstStyle/>
                <a:p>
                  <a:pPr algn="ctr">
                    <a:defRPr/>
                  </a:pPr>
                  <a:r>
                    <a:rPr lang="en-GB" sz="220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rPr>
                    <a:t>cmsd</a:t>
                  </a:r>
                  <a:endParaRPr lang="en-GB" sz="2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9"/>
                <p:cNvSpPr>
                  <a:spLocks noChangeArrowheads="1"/>
                </p:cNvSpPr>
                <p:nvPr/>
              </p:nvSpPr>
              <p:spPr bwMode="auto">
                <a:xfrm>
                  <a:off x="4704" y="3312"/>
                  <a:ext cx="528" cy="2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7600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FF00"/>
                  </a:extrusionClr>
                </a:sp3d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/>
                  <a:flatTx/>
                </a:bodyPr>
                <a:lstStyle/>
                <a:p>
                  <a:pPr algn="ctr"/>
                  <a:endParaRPr lang="en-GB" sz="2200"/>
                </a:p>
              </p:txBody>
            </p:sp>
            <p:sp>
              <p:nvSpPr>
                <p:cNvPr id="2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704" y="3312"/>
                  <a:ext cx="528" cy="3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08000" tIns="0" rIns="108000" bIns="0" anchor="ctr" anchorCtr="0">
                  <a:prstTxWarp prst="textNoShape">
                    <a:avLst/>
                  </a:prstTxWarp>
                  <a:normAutofit/>
                  <a:flatTx/>
                </a:bodyPr>
                <a:lstStyle/>
                <a:p>
                  <a:pPr algn="ctr">
                    <a:defRPr/>
                  </a:pPr>
                  <a:r>
                    <a:rPr lang="en-GB" sz="180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rPr>
                    <a:t>xrootd</a:t>
                  </a:r>
                  <a:endParaRPr lang="en-GB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838200" y="4495800"/>
              <a:ext cx="838200" cy="838200"/>
              <a:chOff x="4704" y="3312"/>
              <a:chExt cx="528" cy="528"/>
            </a:xfrm>
          </p:grpSpPr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4704" y="3576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/>
                <a:endParaRPr lang="en-GB" sz="2200"/>
              </a:p>
            </p:txBody>
          </p:sp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4704" y="3600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 lnSpcReduction="10000"/>
                <a:flatTx/>
              </a:bodyPr>
              <a:lstStyle/>
              <a:p>
                <a:pPr algn="ctr">
                  <a:defRPr/>
                </a:pPr>
                <a:r>
                  <a:rPr lang="en-GB" sz="22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cmsd</a:t>
                </a:r>
                <a:endParaRPr lang="en-GB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4704" y="3312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/>
                <a:endParaRPr lang="en-GB" sz="2200"/>
              </a:p>
            </p:txBody>
          </p:sp>
          <p:sp>
            <p:nvSpPr>
              <p:cNvPr id="20" name="Text Box 22"/>
              <p:cNvSpPr txBox="1">
                <a:spLocks noChangeArrowheads="1"/>
              </p:cNvSpPr>
              <p:nvPr/>
            </p:nvSpPr>
            <p:spPr bwMode="auto">
              <a:xfrm>
                <a:off x="4704" y="3312"/>
                <a:ext cx="528" cy="3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108000" tIns="0" rIns="10800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>
                  <a:defRPr/>
                </a:pPr>
                <a:r>
                  <a:rPr lang="en-GB" sz="180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xrootd</a:t>
                </a:r>
                <a:endParaRPr lang="en-GB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57"/>
            <p:cNvGrpSpPr>
              <a:grpSpLocks/>
            </p:cNvGrpSpPr>
            <p:nvPr/>
          </p:nvGrpSpPr>
          <p:grpSpPr bwMode="auto">
            <a:xfrm>
              <a:off x="1828800" y="3033715"/>
              <a:ext cx="4648200" cy="2101850"/>
              <a:chOff x="1152" y="1911"/>
              <a:chExt cx="2928" cy="1324"/>
            </a:xfrm>
          </p:grpSpPr>
          <p:sp>
            <p:nvSpPr>
              <p:cNvPr id="14" name="Line 37"/>
              <p:cNvSpPr>
                <a:spLocks noChangeShapeType="1"/>
              </p:cNvSpPr>
              <p:nvPr/>
            </p:nvSpPr>
            <p:spPr bwMode="auto">
              <a:xfrm flipV="1">
                <a:off x="1152" y="1920"/>
                <a:ext cx="1152" cy="12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0" tIns="0" rIns="0" bIns="0" anchor="ctr" anchorCtr="0">
                <a:prstTxWarp prst="textNoShape">
                  <a:avLst/>
                </a:prstTxWarp>
                <a:noAutofit/>
              </a:bodyPr>
              <a:lstStyle/>
              <a:p>
                <a:endParaRPr lang="en-GB" altLang="ja-JP" sz="2200"/>
              </a:p>
            </p:txBody>
          </p:sp>
          <p:sp>
            <p:nvSpPr>
              <p:cNvPr id="15" name="Line 38"/>
              <p:cNvSpPr>
                <a:spLocks noChangeShapeType="1"/>
              </p:cNvSpPr>
              <p:nvPr/>
            </p:nvSpPr>
            <p:spPr bwMode="auto">
              <a:xfrm flipH="1" flipV="1">
                <a:off x="2832" y="1920"/>
                <a:ext cx="1248" cy="12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0" tIns="0" rIns="0" bIns="0" anchor="ctr" anchorCtr="0">
                <a:prstTxWarp prst="textNoShape">
                  <a:avLst/>
                </a:prstTxWarp>
                <a:noAutofit/>
              </a:bodyPr>
              <a:lstStyle/>
              <a:p>
                <a:endParaRPr lang="en-GB" altLang="ja-JP" sz="2200"/>
              </a:p>
            </p:txBody>
          </p:sp>
          <p:cxnSp>
            <p:nvCxnSpPr>
              <p:cNvPr id="16" name="AutoShape 44"/>
              <p:cNvCxnSpPr>
                <a:cxnSpLocks noChangeShapeType="1"/>
                <a:stCxn id="28" idx="1"/>
                <a:endCxn id="24" idx="2"/>
              </p:cNvCxnSpPr>
              <p:nvPr/>
            </p:nvCxnSpPr>
            <p:spPr bwMode="auto">
              <a:xfrm rot="10800000" flipH="1">
                <a:off x="2304" y="1911"/>
                <a:ext cx="269" cy="1324"/>
              </a:xfrm>
              <a:prstGeom prst="curvedConnector4">
                <a:avLst>
                  <a:gd name="adj1" fmla="val -53532"/>
                  <a:gd name="adj2" fmla="val 54361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35" name="Cube 34"/>
          <p:cNvSpPr/>
          <p:nvPr/>
        </p:nvSpPr>
        <p:spPr>
          <a:xfrm>
            <a:off x="7010400" y="1219200"/>
            <a:ext cx="1219200" cy="533400"/>
          </a:xfrm>
          <a:prstGeom prst="cub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GB" altLang="ja-JP" smtClean="0"/>
              <a:t>Client</a:t>
            </a:r>
            <a:endParaRPr kumimoji="1" lang="en-GB" altLang="ja-JP"/>
          </a:p>
        </p:txBody>
      </p:sp>
      <p:cxnSp>
        <p:nvCxnSpPr>
          <p:cNvPr id="36" name="Straight Arrow Connector 35"/>
          <p:cNvCxnSpPr>
            <a:stCxn id="35" idx="3"/>
          </p:cNvCxnSpPr>
          <p:nvPr/>
        </p:nvCxnSpPr>
        <p:spPr>
          <a:xfrm rot="5400000">
            <a:off x="5376863" y="719138"/>
            <a:ext cx="1143000" cy="3209925"/>
          </a:xfrm>
          <a:prstGeom prst="straightConnector1">
            <a:avLst/>
          </a:prstGeom>
          <a:ln w="86750" cap="flat" cmpd="thickThin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5" idx="3"/>
          </p:cNvCxnSpPr>
          <p:nvPr/>
        </p:nvCxnSpPr>
        <p:spPr>
          <a:xfrm rot="5400000">
            <a:off x="4176301" y="1500600"/>
            <a:ext cx="3125024" cy="3629025"/>
          </a:xfrm>
          <a:prstGeom prst="straightConnector1">
            <a:avLst/>
          </a:prstGeom>
          <a:ln w="114300" cap="flat" cmpd="thickThin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108825" y="2971800"/>
            <a:ext cx="16764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mtClean="0"/>
              <a:t>A small</a:t>
            </a:r>
          </a:p>
          <a:p>
            <a:pPr algn="ctr"/>
            <a:r>
              <a:rPr kumimoji="1" lang="en-GB" altLang="ja-JP" smtClean="0"/>
              <a:t>2-level cluster.</a:t>
            </a:r>
          </a:p>
          <a:p>
            <a:pPr algn="ctr"/>
            <a:r>
              <a:rPr kumimoji="1" lang="en-GB" altLang="ja-JP" smtClean="0"/>
              <a:t>Can hold</a:t>
            </a:r>
          </a:p>
          <a:p>
            <a:pPr algn="ctr"/>
            <a:r>
              <a:rPr kumimoji="1" lang="en-GB" altLang="ja-JP" smtClean="0"/>
              <a:t>Up to 64 servers</a:t>
            </a:r>
            <a:endParaRPr kumimoji="1" lang="en-GB" altLang="ja-JP"/>
          </a:p>
        </p:txBody>
      </p:sp>
      <p:sp>
        <p:nvSpPr>
          <p:cNvPr id="39" name="TextBox 38"/>
          <p:cNvSpPr txBox="1"/>
          <p:nvPr/>
        </p:nvSpPr>
        <p:spPr>
          <a:xfrm>
            <a:off x="1927225" y="4114800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1800" smtClean="0">
                <a:latin typeface="Arial"/>
                <a:cs typeface="Arial"/>
              </a:rPr>
              <a:t>P2P-like</a:t>
            </a:r>
            <a:endParaRPr kumimoji="1" lang="en-GB" altLang="ja-JP"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TCP daemons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These are all high performance TCP servers, living in one port each (normally)</a:t>
            </a:r>
          </a:p>
          <a:p>
            <a:pPr lvl="2"/>
            <a:r>
              <a:rPr lang="en-US" altLang="ja-JP" dirty="0" smtClean="0"/>
              <a:t>1094/TCP – Standard data access port. This must be visible to the applications/users, eventually from outside the site</a:t>
            </a:r>
          </a:p>
          <a:p>
            <a:pPr lvl="2"/>
            <a:r>
              <a:rPr lang="en-US" altLang="ja-JP" dirty="0" smtClean="0"/>
              <a:t>All the servers must be reachable by the apps</a:t>
            </a:r>
          </a:p>
          <a:p>
            <a:pPr lvl="2"/>
            <a:r>
              <a:rPr lang="en-US" altLang="ja-JP" dirty="0" smtClean="0"/>
              <a:t>All the servers must be configured as… </a:t>
            </a:r>
            <a:r>
              <a:rPr lang="en-US" altLang="ja-JP" dirty="0" err="1" smtClean="0"/>
              <a:t>uhm</a:t>
            </a:r>
            <a:r>
              <a:rPr lang="en-US" altLang="ja-JP" dirty="0" smtClean="0"/>
              <a:t>… servers!</a:t>
            </a:r>
          </a:p>
          <a:p>
            <a:pPr lvl="3"/>
            <a:r>
              <a:rPr lang="en-US" altLang="ja-JP" dirty="0" smtClean="0"/>
              <a:t>Max available number of file descriptors is often server-unfriendly</a:t>
            </a:r>
          </a:p>
          <a:p>
            <a:pPr lvl="4"/>
            <a:r>
              <a:rPr lang="en-US" altLang="ja-JP" dirty="0" smtClean="0"/>
              <a:t>Thousands of clients per server can happen often</a:t>
            </a:r>
          </a:p>
          <a:p>
            <a:pPr lvl="3"/>
            <a:r>
              <a:rPr lang="en-US" altLang="ja-JP" dirty="0" smtClean="0"/>
              <a:t>If more clients need to be accommodated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problems/OS choppiness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The port related to the internal clustering protocol is less important. Applications/users do not use it. A common port for this is 3122/TCP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Name translation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LFN = Logical File Name</a:t>
            </a:r>
          </a:p>
          <a:p>
            <a:pPr lvl="1"/>
            <a:r>
              <a:rPr lang="en-US" altLang="ja-JP" dirty="0" smtClean="0"/>
              <a:t>It’s the filename in the EXPORTED namespace</a:t>
            </a:r>
          </a:p>
          <a:p>
            <a:pPr lvl="1"/>
            <a:r>
              <a:rPr lang="en-US" altLang="ja-JP" dirty="0" smtClean="0"/>
              <a:t>As it is read/written by the applications</a:t>
            </a:r>
          </a:p>
          <a:p>
            <a:r>
              <a:rPr lang="en-US" altLang="ja-JP" dirty="0" smtClean="0"/>
              <a:t>PFN = Physical File Name</a:t>
            </a:r>
          </a:p>
          <a:p>
            <a:pPr lvl="1"/>
            <a:r>
              <a:rPr lang="en-US" altLang="ja-JP" dirty="0" smtClean="0"/>
              <a:t>It’s the INTERNAL filename</a:t>
            </a:r>
          </a:p>
          <a:p>
            <a:pPr lvl="1"/>
            <a:r>
              <a:rPr lang="en-US" altLang="ja-JP" dirty="0" smtClean="0"/>
              <a:t>The file as it is stored in the mountpoints</a:t>
            </a:r>
          </a:p>
          <a:p>
            <a:pPr lvl="1"/>
            <a:r>
              <a:rPr lang="en-US" altLang="ja-JP" dirty="0" smtClean="0"/>
              <a:t>NOT visible by the applications, they don’t need.</a:t>
            </a:r>
          </a:p>
          <a:p>
            <a:pPr lvl="1"/>
            <a:r>
              <a:rPr lang="en-US" altLang="ja-JP" dirty="0" smtClean="0"/>
              <a:t>Only the sysadmin knows it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23794059813469CA1BC0790C2B39F" ma:contentTypeVersion="0" ma:contentTypeDescription="Create a new document." ma:contentTypeScope="" ma:versionID="76946fd07aab25a80fb8b23a3eeb295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AA5F7-9AB1-4558-B3F8-0E57D3E16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3716BCA-57DB-4849-BB7F-57DDD5B671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2007-11-05-DM-template</Template>
  <TotalTime>8186</TotalTime>
  <Words>2608</Words>
  <Application>Microsoft Office PowerPoint</Application>
  <PresentationFormat>On-screen Show (4:3)</PresentationFormat>
  <Paragraphs>393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Focus</vt:lpstr>
      <vt:lpstr>XROOTD Tutorial</vt:lpstr>
      <vt:lpstr>Purpose</vt:lpstr>
      <vt:lpstr>Outline</vt:lpstr>
      <vt:lpstr>Xrd for dummies</vt:lpstr>
      <vt:lpstr>xrootd Plugin Architecture</vt:lpstr>
      <vt:lpstr>How does it work (1/2)</vt:lpstr>
      <vt:lpstr>How does it work (2/2)</vt:lpstr>
      <vt:lpstr>TCP daemons</vt:lpstr>
      <vt:lpstr>Name translation</vt:lpstr>
      <vt:lpstr>LFN&lt;-&gt;PFN mapping (1/2)</vt:lpstr>
      <vt:lpstr>LFN&lt;-&gt;PFN mapping (2/2)</vt:lpstr>
      <vt:lpstr>Mountpoints for data</vt:lpstr>
      <vt:lpstr>Aggregating mountpoints</vt:lpstr>
      <vt:lpstr>Aggregating mountpoints</vt:lpstr>
      <vt:lpstr>The root user (1/2)</vt:lpstr>
      <vt:lpstr>The root user (2/2)</vt:lpstr>
      <vt:lpstr>The server machine</vt:lpstr>
      <vt:lpstr>Where to get it</vt:lpstr>
      <vt:lpstr>Pre-requirements</vt:lpstr>
      <vt:lpstr>Download and unpack</vt:lpstr>
      <vt:lpstr>Configure/Compile it</vt:lpstr>
      <vt:lpstr>Start it manually</vt:lpstr>
      <vt:lpstr>It’s already working</vt:lpstr>
      <vt:lpstr>URL format</vt:lpstr>
      <vt:lpstr>Xrdcp</vt:lpstr>
      <vt:lpstr>Xrdcp – the basics</vt:lpstr>
      <vt:lpstr>The config file [xrootd.cf]</vt:lpstr>
      <vt:lpstr>Localroot, PFN, LFN</vt:lpstr>
      <vt:lpstr>The cache file system</vt:lpstr>
      <vt:lpstr>Using partitions [oss.cache]</vt:lpstr>
      <vt:lpstr>The ‘xrd’ command line (1/3)</vt:lpstr>
      <vt:lpstr>The ‘xrd’ command line (2/4)</vt:lpstr>
      <vt:lpstr>The ‘xrd’ command line (3/4)</vt:lpstr>
      <vt:lpstr>The ‘xrd’ command line (4/4)</vt:lpstr>
      <vt:lpstr>Directories and exports</vt:lpstr>
      <vt:lpstr>Basic clustering</vt:lpstr>
      <vt:lpstr>How clusters work</vt:lpstr>
      <vt:lpstr>How clusters work</vt:lpstr>
      <vt:lpstr>A word about security</vt:lpstr>
      <vt:lpstr>Authentication/Authorization</vt:lpstr>
      <vt:lpstr>An exercise (1h30’)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DM Group meeting</dc:title>
  <dc:creator>Alberto Pace</dc:creator>
  <cp:lastModifiedBy>Andrew Hanushevsky</cp:lastModifiedBy>
  <cp:revision>470</cp:revision>
  <dcterms:created xsi:type="dcterms:W3CDTF">2010-09-06T14:03:13Z</dcterms:created>
  <dcterms:modified xsi:type="dcterms:W3CDTF">2010-09-14T03:49:58Z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0x0101002E423794059813469CA1BC0790C2B39F</vt:lpwstr>
  </property>
</Properties>
</file>